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0693400" cy="7556500"/>
  <p:notesSz cx="10693400" cy="75565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638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74060" y="348989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999" y="6857999"/>
                </a:moveTo>
                <a:lnTo>
                  <a:pt x="9143999" y="0"/>
                </a:lnTo>
                <a:lnTo>
                  <a:pt x="0" y="0"/>
                </a:lnTo>
                <a:lnTo>
                  <a:pt x="0" y="6857999"/>
                </a:lnTo>
                <a:lnTo>
                  <a:pt x="9143999" y="6857999"/>
                </a:lnTo>
                <a:close/>
              </a:path>
            </a:pathLst>
          </a:custGeom>
          <a:solidFill>
            <a:srgbClr val="9EDD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458343" y="682751"/>
            <a:ext cx="7921752" cy="57805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000" b="0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74060" y="348989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999" y="6857999"/>
                </a:moveTo>
                <a:lnTo>
                  <a:pt x="9143999" y="0"/>
                </a:lnTo>
                <a:lnTo>
                  <a:pt x="0" y="0"/>
                </a:lnTo>
                <a:lnTo>
                  <a:pt x="0" y="6857999"/>
                </a:lnTo>
                <a:lnTo>
                  <a:pt x="9143999" y="6857999"/>
                </a:lnTo>
                <a:close/>
              </a:path>
            </a:pathLst>
          </a:custGeom>
          <a:solidFill>
            <a:srgbClr val="9EDD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53868" y="2226054"/>
            <a:ext cx="7185663" cy="276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53868" y="2226054"/>
            <a:ext cx="7185663" cy="276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160134" y="5347205"/>
            <a:ext cx="577913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03245">
              <a:lnSpc>
                <a:spcPct val="100000"/>
              </a:lnSpc>
              <a:spcBef>
                <a:spcPts val="100"/>
              </a:spcBef>
            </a:pPr>
            <a:r>
              <a:rPr sz="4800" i="1" spc="-110" dirty="0">
                <a:latin typeface="Trebuchet MS"/>
                <a:cs typeface="Trebuchet MS"/>
              </a:rPr>
              <a:t>1875-1898</a:t>
            </a:r>
            <a:endParaRPr sz="4800" dirty="0">
              <a:latin typeface="Trebuchet MS"/>
              <a:cs typeface="Trebuchet MS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798CE58-DF46-8667-3859-E882FE9CDE0F}"/>
              </a:ext>
            </a:extLst>
          </p:cNvPr>
          <p:cNvSpPr/>
          <p:nvPr/>
        </p:nvSpPr>
        <p:spPr>
          <a:xfrm>
            <a:off x="2374900" y="2863850"/>
            <a:ext cx="6248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LA RESTAURACIÓN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3300" y="577850"/>
            <a:ext cx="8610600" cy="5799314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1800" b="1" spc="-5" dirty="0">
                <a:solidFill>
                  <a:srgbClr val="005D5B"/>
                </a:solidFill>
                <a:latin typeface="Arial"/>
                <a:cs typeface="Arial"/>
              </a:rPr>
              <a:t>INTRODUCCIÓN:</a:t>
            </a:r>
            <a:endParaRPr sz="18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95"/>
              </a:spcBef>
            </a:pPr>
            <a:r>
              <a:rPr sz="1800" spc="-5" dirty="0">
                <a:latin typeface="Arial"/>
                <a:cs typeface="Arial"/>
              </a:rPr>
              <a:t>-Con el golpe </a:t>
            </a:r>
            <a:r>
              <a:rPr sz="1800" dirty="0">
                <a:latin typeface="Arial"/>
                <a:cs typeface="Arial"/>
              </a:rPr>
              <a:t>de </a:t>
            </a:r>
            <a:r>
              <a:rPr sz="1800" spc="-5" dirty="0">
                <a:latin typeface="Arial"/>
                <a:cs typeface="Arial"/>
              </a:rPr>
              <a:t>Estado </a:t>
            </a:r>
            <a:r>
              <a:rPr sz="1800" spc="-10" dirty="0">
                <a:latin typeface="Arial"/>
                <a:cs typeface="Arial"/>
              </a:rPr>
              <a:t>del </a:t>
            </a:r>
            <a:r>
              <a:rPr sz="1800" spc="-5" dirty="0">
                <a:latin typeface="Arial"/>
                <a:cs typeface="Arial"/>
              </a:rPr>
              <a:t>General Martínez </a:t>
            </a:r>
            <a:r>
              <a:rPr sz="1800" spc="-10" dirty="0">
                <a:latin typeface="Arial"/>
                <a:cs typeface="Arial"/>
              </a:rPr>
              <a:t>Campos </a:t>
            </a:r>
            <a:r>
              <a:rPr sz="1800" spc="-5" dirty="0">
                <a:latin typeface="Arial"/>
                <a:cs typeface="Arial"/>
              </a:rPr>
              <a:t>(diciembre de 1874)  </a:t>
            </a:r>
            <a:r>
              <a:rPr sz="1800" spc="-10" dirty="0">
                <a:latin typeface="Arial"/>
                <a:cs typeface="Arial"/>
              </a:rPr>
              <a:t>desaparece </a:t>
            </a:r>
            <a:r>
              <a:rPr sz="1800" dirty="0">
                <a:latin typeface="Arial"/>
                <a:cs typeface="Arial"/>
              </a:rPr>
              <a:t>el </a:t>
            </a:r>
            <a:r>
              <a:rPr sz="1800" spc="-5" dirty="0">
                <a:latin typeface="Arial"/>
                <a:cs typeface="Arial"/>
              </a:rPr>
              <a:t>régimen democrático </a:t>
            </a:r>
            <a:r>
              <a:rPr sz="1800" spc="-10" dirty="0">
                <a:latin typeface="Arial"/>
                <a:cs typeface="Arial"/>
              </a:rPr>
              <a:t>del </a:t>
            </a:r>
            <a:r>
              <a:rPr sz="1800" spc="-5" dirty="0">
                <a:latin typeface="Arial"/>
                <a:cs typeface="Arial"/>
              </a:rPr>
              <a:t>Sexenio (1868-1874), </a:t>
            </a:r>
            <a:r>
              <a:rPr sz="1800" dirty="0">
                <a:latin typeface="Arial"/>
                <a:cs typeface="Arial"/>
              </a:rPr>
              <a:t>y </a:t>
            </a:r>
            <a:r>
              <a:rPr sz="1800" spc="-5" dirty="0">
                <a:latin typeface="Arial"/>
                <a:cs typeface="Arial"/>
              </a:rPr>
              <a:t>se restaura la  monarquía borbónica (Alfonso XII, Alfonso XIII) hasta la proclamación </a:t>
            </a:r>
            <a:r>
              <a:rPr sz="1800" dirty="0">
                <a:latin typeface="Arial"/>
                <a:cs typeface="Arial"/>
              </a:rPr>
              <a:t>de </a:t>
            </a:r>
            <a:r>
              <a:rPr sz="1800" spc="-5" dirty="0">
                <a:latin typeface="Arial"/>
                <a:cs typeface="Arial"/>
              </a:rPr>
              <a:t>la  </a:t>
            </a:r>
            <a:r>
              <a:rPr sz="1800" spc="-10" dirty="0">
                <a:latin typeface="Arial"/>
                <a:cs typeface="Arial"/>
              </a:rPr>
              <a:t>Segunda </a:t>
            </a:r>
            <a:r>
              <a:rPr sz="1800" spc="-5" dirty="0">
                <a:latin typeface="Arial"/>
                <a:cs typeface="Arial"/>
              </a:rPr>
              <a:t>República </a:t>
            </a:r>
            <a:r>
              <a:rPr sz="1800" dirty="0">
                <a:latin typeface="Arial"/>
                <a:cs typeface="Arial"/>
              </a:rPr>
              <a:t>en</a:t>
            </a:r>
            <a:r>
              <a:rPr sz="1800" spc="-5" dirty="0">
                <a:latin typeface="Arial"/>
                <a:cs typeface="Arial"/>
              </a:rPr>
              <a:t> 1931.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sz="1800" spc="-5" dirty="0">
                <a:latin typeface="Arial"/>
                <a:cs typeface="Arial"/>
              </a:rPr>
              <a:t>-Bases de la Restauración:</a:t>
            </a:r>
            <a:endParaRPr sz="1800" dirty="0">
              <a:latin typeface="Arial"/>
              <a:cs typeface="Arial"/>
            </a:endParaRPr>
          </a:p>
          <a:p>
            <a:pPr marL="1212850" indent="-285750">
              <a:lnSpc>
                <a:spcPct val="100000"/>
              </a:lnSpc>
              <a:spcBef>
                <a:spcPts val="1090"/>
              </a:spcBef>
              <a:buFont typeface="Arial" panose="020B0604020202020204" pitchFamily="34" charset="0"/>
              <a:buChar char="•"/>
            </a:pPr>
            <a:r>
              <a:rPr sz="1800" spc="60" dirty="0" err="1">
                <a:latin typeface="Arial"/>
                <a:cs typeface="Arial"/>
              </a:rPr>
              <a:t>Liberalismo</a:t>
            </a:r>
            <a:r>
              <a:rPr sz="1800" spc="6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censitario (Constitución de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1876).</a:t>
            </a:r>
            <a:endParaRPr sz="1800" dirty="0">
              <a:latin typeface="Arial"/>
              <a:cs typeface="Arial"/>
            </a:endParaRPr>
          </a:p>
          <a:p>
            <a:pPr marL="1212850" indent="-285750">
              <a:lnSpc>
                <a:spcPct val="100000"/>
              </a:lnSpc>
              <a:spcBef>
                <a:spcPts val="1095"/>
              </a:spcBef>
              <a:buFont typeface="Arial" panose="020B0604020202020204" pitchFamily="34" charset="0"/>
              <a:buChar char="•"/>
            </a:pPr>
            <a:r>
              <a:rPr sz="1800" spc="70" dirty="0" err="1">
                <a:latin typeface="Arial"/>
                <a:cs typeface="Arial"/>
              </a:rPr>
              <a:t>Burguesía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oligárquica.</a:t>
            </a:r>
            <a:endParaRPr sz="1800" dirty="0">
              <a:latin typeface="Arial"/>
              <a:cs typeface="Arial"/>
            </a:endParaRPr>
          </a:p>
          <a:p>
            <a:pPr marL="1212850" marR="554355" indent="-285750">
              <a:lnSpc>
                <a:spcPct val="100000"/>
              </a:lnSpc>
              <a:spcBef>
                <a:spcPts val="1090"/>
              </a:spcBef>
              <a:buFont typeface="Arial" panose="020B0604020202020204" pitchFamily="34" charset="0"/>
              <a:buChar char="•"/>
            </a:pPr>
            <a:r>
              <a:rPr sz="1800" spc="60" dirty="0" err="1">
                <a:latin typeface="Arial"/>
                <a:cs typeface="Arial"/>
              </a:rPr>
              <a:t>Alternancia</a:t>
            </a:r>
            <a:r>
              <a:rPr sz="1800" spc="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en </a:t>
            </a:r>
            <a:r>
              <a:rPr sz="1800" spc="-5" dirty="0">
                <a:latin typeface="Arial"/>
                <a:cs typeface="Arial"/>
              </a:rPr>
              <a:t>el poder de dos </a:t>
            </a:r>
            <a:r>
              <a:rPr sz="1800" spc="-10" dirty="0">
                <a:latin typeface="Arial"/>
                <a:cs typeface="Arial"/>
              </a:rPr>
              <a:t>partidos: </a:t>
            </a:r>
            <a:r>
              <a:rPr sz="1800" spc="-5" dirty="0">
                <a:latin typeface="Arial"/>
                <a:cs typeface="Arial"/>
              </a:rPr>
              <a:t>Partido Conservador  (Cánovas </a:t>
            </a:r>
            <a:r>
              <a:rPr sz="1800" spc="-10" dirty="0">
                <a:latin typeface="Arial"/>
                <a:cs typeface="Arial"/>
              </a:rPr>
              <a:t>del </a:t>
            </a:r>
            <a:r>
              <a:rPr sz="1800" spc="-5" dirty="0">
                <a:latin typeface="Arial"/>
                <a:cs typeface="Arial"/>
              </a:rPr>
              <a:t>Castillo) </a:t>
            </a:r>
            <a:r>
              <a:rPr sz="1800" dirty="0">
                <a:latin typeface="Arial"/>
                <a:cs typeface="Arial"/>
              </a:rPr>
              <a:t>y </a:t>
            </a:r>
            <a:r>
              <a:rPr sz="1800" spc="-5" dirty="0">
                <a:latin typeface="Arial"/>
                <a:cs typeface="Arial"/>
              </a:rPr>
              <a:t>Partido Liberal (Sagasta) </a:t>
            </a:r>
            <a:r>
              <a:rPr sz="1800" spc="-10" dirty="0">
                <a:latin typeface="Arial"/>
                <a:cs typeface="Arial"/>
              </a:rPr>
              <a:t>gracias </a:t>
            </a:r>
            <a:r>
              <a:rPr sz="1800" dirty="0">
                <a:latin typeface="Arial"/>
                <a:cs typeface="Arial"/>
              </a:rPr>
              <a:t>a </a:t>
            </a:r>
            <a:r>
              <a:rPr sz="1800" spc="-5" dirty="0">
                <a:latin typeface="Arial"/>
                <a:cs typeface="Arial"/>
              </a:rPr>
              <a:t>un  sistema electoral corrupto (caciquismo).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1800" spc="-5" dirty="0">
                <a:latin typeface="Arial"/>
                <a:cs typeface="Arial"/>
              </a:rPr>
              <a:t>-Partidos políticos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marginados.</a:t>
            </a:r>
            <a:endParaRPr sz="1800" dirty="0">
              <a:latin typeface="Arial"/>
              <a:cs typeface="Arial"/>
            </a:endParaRPr>
          </a:p>
          <a:p>
            <a:pPr marL="12700" marR="345440">
              <a:lnSpc>
                <a:spcPct val="100000"/>
              </a:lnSpc>
              <a:spcBef>
                <a:spcPts val="1090"/>
              </a:spcBef>
            </a:pPr>
            <a:r>
              <a:rPr sz="1800" spc="-5" dirty="0">
                <a:latin typeface="Arial"/>
                <a:cs typeface="Arial"/>
              </a:rPr>
              <a:t>-Aparición de los regionalismos </a:t>
            </a:r>
            <a:r>
              <a:rPr sz="1800" dirty="0">
                <a:latin typeface="Arial"/>
                <a:cs typeface="Arial"/>
              </a:rPr>
              <a:t>y </a:t>
            </a:r>
            <a:r>
              <a:rPr sz="1800" spc="-5" dirty="0">
                <a:latin typeface="Arial"/>
                <a:cs typeface="Arial"/>
              </a:rPr>
              <a:t>nacionalismos, sobre todo en Cataluña </a:t>
            </a:r>
            <a:r>
              <a:rPr sz="1800" dirty="0">
                <a:latin typeface="Arial"/>
                <a:cs typeface="Arial"/>
              </a:rPr>
              <a:t>y  </a:t>
            </a:r>
            <a:r>
              <a:rPr sz="1800" spc="-5" dirty="0">
                <a:latin typeface="Arial"/>
                <a:cs typeface="Arial"/>
              </a:rPr>
              <a:t>País </a:t>
            </a:r>
            <a:r>
              <a:rPr sz="1800" spc="-10" dirty="0">
                <a:latin typeface="Arial"/>
                <a:cs typeface="Arial"/>
              </a:rPr>
              <a:t>Vasco.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sz="1800" spc="-5" dirty="0">
                <a:latin typeface="Arial"/>
                <a:cs typeface="Arial"/>
              </a:rPr>
              <a:t>-Desastre del </a:t>
            </a:r>
            <a:r>
              <a:rPr sz="1800" dirty="0">
                <a:latin typeface="Arial"/>
                <a:cs typeface="Arial"/>
              </a:rPr>
              <a:t>98 </a:t>
            </a:r>
            <a:r>
              <a:rPr sz="1800" spc="-5" dirty="0">
                <a:latin typeface="Arial"/>
                <a:cs typeface="Arial"/>
              </a:rPr>
              <a:t>(pérdida de las últimas colonias españolas)</a:t>
            </a:r>
            <a:r>
              <a:rPr sz="1800" spc="10" dirty="0">
                <a:latin typeface="Arial"/>
                <a:cs typeface="Arial"/>
              </a:rPr>
              <a:t> 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regeneracionismo.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29403" y="997705"/>
            <a:ext cx="3467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5D5B"/>
                </a:solidFill>
                <a:latin typeface="Arial"/>
                <a:cs typeface="Arial"/>
              </a:rPr>
              <a:t>BASES DE </a:t>
            </a:r>
            <a:r>
              <a:rPr sz="1800" b="1" spc="10" dirty="0">
                <a:solidFill>
                  <a:srgbClr val="005D5B"/>
                </a:solidFill>
                <a:latin typeface="Arial"/>
                <a:cs typeface="Arial"/>
              </a:rPr>
              <a:t>LA</a:t>
            </a:r>
            <a:r>
              <a:rPr sz="1800" b="1" spc="-75" dirty="0">
                <a:solidFill>
                  <a:srgbClr val="005D5B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5D5B"/>
                </a:solidFill>
                <a:latin typeface="Arial"/>
                <a:cs typeface="Arial"/>
              </a:rPr>
              <a:t>RESTAURACIÓN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29403" y="1822195"/>
            <a:ext cx="5256530" cy="39065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0"/>
              </a:spcBef>
            </a:pPr>
            <a:r>
              <a:rPr sz="1800" spc="-5" dirty="0">
                <a:latin typeface="Arial"/>
                <a:cs typeface="Arial"/>
              </a:rPr>
              <a:t>-El </a:t>
            </a:r>
            <a:r>
              <a:rPr sz="1800" b="1" spc="-10" dirty="0">
                <a:latin typeface="Arial"/>
                <a:cs typeface="Arial"/>
              </a:rPr>
              <a:t>sistema </a:t>
            </a:r>
            <a:r>
              <a:rPr sz="1800" b="1" spc="-5" dirty="0">
                <a:latin typeface="Arial"/>
                <a:cs typeface="Arial"/>
              </a:rPr>
              <a:t>político </a:t>
            </a:r>
            <a:r>
              <a:rPr sz="1800" spc="-5" dirty="0">
                <a:latin typeface="Arial"/>
                <a:cs typeface="Arial"/>
              </a:rPr>
              <a:t>de la Restauración organizado  </a:t>
            </a:r>
            <a:r>
              <a:rPr sz="1800" spc="-10" dirty="0">
                <a:latin typeface="Arial"/>
                <a:cs typeface="Arial"/>
              </a:rPr>
              <a:t>por </a:t>
            </a:r>
            <a:r>
              <a:rPr sz="1800" spc="-5" dirty="0">
                <a:latin typeface="Arial"/>
                <a:cs typeface="Arial"/>
              </a:rPr>
              <a:t>Cánovas del Castillo se plantea varios  objetivos:</a:t>
            </a:r>
            <a:endParaRPr sz="1800">
              <a:latin typeface="Arial"/>
              <a:cs typeface="Arial"/>
            </a:endParaRPr>
          </a:p>
          <a:p>
            <a:pPr marL="12700" marR="308610">
              <a:lnSpc>
                <a:spcPct val="100600"/>
              </a:lnSpc>
              <a:spcBef>
                <a:spcPts val="960"/>
              </a:spcBef>
            </a:pPr>
            <a:r>
              <a:rPr sz="1600" spc="90" dirty="0">
                <a:latin typeface="Arial"/>
                <a:cs typeface="Arial"/>
              </a:rPr>
              <a:t>€Acabar </a:t>
            </a:r>
            <a:r>
              <a:rPr sz="1600" spc="-5" dirty="0">
                <a:latin typeface="Arial"/>
                <a:cs typeface="Arial"/>
              </a:rPr>
              <a:t>con el intervencionismo de </a:t>
            </a:r>
            <a:r>
              <a:rPr sz="1600" dirty="0">
                <a:latin typeface="Arial"/>
                <a:cs typeface="Arial"/>
              </a:rPr>
              <a:t>los </a:t>
            </a:r>
            <a:r>
              <a:rPr sz="1600" spc="-5" dirty="0">
                <a:latin typeface="Arial"/>
                <a:cs typeface="Arial"/>
              </a:rPr>
              <a:t>militares en </a:t>
            </a:r>
            <a:r>
              <a:rPr sz="1600" dirty="0">
                <a:latin typeface="Arial"/>
                <a:cs typeface="Arial"/>
              </a:rPr>
              <a:t>la  política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(pronunciamientos).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spc="65" dirty="0">
                <a:latin typeface="Arial"/>
                <a:cs typeface="Arial"/>
              </a:rPr>
              <a:t>€Pacificar </a:t>
            </a:r>
            <a:r>
              <a:rPr sz="1600" spc="-5" dirty="0">
                <a:latin typeface="Arial"/>
                <a:cs typeface="Arial"/>
              </a:rPr>
              <a:t>el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país:</a:t>
            </a:r>
            <a:endParaRPr sz="1600">
              <a:latin typeface="Arial"/>
              <a:cs typeface="Arial"/>
            </a:endParaRPr>
          </a:p>
          <a:p>
            <a:pPr marL="926465" marR="42545">
              <a:lnSpc>
                <a:spcPct val="100299"/>
              </a:lnSpc>
              <a:spcBef>
                <a:spcPts val="965"/>
              </a:spcBef>
            </a:pPr>
            <a:r>
              <a:rPr sz="1600" spc="-5" dirty="0">
                <a:latin typeface="Arial"/>
                <a:cs typeface="Arial"/>
              </a:rPr>
              <a:t>+La guerra carlista finaliza en 1876. Abolición  definitiva del régimen </a:t>
            </a:r>
            <a:r>
              <a:rPr sz="1600" dirty="0">
                <a:latin typeface="Arial"/>
                <a:cs typeface="Arial"/>
              </a:rPr>
              <a:t>foral. </a:t>
            </a:r>
            <a:r>
              <a:rPr sz="1600" spc="-5" dirty="0">
                <a:latin typeface="Arial"/>
                <a:cs typeface="Arial"/>
              </a:rPr>
              <a:t>En </a:t>
            </a:r>
            <a:r>
              <a:rPr sz="1600" dirty="0">
                <a:latin typeface="Arial"/>
                <a:cs typeface="Arial"/>
              </a:rPr>
              <a:t>1878: </a:t>
            </a:r>
            <a:r>
              <a:rPr sz="1600" spc="-5" dirty="0">
                <a:latin typeface="Arial"/>
                <a:cs typeface="Arial"/>
              </a:rPr>
              <a:t>conciertos  económicos (cierta autonomía</a:t>
            </a:r>
            <a:r>
              <a:rPr sz="1600" spc="1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fiscal).</a:t>
            </a:r>
            <a:endParaRPr sz="1600">
              <a:latin typeface="Arial"/>
              <a:cs typeface="Arial"/>
            </a:endParaRPr>
          </a:p>
          <a:p>
            <a:pPr marL="926465" marR="598170">
              <a:lnSpc>
                <a:spcPct val="100000"/>
              </a:lnSpc>
              <a:spcBef>
                <a:spcPts val="969"/>
              </a:spcBef>
            </a:pPr>
            <a:r>
              <a:rPr sz="1600" spc="-5" dirty="0">
                <a:latin typeface="Arial"/>
                <a:cs typeface="Arial"/>
              </a:rPr>
              <a:t>+La guerra de </a:t>
            </a:r>
            <a:r>
              <a:rPr sz="1600" dirty="0">
                <a:latin typeface="Arial"/>
                <a:cs typeface="Arial"/>
              </a:rPr>
              <a:t>Cuba </a:t>
            </a:r>
            <a:r>
              <a:rPr sz="1600" spc="-5" dirty="0">
                <a:latin typeface="Arial"/>
                <a:cs typeface="Arial"/>
              </a:rPr>
              <a:t>(1868-1878). Paz de  Zanjón.</a:t>
            </a:r>
            <a:endParaRPr sz="1600">
              <a:latin typeface="Arial"/>
              <a:cs typeface="Arial"/>
            </a:endParaRPr>
          </a:p>
          <a:p>
            <a:pPr marL="12700" marR="794385">
              <a:lnSpc>
                <a:spcPct val="100000"/>
              </a:lnSpc>
              <a:spcBef>
                <a:spcPts val="975"/>
              </a:spcBef>
            </a:pPr>
            <a:r>
              <a:rPr sz="1600" spc="70" dirty="0">
                <a:latin typeface="Arial"/>
                <a:cs typeface="Arial"/>
              </a:rPr>
              <a:t>€Asegurar </a:t>
            </a:r>
            <a:r>
              <a:rPr sz="1600" dirty="0">
                <a:latin typeface="Arial"/>
                <a:cs typeface="Arial"/>
              </a:rPr>
              <a:t>la paz política </a:t>
            </a:r>
            <a:r>
              <a:rPr sz="1600" spc="-5" dirty="0">
                <a:latin typeface="Arial"/>
                <a:cs typeface="Arial"/>
              </a:rPr>
              <a:t>con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implantación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del  </a:t>
            </a:r>
            <a:r>
              <a:rPr sz="1600" spc="-5" dirty="0">
                <a:latin typeface="Arial"/>
                <a:cs typeface="Arial"/>
              </a:rPr>
              <a:t>bipartidismo.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85191" y="754379"/>
            <a:ext cx="2165604" cy="26654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43760" y="3588510"/>
            <a:ext cx="16446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Cánovas del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Castillo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458343" y="4209288"/>
            <a:ext cx="2025395" cy="25252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988184" y="6756905"/>
            <a:ext cx="8858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Alfonso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XII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04260" y="423948"/>
            <a:ext cx="8234045" cy="3498850"/>
          </a:xfrm>
          <a:prstGeom prst="rect">
            <a:avLst/>
          </a:prstGeom>
        </p:spPr>
        <p:txBody>
          <a:bodyPr vert="horz" wrap="square" lIns="0" tIns="153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sz="1800" dirty="0">
                <a:latin typeface="Arial"/>
                <a:cs typeface="Arial"/>
              </a:rPr>
              <a:t>-</a:t>
            </a:r>
            <a:r>
              <a:rPr sz="1800" b="1" dirty="0">
                <a:latin typeface="Arial"/>
                <a:cs typeface="Arial"/>
              </a:rPr>
              <a:t>La </a:t>
            </a:r>
            <a:r>
              <a:rPr sz="1800" b="1" spc="-5" dirty="0">
                <a:latin typeface="Arial"/>
                <a:cs typeface="Arial"/>
              </a:rPr>
              <a:t>Constitución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1876</a:t>
            </a:r>
            <a:r>
              <a:rPr sz="1800" spc="-10" dirty="0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sz="1600" spc="-5" dirty="0">
                <a:latin typeface="Arial"/>
                <a:cs typeface="Arial"/>
              </a:rPr>
              <a:t>+Soberanía compartida entre el </a:t>
            </a:r>
            <a:r>
              <a:rPr sz="1600" dirty="0">
                <a:latin typeface="Arial"/>
                <a:cs typeface="Arial"/>
              </a:rPr>
              <a:t>Rey </a:t>
            </a:r>
            <a:r>
              <a:rPr sz="1600" spc="-5" dirty="0">
                <a:latin typeface="Arial"/>
                <a:cs typeface="Arial"/>
              </a:rPr>
              <a:t>y </a:t>
            </a:r>
            <a:r>
              <a:rPr sz="1600" dirty="0">
                <a:latin typeface="Arial"/>
                <a:cs typeface="Arial"/>
              </a:rPr>
              <a:t>las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Cortes.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sz="1600" spc="-5" dirty="0">
                <a:latin typeface="Arial"/>
                <a:cs typeface="Arial"/>
              </a:rPr>
              <a:t>+Amplios poderes del </a:t>
            </a:r>
            <a:r>
              <a:rPr sz="1600" spc="-10" dirty="0">
                <a:latin typeface="Arial"/>
                <a:cs typeface="Arial"/>
              </a:rPr>
              <a:t>Rey: </a:t>
            </a:r>
            <a:r>
              <a:rPr sz="1600" dirty="0">
                <a:latin typeface="Arial"/>
                <a:cs typeface="Arial"/>
              </a:rPr>
              <a:t>derecho </a:t>
            </a:r>
            <a:r>
              <a:rPr sz="1600" spc="-5" dirty="0">
                <a:latin typeface="Arial"/>
                <a:cs typeface="Arial"/>
              </a:rPr>
              <a:t>a veto, iniciativa</a:t>
            </a:r>
            <a:r>
              <a:rPr sz="1600" spc="5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legislativa.</a:t>
            </a:r>
            <a:endParaRPr sz="1600">
              <a:latin typeface="Arial"/>
              <a:cs typeface="Arial"/>
            </a:endParaRPr>
          </a:p>
          <a:p>
            <a:pPr marL="12700" marR="375920">
              <a:lnSpc>
                <a:spcPct val="100600"/>
              </a:lnSpc>
              <a:spcBef>
                <a:spcPts val="950"/>
              </a:spcBef>
            </a:pPr>
            <a:r>
              <a:rPr sz="1600" spc="-5" dirty="0">
                <a:latin typeface="Arial"/>
                <a:cs typeface="Arial"/>
              </a:rPr>
              <a:t>+Parlamento bicameral: Senado (formado </a:t>
            </a:r>
            <a:r>
              <a:rPr sz="1600" dirty="0">
                <a:latin typeface="Arial"/>
                <a:cs typeface="Arial"/>
              </a:rPr>
              <a:t>por </a:t>
            </a:r>
            <a:r>
              <a:rPr sz="1600" spc="-5" dirty="0">
                <a:latin typeface="Arial"/>
                <a:cs typeface="Arial"/>
              </a:rPr>
              <a:t>miembros </a:t>
            </a:r>
            <a:r>
              <a:rPr sz="1600" dirty="0">
                <a:latin typeface="Arial"/>
                <a:cs typeface="Arial"/>
              </a:rPr>
              <a:t>natos, otros </a:t>
            </a:r>
            <a:r>
              <a:rPr sz="1600" spc="-5" dirty="0">
                <a:latin typeface="Arial"/>
                <a:cs typeface="Arial"/>
              </a:rPr>
              <a:t>nombrados </a:t>
            </a:r>
            <a:r>
              <a:rPr sz="1600" dirty="0">
                <a:latin typeface="Arial"/>
                <a:cs typeface="Arial"/>
              </a:rPr>
              <a:t>por </a:t>
            </a:r>
            <a:r>
              <a:rPr sz="1600" spc="-5" dirty="0">
                <a:latin typeface="Arial"/>
                <a:cs typeface="Arial"/>
              </a:rPr>
              <a:t>el  </a:t>
            </a:r>
            <a:r>
              <a:rPr sz="1600" spc="-10" dirty="0">
                <a:latin typeface="Arial"/>
                <a:cs typeface="Arial"/>
              </a:rPr>
              <a:t>Rey, </a:t>
            </a:r>
            <a:r>
              <a:rPr sz="1600" spc="-5" dirty="0">
                <a:latin typeface="Arial"/>
                <a:cs typeface="Arial"/>
              </a:rPr>
              <a:t>y otros elegidos por corporaciones) y el Congreso de </a:t>
            </a:r>
            <a:r>
              <a:rPr sz="1600" dirty="0">
                <a:latin typeface="Arial"/>
                <a:cs typeface="Arial"/>
              </a:rPr>
              <a:t>los </a:t>
            </a:r>
            <a:r>
              <a:rPr sz="1600" spc="-5" dirty="0">
                <a:latin typeface="Arial"/>
                <a:cs typeface="Arial"/>
              </a:rPr>
              <a:t>Diputados</a:t>
            </a:r>
            <a:r>
              <a:rPr sz="1600" spc="17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(electivo).</a:t>
            </a:r>
            <a:endParaRPr sz="1600">
              <a:latin typeface="Arial"/>
              <a:cs typeface="Arial"/>
            </a:endParaRPr>
          </a:p>
          <a:p>
            <a:pPr marL="12700" marR="887730">
              <a:lnSpc>
                <a:spcPct val="100600"/>
              </a:lnSpc>
              <a:spcBef>
                <a:spcPts val="944"/>
              </a:spcBef>
            </a:pPr>
            <a:r>
              <a:rPr sz="1600" spc="-5" dirty="0">
                <a:latin typeface="Arial"/>
                <a:cs typeface="Arial"/>
              </a:rPr>
              <a:t>+Sufragio censitario hasta 1890, fecha en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que </a:t>
            </a:r>
            <a:r>
              <a:rPr sz="1600" spc="5" dirty="0">
                <a:latin typeface="Arial"/>
                <a:cs typeface="Arial"/>
              </a:rPr>
              <a:t>se </a:t>
            </a:r>
            <a:r>
              <a:rPr sz="1600" spc="-5" dirty="0">
                <a:latin typeface="Arial"/>
                <a:cs typeface="Arial"/>
              </a:rPr>
              <a:t>implanta el </a:t>
            </a:r>
            <a:r>
              <a:rPr sz="1600" dirty="0">
                <a:latin typeface="Arial"/>
                <a:cs typeface="Arial"/>
              </a:rPr>
              <a:t>sufragio </a:t>
            </a:r>
            <a:r>
              <a:rPr sz="1600" spc="-5" dirty="0">
                <a:latin typeface="Arial"/>
                <a:cs typeface="Arial"/>
              </a:rPr>
              <a:t>universal  masculino.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400"/>
              </a:lnSpc>
              <a:spcBef>
                <a:spcPts val="955"/>
              </a:spcBef>
            </a:pPr>
            <a:r>
              <a:rPr sz="1600" spc="-5" dirty="0">
                <a:latin typeface="Arial"/>
                <a:cs typeface="Arial"/>
              </a:rPr>
              <a:t>+Base doctrinaria moderada que recuerda a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Constitución de 1845, aunque recoge </a:t>
            </a:r>
            <a:r>
              <a:rPr sz="1600" dirty="0">
                <a:latin typeface="Arial"/>
                <a:cs typeface="Arial"/>
              </a:rPr>
              <a:t>los  </a:t>
            </a:r>
            <a:r>
              <a:rPr sz="1600" spc="-5" dirty="0">
                <a:latin typeface="Arial"/>
                <a:cs typeface="Arial"/>
              </a:rPr>
              <a:t>derechos y libertades proclamadas en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Constitución de 1869: </a:t>
            </a:r>
            <a:r>
              <a:rPr sz="1600" dirty="0">
                <a:latin typeface="Arial"/>
                <a:cs typeface="Arial"/>
              </a:rPr>
              <a:t>tolerancia </a:t>
            </a:r>
            <a:r>
              <a:rPr sz="1600" spc="-5" dirty="0">
                <a:latin typeface="Arial"/>
                <a:cs typeface="Arial"/>
              </a:rPr>
              <a:t>de cultos aunque  el Estado era confesional; y </a:t>
            </a:r>
            <a:r>
              <a:rPr sz="1600" dirty="0">
                <a:latin typeface="Arial"/>
                <a:cs typeface="Arial"/>
              </a:rPr>
              <a:t>los </a:t>
            </a:r>
            <a:r>
              <a:rPr sz="1600" spc="-5" dirty="0">
                <a:latin typeface="Arial"/>
                <a:cs typeface="Arial"/>
              </a:rPr>
              <a:t>derechos de asociación, expresión y reunión (que  quedaron </a:t>
            </a:r>
            <a:r>
              <a:rPr sz="1600" dirty="0">
                <a:latin typeface="Arial"/>
                <a:cs typeface="Arial"/>
              </a:rPr>
              <a:t>muy </a:t>
            </a:r>
            <a:r>
              <a:rPr sz="1600" spc="-5" dirty="0">
                <a:latin typeface="Arial"/>
                <a:cs typeface="Arial"/>
              </a:rPr>
              <a:t>restringidos).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113410" y="4005072"/>
            <a:ext cx="5184647" cy="32019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22196" y="781297"/>
            <a:ext cx="80759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-</a:t>
            </a:r>
            <a:r>
              <a:rPr sz="1800" b="1" spc="-5" dirty="0">
                <a:latin typeface="Arial"/>
                <a:cs typeface="Arial"/>
              </a:rPr>
              <a:t>Alternancia pacífica </a:t>
            </a:r>
            <a:r>
              <a:rPr sz="1800" spc="-5" dirty="0">
                <a:latin typeface="Arial"/>
                <a:cs typeface="Arial"/>
              </a:rPr>
              <a:t>en el poder del Partido </a:t>
            </a:r>
            <a:r>
              <a:rPr sz="1800" spc="-10" dirty="0">
                <a:latin typeface="Arial"/>
                <a:cs typeface="Arial"/>
              </a:rPr>
              <a:t>Conservador </a:t>
            </a:r>
            <a:r>
              <a:rPr sz="1800" dirty="0">
                <a:latin typeface="Arial"/>
                <a:cs typeface="Arial"/>
              </a:rPr>
              <a:t>y </a:t>
            </a:r>
            <a:r>
              <a:rPr sz="1800" spc="-10" dirty="0">
                <a:latin typeface="Arial"/>
                <a:cs typeface="Arial"/>
              </a:rPr>
              <a:t>del </a:t>
            </a:r>
            <a:r>
              <a:rPr sz="1800" spc="-5" dirty="0">
                <a:latin typeface="Arial"/>
                <a:cs typeface="Arial"/>
              </a:rPr>
              <a:t>Partido Liberal  (“partidos dinásticos”) para asegurar </a:t>
            </a:r>
            <a:r>
              <a:rPr sz="1800" dirty="0">
                <a:latin typeface="Arial"/>
                <a:cs typeface="Arial"/>
              </a:rPr>
              <a:t>la </a:t>
            </a:r>
            <a:r>
              <a:rPr sz="1800" spc="-5" dirty="0">
                <a:latin typeface="Arial"/>
                <a:cs typeface="Arial"/>
              </a:rPr>
              <a:t>estabilidad institucional.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826882" y="2263139"/>
            <a:ext cx="1728470" cy="3633470"/>
            <a:chOff x="2826882" y="2263139"/>
            <a:chExt cx="1728470" cy="3633470"/>
          </a:xfrm>
        </p:grpSpPr>
        <p:sp>
          <p:nvSpPr>
            <p:cNvPr id="4" name="object 4"/>
            <p:cNvSpPr/>
            <p:nvPr/>
          </p:nvSpPr>
          <p:spPr>
            <a:xfrm>
              <a:off x="2826882" y="4163567"/>
              <a:ext cx="1728470" cy="1732914"/>
            </a:xfrm>
            <a:custGeom>
              <a:avLst/>
              <a:gdLst/>
              <a:ahLst/>
              <a:cxnLst/>
              <a:rect l="l" t="t" r="r" b="b"/>
              <a:pathLst>
                <a:path w="1728470" h="1732914">
                  <a:moveTo>
                    <a:pt x="1728215" y="1732787"/>
                  </a:moveTo>
                  <a:lnTo>
                    <a:pt x="1728215" y="0"/>
                  </a:lnTo>
                  <a:lnTo>
                    <a:pt x="0" y="0"/>
                  </a:lnTo>
                  <a:lnTo>
                    <a:pt x="0" y="1732787"/>
                  </a:lnTo>
                  <a:lnTo>
                    <a:pt x="1728215" y="1732787"/>
                  </a:lnTo>
                  <a:close/>
                </a:path>
              </a:pathLst>
            </a:custGeom>
            <a:solidFill>
              <a:srgbClr val="CEAD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26882" y="2263139"/>
              <a:ext cx="1728470" cy="1900555"/>
            </a:xfrm>
            <a:custGeom>
              <a:avLst/>
              <a:gdLst/>
              <a:ahLst/>
              <a:cxnLst/>
              <a:rect l="l" t="t" r="r" b="b"/>
              <a:pathLst>
                <a:path w="1728470" h="1900554">
                  <a:moveTo>
                    <a:pt x="1728215" y="1900427"/>
                  </a:moveTo>
                  <a:lnTo>
                    <a:pt x="1728215" y="0"/>
                  </a:lnTo>
                  <a:lnTo>
                    <a:pt x="0" y="0"/>
                  </a:lnTo>
                  <a:lnTo>
                    <a:pt x="0" y="1900427"/>
                  </a:lnTo>
                  <a:lnTo>
                    <a:pt x="1728215" y="1900427"/>
                  </a:lnTo>
                  <a:close/>
                </a:path>
              </a:pathLst>
            </a:custGeom>
            <a:solidFill>
              <a:srgbClr val="E1E1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082861" y="1732216"/>
          <a:ext cx="8642348" cy="41498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97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4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4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66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EDD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Dirigentes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EDDBE"/>
                    </a:solidFill>
                  </a:tcPr>
                </a:tc>
                <a:tc>
                  <a:txBody>
                    <a:bodyPr/>
                    <a:lstStyle/>
                    <a:p>
                      <a:pPr marL="2832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Base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política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EDDBE"/>
                    </a:solidFill>
                  </a:tcPr>
                </a:tc>
                <a:tc>
                  <a:txBody>
                    <a:bodyPr/>
                    <a:lstStyle/>
                    <a:p>
                      <a:pPr marL="34417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Base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social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EDDBE"/>
                    </a:solidFill>
                  </a:tcPr>
                </a:tc>
                <a:tc>
                  <a:txBody>
                    <a:bodyPr/>
                    <a:lstStyle/>
                    <a:p>
                      <a:pPr marL="44450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Ideología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EDD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01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E1E18E"/>
                    </a:solidFill>
                  </a:tcPr>
                </a:tc>
                <a:tc>
                  <a:txBody>
                    <a:bodyPr/>
                    <a:lstStyle/>
                    <a:p>
                      <a:pPr marL="531495" marR="292735" indent="-233679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Cánovas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del  Castillo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E1E18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E1E18E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7023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Sufragio  </a:t>
                      </a:r>
                      <a:r>
                        <a:rPr sz="16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ta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E1E1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0239">
                <a:tc>
                  <a:txBody>
                    <a:bodyPr/>
                    <a:lstStyle/>
                    <a:p>
                      <a:pPr marL="92710" marR="32258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Partido  C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800" spc="1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ado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889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18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 marR="433070">
                        <a:lnSpc>
                          <a:spcPct val="100600"/>
                        </a:lnSpc>
                        <a:spcBef>
                          <a:spcPts val="93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Moderados y  Unión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Liberal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187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18E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408940">
                        <a:lnSpc>
                          <a:spcPts val="1920"/>
                        </a:lnSpc>
                        <a:spcBef>
                          <a:spcPts val="5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Grandes  propietarios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y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ts val="1870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clases medias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18E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54356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Estado  </a:t>
                      </a:r>
                      <a:r>
                        <a:rPr sz="16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onfe</a:t>
                      </a:r>
                      <a:r>
                        <a:rPr sz="1600" spc="5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6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1440" marR="431165">
                        <a:lnSpc>
                          <a:spcPct val="100299"/>
                        </a:lnSpc>
                        <a:spcBef>
                          <a:spcPts val="39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Limitación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  libertad de  prensa.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1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327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154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Partido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Liberal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CEAD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Sagasta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92710" marR="442595">
                        <a:lnSpc>
                          <a:spcPct val="10000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600" spc="5" dirty="0">
                          <a:latin typeface="Arial"/>
                          <a:cs typeface="Arial"/>
                        </a:rPr>
                        <a:t>sis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ta</a:t>
                      </a:r>
                      <a:r>
                        <a:rPr sz="16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, 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unionistas y  republicanos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CEAD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91440" marR="251460">
                        <a:lnSpc>
                          <a:spcPct val="100299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Aristócratas,  grandes  propietarios,  comerciantes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e  industriales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CEAD99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656590">
                        <a:lnSpc>
                          <a:spcPct val="100299"/>
                        </a:lnSpc>
                        <a:spcBef>
                          <a:spcPts val="32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Sufragio  universal 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ma</a:t>
                      </a:r>
                      <a:r>
                        <a:rPr sz="1600" spc="5" dirty="0">
                          <a:latin typeface="Arial"/>
                          <a:cs typeface="Arial"/>
                        </a:rPr>
                        <a:t>sc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no.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1440" marR="434340">
                        <a:lnSpc>
                          <a:spcPct val="100299"/>
                        </a:lnSpc>
                        <a:spcBef>
                          <a:spcPts val="38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Libertad  religiosa y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  prensa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CEAD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1104260" y="6112253"/>
            <a:ext cx="8314690" cy="7581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0"/>
              </a:spcBef>
            </a:pPr>
            <a:r>
              <a:rPr sz="1600" b="1" spc="-5" dirty="0">
                <a:solidFill>
                  <a:srgbClr val="005D5B"/>
                </a:solidFill>
                <a:latin typeface="Arial"/>
                <a:cs typeface="Arial"/>
              </a:rPr>
              <a:t>Eran partidos </a:t>
            </a:r>
            <a:r>
              <a:rPr sz="1600" b="1" dirty="0">
                <a:solidFill>
                  <a:srgbClr val="005D5B"/>
                </a:solidFill>
                <a:latin typeface="Arial"/>
                <a:cs typeface="Arial"/>
              </a:rPr>
              <a:t>de </a:t>
            </a:r>
            <a:r>
              <a:rPr sz="1600" b="1" spc="-5" dirty="0">
                <a:solidFill>
                  <a:srgbClr val="005D5B"/>
                </a:solidFill>
                <a:latin typeface="Arial"/>
                <a:cs typeface="Arial"/>
              </a:rPr>
              <a:t>minorías. </a:t>
            </a:r>
            <a:r>
              <a:rPr sz="1600" b="1" dirty="0">
                <a:solidFill>
                  <a:srgbClr val="005D5B"/>
                </a:solidFill>
                <a:latin typeface="Arial"/>
                <a:cs typeface="Arial"/>
              </a:rPr>
              <a:t>Tenían </a:t>
            </a:r>
            <a:r>
              <a:rPr sz="1600" b="1" spc="-5" dirty="0">
                <a:solidFill>
                  <a:srgbClr val="005D5B"/>
                </a:solidFill>
                <a:latin typeface="Arial"/>
                <a:cs typeface="Arial"/>
              </a:rPr>
              <a:t>en común: proteccionismo económico, defensa del  orden </a:t>
            </a:r>
            <a:r>
              <a:rPr sz="1600" b="1" dirty="0">
                <a:solidFill>
                  <a:srgbClr val="005D5B"/>
                </a:solidFill>
                <a:latin typeface="Arial"/>
                <a:cs typeface="Arial"/>
              </a:rPr>
              <a:t>social, </a:t>
            </a:r>
            <a:r>
              <a:rPr sz="1600" b="1" spc="-5" dirty="0">
                <a:solidFill>
                  <a:srgbClr val="005D5B"/>
                </a:solidFill>
                <a:latin typeface="Arial"/>
                <a:cs typeface="Arial"/>
              </a:rPr>
              <a:t>intenso sentimiento nacionalista, defensa de la monarquía y la  constitución.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043306" y="2840735"/>
            <a:ext cx="1225550" cy="3031490"/>
            <a:chOff x="3043306" y="2840735"/>
            <a:chExt cx="1225550" cy="3031490"/>
          </a:xfrm>
        </p:grpSpPr>
        <p:sp>
          <p:nvSpPr>
            <p:cNvPr id="9" name="object 9"/>
            <p:cNvSpPr/>
            <p:nvPr/>
          </p:nvSpPr>
          <p:spPr>
            <a:xfrm>
              <a:off x="3113410" y="4498847"/>
              <a:ext cx="973836" cy="137312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43306" y="2840735"/>
              <a:ext cx="1225296" cy="129235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9040" y="852925"/>
            <a:ext cx="8025765" cy="3049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9215" indent="-3429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-El </a:t>
            </a:r>
            <a:r>
              <a:rPr sz="1800" b="1" spc="-5" dirty="0">
                <a:latin typeface="Arial"/>
                <a:cs typeface="Arial"/>
              </a:rPr>
              <a:t>turno </a:t>
            </a:r>
            <a:r>
              <a:rPr sz="1800" b="1" dirty="0">
                <a:latin typeface="Arial"/>
                <a:cs typeface="Arial"/>
              </a:rPr>
              <a:t>de </a:t>
            </a:r>
            <a:r>
              <a:rPr sz="1800" b="1" spc="-5" dirty="0">
                <a:latin typeface="Arial"/>
                <a:cs typeface="Arial"/>
              </a:rPr>
              <a:t>partidos </a:t>
            </a:r>
            <a:r>
              <a:rPr sz="1800" spc="-10" dirty="0">
                <a:latin typeface="Arial"/>
                <a:cs typeface="Arial"/>
              </a:rPr>
              <a:t>estaba </a:t>
            </a:r>
            <a:r>
              <a:rPr sz="1800" spc="-5" dirty="0">
                <a:latin typeface="Arial"/>
                <a:cs typeface="Arial"/>
              </a:rPr>
              <a:t>garantizado gracias </a:t>
            </a:r>
            <a:r>
              <a:rPr sz="1800" dirty="0">
                <a:latin typeface="Arial"/>
                <a:cs typeface="Arial"/>
              </a:rPr>
              <a:t>a </a:t>
            </a:r>
            <a:r>
              <a:rPr sz="1800" spc="-5" dirty="0">
                <a:latin typeface="Arial"/>
                <a:cs typeface="Arial"/>
              </a:rPr>
              <a:t>la corrupción electoral </a:t>
            </a:r>
            <a:r>
              <a:rPr sz="1800" dirty="0">
                <a:latin typeface="Arial"/>
                <a:cs typeface="Arial"/>
              </a:rPr>
              <a:t>y </a:t>
            </a:r>
            <a:r>
              <a:rPr sz="1800" spc="-5" dirty="0">
                <a:latin typeface="Arial"/>
                <a:cs typeface="Arial"/>
              </a:rPr>
              <a:t>al  caciquismo:</a:t>
            </a:r>
            <a:endParaRPr sz="1800">
              <a:latin typeface="Arial"/>
              <a:cs typeface="Arial"/>
            </a:endParaRPr>
          </a:p>
          <a:p>
            <a:pPr marL="355600" marR="5080" indent="-343535">
              <a:lnSpc>
                <a:spcPct val="100000"/>
              </a:lnSpc>
              <a:spcBef>
                <a:spcPts val="109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spc="-5" dirty="0">
                <a:latin typeface="Arial"/>
                <a:cs typeface="Arial"/>
              </a:rPr>
              <a:t>Cuando el partido en el poder pierde la confianza de las Cortes, el </a:t>
            </a:r>
            <a:r>
              <a:rPr sz="1800" spc="-10" dirty="0">
                <a:latin typeface="Arial"/>
                <a:cs typeface="Arial"/>
              </a:rPr>
              <a:t>monarca  </a:t>
            </a:r>
            <a:r>
              <a:rPr sz="1800" spc="-5" dirty="0">
                <a:latin typeface="Arial"/>
                <a:cs typeface="Arial"/>
              </a:rPr>
              <a:t>llama </a:t>
            </a:r>
            <a:r>
              <a:rPr sz="1800" dirty="0">
                <a:latin typeface="Arial"/>
                <a:cs typeface="Arial"/>
              </a:rPr>
              <a:t>al </a:t>
            </a:r>
            <a:r>
              <a:rPr sz="1800" spc="-5" dirty="0">
                <a:latin typeface="Arial"/>
                <a:cs typeface="Arial"/>
              </a:rPr>
              <a:t>jefe del partido </a:t>
            </a:r>
            <a:r>
              <a:rPr sz="1800" dirty="0">
                <a:latin typeface="Arial"/>
                <a:cs typeface="Arial"/>
              </a:rPr>
              <a:t>de </a:t>
            </a:r>
            <a:r>
              <a:rPr sz="1800" spc="-5" dirty="0">
                <a:latin typeface="Arial"/>
                <a:cs typeface="Arial"/>
              </a:rPr>
              <a:t>la oposición </a:t>
            </a:r>
            <a:r>
              <a:rPr sz="1800" dirty="0">
                <a:latin typeface="Arial"/>
                <a:cs typeface="Arial"/>
              </a:rPr>
              <a:t>a </a:t>
            </a:r>
            <a:r>
              <a:rPr sz="1800" spc="-5" dirty="0">
                <a:latin typeface="Arial"/>
                <a:cs typeface="Arial"/>
              </a:rPr>
              <a:t>formar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gobierno.</a:t>
            </a:r>
            <a:endParaRPr sz="1800">
              <a:latin typeface="Arial"/>
              <a:cs typeface="Arial"/>
            </a:endParaRPr>
          </a:p>
          <a:p>
            <a:pPr marL="355600" marR="183515" indent="-342900">
              <a:lnSpc>
                <a:spcPct val="100000"/>
              </a:lnSpc>
              <a:spcBef>
                <a:spcPts val="1090"/>
              </a:spcBef>
              <a:buAutoNum type="arabicPeriod"/>
              <a:tabLst>
                <a:tab pos="354965" algn="l"/>
                <a:tab pos="356235" algn="l"/>
              </a:tabLst>
            </a:pPr>
            <a:r>
              <a:rPr sz="1800" spc="-5" dirty="0">
                <a:latin typeface="Arial"/>
                <a:cs typeface="Arial"/>
              </a:rPr>
              <a:t>El </a:t>
            </a:r>
            <a:r>
              <a:rPr sz="1800" spc="-10" dirty="0">
                <a:latin typeface="Arial"/>
                <a:cs typeface="Arial"/>
              </a:rPr>
              <a:t>nuevo </a:t>
            </a:r>
            <a:r>
              <a:rPr sz="1800" spc="-5" dirty="0">
                <a:latin typeface="Arial"/>
                <a:cs typeface="Arial"/>
              </a:rPr>
              <a:t>jefe </a:t>
            </a:r>
            <a:r>
              <a:rPr sz="1800" dirty="0">
                <a:latin typeface="Arial"/>
                <a:cs typeface="Arial"/>
              </a:rPr>
              <a:t>de </a:t>
            </a:r>
            <a:r>
              <a:rPr sz="1800" spc="-10" dirty="0">
                <a:latin typeface="Arial"/>
                <a:cs typeface="Arial"/>
              </a:rPr>
              <a:t>gabinete </a:t>
            </a:r>
            <a:r>
              <a:rPr sz="1800" spc="-5" dirty="0">
                <a:latin typeface="Arial"/>
                <a:cs typeface="Arial"/>
              </a:rPr>
              <a:t>convoca las elecciones con </a:t>
            </a:r>
            <a:r>
              <a:rPr sz="1800" dirty="0">
                <a:latin typeface="Arial"/>
                <a:cs typeface="Arial"/>
              </a:rPr>
              <a:t>el </a:t>
            </a:r>
            <a:r>
              <a:rPr sz="1800" spc="-5" dirty="0">
                <a:latin typeface="Arial"/>
                <a:cs typeface="Arial"/>
              </a:rPr>
              <a:t>objetivo de lograr  </a:t>
            </a:r>
            <a:r>
              <a:rPr sz="1800" spc="-10" dirty="0">
                <a:latin typeface="Arial"/>
                <a:cs typeface="Arial"/>
              </a:rPr>
              <a:t>una </a:t>
            </a:r>
            <a:r>
              <a:rPr sz="1800" spc="-5" dirty="0">
                <a:latin typeface="Arial"/>
                <a:cs typeface="Arial"/>
              </a:rPr>
              <a:t>mayoría parlamentaria que </a:t>
            </a:r>
            <a:r>
              <a:rPr sz="1800" spc="-10" dirty="0">
                <a:latin typeface="Arial"/>
                <a:cs typeface="Arial"/>
              </a:rPr>
              <a:t>consigue </a:t>
            </a:r>
            <a:r>
              <a:rPr sz="1800" dirty="0">
                <a:latin typeface="Arial"/>
                <a:cs typeface="Arial"/>
              </a:rPr>
              <a:t>a </a:t>
            </a:r>
            <a:r>
              <a:rPr sz="1800" spc="-5" dirty="0">
                <a:latin typeface="Arial"/>
                <a:cs typeface="Arial"/>
              </a:rPr>
              <a:t>través de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1095"/>
              </a:spcBef>
            </a:pPr>
            <a:r>
              <a:rPr sz="1800" spc="-5" dirty="0">
                <a:latin typeface="Arial"/>
                <a:cs typeface="Arial"/>
              </a:rPr>
              <a:t>+Manipulación </a:t>
            </a:r>
            <a:r>
              <a:rPr sz="1800" dirty="0">
                <a:latin typeface="Arial"/>
                <a:cs typeface="Arial"/>
              </a:rPr>
              <a:t>y </a:t>
            </a:r>
            <a:r>
              <a:rPr sz="1800" spc="-5" dirty="0">
                <a:latin typeface="Arial"/>
                <a:cs typeface="Arial"/>
              </a:rPr>
              <a:t>trampas electorales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(pucherazo).</a:t>
            </a:r>
            <a:endParaRPr sz="1800">
              <a:latin typeface="Arial"/>
              <a:cs typeface="Arial"/>
            </a:endParaRPr>
          </a:p>
          <a:p>
            <a:pPr marL="355600" marR="87630">
              <a:lnSpc>
                <a:spcPct val="100000"/>
              </a:lnSpc>
              <a:spcBef>
                <a:spcPts val="1090"/>
              </a:spcBef>
            </a:pPr>
            <a:r>
              <a:rPr sz="1800" spc="-5" dirty="0">
                <a:latin typeface="Arial"/>
                <a:cs typeface="Arial"/>
              </a:rPr>
              <a:t>+Influencia del cacique en las </a:t>
            </a:r>
            <a:r>
              <a:rPr sz="1800" spc="-10" dirty="0">
                <a:latin typeface="Arial"/>
                <a:cs typeface="Arial"/>
              </a:rPr>
              <a:t>áreas </a:t>
            </a:r>
            <a:r>
              <a:rPr sz="1800" spc="-5" dirty="0">
                <a:latin typeface="Arial"/>
                <a:cs typeface="Arial"/>
              </a:rPr>
              <a:t>rurales, de acuerdo </a:t>
            </a:r>
            <a:r>
              <a:rPr sz="1800" dirty="0">
                <a:latin typeface="Arial"/>
                <a:cs typeface="Arial"/>
              </a:rPr>
              <a:t>con </a:t>
            </a:r>
            <a:r>
              <a:rPr sz="1800" spc="-5" dirty="0">
                <a:latin typeface="Arial"/>
                <a:cs typeface="Arial"/>
              </a:rPr>
              <a:t>el gobernador  civil de cada provincia.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474597" y="3902964"/>
            <a:ext cx="3887723" cy="3055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8783" y="1185671"/>
            <a:ext cx="8406383" cy="5113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50825" y="1267968"/>
            <a:ext cx="6120384" cy="50779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9040" y="781297"/>
            <a:ext cx="27927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-La alternancia de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partidos: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11233" y="1316158"/>
          <a:ext cx="8641080" cy="56753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71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337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7498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27965" marR="193040" indent="-27940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Reinado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  Alfonso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XII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EDDBE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1875-1881: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27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18E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Partido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Conservador.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27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1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49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EDDBE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1881-1884: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EAD99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Partido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Liberal.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EAD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86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EDD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1884-1885: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18E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Partido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Conservador.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2710" marR="642620">
                        <a:lnSpc>
                          <a:spcPct val="100299"/>
                        </a:lnSpc>
                        <a:spcBef>
                          <a:spcPts val="39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Muerte de Alfonso XII </a:t>
                      </a:r>
                      <a:r>
                        <a:rPr sz="1600" spc="670" dirty="0">
                          <a:latin typeface="Arial"/>
                          <a:cs typeface="Arial"/>
                        </a:rPr>
                        <a:t>€</a:t>
                      </a:r>
                      <a:r>
                        <a:rPr sz="1600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Pacto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del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Pardo (acuerdo entre  conservadores y liberales) por presiones de carlistas y  republicanos.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1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9EDD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CEAD99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Partido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Liberal: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CEAD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3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9EDD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CEAD99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ts val="1914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-Ley de asociaciones (1887)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solidFill>
                      <a:srgbClr val="CEAD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0935">
                <a:tc>
                  <a:txBody>
                    <a:bodyPr/>
                    <a:lstStyle/>
                    <a:p>
                      <a:pPr marL="223520" marR="142875" indent="-73660">
                        <a:lnSpc>
                          <a:spcPct val="100600"/>
                        </a:lnSpc>
                        <a:spcBef>
                          <a:spcPts val="104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Regencia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  Mª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Cristina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327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9EDDBE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ts val="1910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1885-1890: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CEAD99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-Abolición de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esclavitud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(1888)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-Nuevo Código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Civil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(1889)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solidFill>
                      <a:srgbClr val="CEAD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8867">
                <a:tc>
                  <a:txBody>
                    <a:bodyPr/>
                    <a:lstStyle/>
                    <a:p>
                      <a:pPr algn="ctr">
                        <a:lnSpc>
                          <a:spcPts val="1860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de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9EDD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EAD99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ts val="157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-Implantación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del Sufragio universal masculino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(1890)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EAD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623">
                <a:tc>
                  <a:txBody>
                    <a:bodyPr/>
                    <a:lstStyle/>
                    <a:p>
                      <a:pPr algn="ctr">
                        <a:lnSpc>
                          <a:spcPts val="1830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Habsburgo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9EDDBE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1890-1892: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18E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Partido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Conservador.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1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0391">
                <a:tc>
                  <a:txBody>
                    <a:bodyPr/>
                    <a:lstStyle/>
                    <a:p>
                      <a:pPr algn="ctr">
                        <a:lnSpc>
                          <a:spcPts val="1714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(minoría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9EDDB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18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1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8049">
                <a:tc>
                  <a:txBody>
                    <a:bodyPr/>
                    <a:lstStyle/>
                    <a:p>
                      <a:pPr algn="ctr">
                        <a:lnSpc>
                          <a:spcPts val="1664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edad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9EDDBE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1892-1895: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EAD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Partido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Liberal.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EAD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442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Alfonso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XIII).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9EDDB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EAD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EAD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7491">
                <a:tc>
                  <a:txBody>
                    <a:bodyPr/>
                    <a:lstStyle/>
                    <a:p>
                      <a:pPr algn="ctr">
                        <a:lnSpc>
                          <a:spcPts val="1914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1885-1902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9EDDBE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1895-1897: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18E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Partido Conservador.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Asesinato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Cánovas.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1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090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9EDDBE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1897-1898: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CEAD99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Partido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Liberal.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CEAD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89638" y="775715"/>
            <a:ext cx="6841235" cy="59420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9040" y="781297"/>
            <a:ext cx="8216265" cy="442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5D5B"/>
                </a:solidFill>
                <a:latin typeface="Arial"/>
                <a:cs typeface="Arial"/>
              </a:rPr>
              <a:t>PARTIDOS </a:t>
            </a:r>
            <a:r>
              <a:rPr sz="1800" b="1" dirty="0">
                <a:solidFill>
                  <a:srgbClr val="005D5B"/>
                </a:solidFill>
                <a:latin typeface="Arial"/>
                <a:cs typeface="Arial"/>
              </a:rPr>
              <a:t>POLÍTICOS </a:t>
            </a:r>
            <a:r>
              <a:rPr sz="1800" b="1" spc="-10" dirty="0">
                <a:solidFill>
                  <a:srgbClr val="005D5B"/>
                </a:solidFill>
                <a:latin typeface="Arial"/>
                <a:cs typeface="Arial"/>
              </a:rPr>
              <a:t>MARGINADOS </a:t>
            </a:r>
            <a:r>
              <a:rPr sz="1800" b="1" dirty="0">
                <a:solidFill>
                  <a:srgbClr val="005D5B"/>
                </a:solidFill>
                <a:latin typeface="Arial"/>
                <a:cs typeface="Arial"/>
              </a:rPr>
              <a:t>DEL</a:t>
            </a:r>
            <a:r>
              <a:rPr sz="1800" b="1" spc="15" dirty="0">
                <a:solidFill>
                  <a:srgbClr val="005D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5D5B"/>
                </a:solidFill>
                <a:latin typeface="Arial"/>
                <a:cs typeface="Arial"/>
              </a:rPr>
              <a:t>SISTEMA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-El republicanismo </a:t>
            </a:r>
            <a:r>
              <a:rPr sz="1800" spc="-10" dirty="0">
                <a:latin typeface="Arial"/>
                <a:cs typeface="Arial"/>
              </a:rPr>
              <a:t>estaba </a:t>
            </a:r>
            <a:r>
              <a:rPr sz="1800" spc="-5" dirty="0">
                <a:latin typeface="Arial"/>
                <a:cs typeface="Arial"/>
              </a:rPr>
              <a:t>dividido en varias </a:t>
            </a:r>
            <a:r>
              <a:rPr sz="1800" spc="-10" dirty="0">
                <a:latin typeface="Arial"/>
                <a:cs typeface="Arial"/>
              </a:rPr>
              <a:t>tendencias, hecho </a:t>
            </a:r>
            <a:r>
              <a:rPr sz="1800" spc="-5" dirty="0">
                <a:latin typeface="Arial"/>
                <a:cs typeface="Arial"/>
              </a:rPr>
              <a:t>que le </a:t>
            </a:r>
            <a:r>
              <a:rPr sz="1800" dirty="0">
                <a:latin typeface="Arial"/>
                <a:cs typeface="Arial"/>
              </a:rPr>
              <a:t>restó  </a:t>
            </a:r>
            <a:r>
              <a:rPr sz="1800" spc="-10" dirty="0">
                <a:latin typeface="Arial"/>
                <a:cs typeface="Arial"/>
              </a:rPr>
              <a:t>apoyo </a:t>
            </a:r>
            <a:r>
              <a:rPr sz="1800" spc="-5" dirty="0">
                <a:latin typeface="Arial"/>
                <a:cs typeface="Arial"/>
              </a:rPr>
              <a:t>electoral, </a:t>
            </a:r>
            <a:r>
              <a:rPr sz="1800" dirty="0">
                <a:latin typeface="Arial"/>
                <a:cs typeface="Arial"/>
              </a:rPr>
              <a:t>y </a:t>
            </a:r>
            <a:r>
              <a:rPr sz="1800" spc="-5" dirty="0">
                <a:latin typeface="Arial"/>
                <a:cs typeface="Arial"/>
              </a:rPr>
              <a:t>tuvo que luchar </a:t>
            </a:r>
            <a:r>
              <a:rPr sz="1800" spc="-10" dirty="0">
                <a:latin typeface="Arial"/>
                <a:cs typeface="Arial"/>
              </a:rPr>
              <a:t>por </a:t>
            </a:r>
            <a:r>
              <a:rPr sz="1800" spc="-5" dirty="0">
                <a:latin typeface="Arial"/>
                <a:cs typeface="Arial"/>
              </a:rPr>
              <a:t>los votos </a:t>
            </a:r>
            <a:r>
              <a:rPr sz="1800" spc="-10" dirty="0">
                <a:latin typeface="Arial"/>
                <a:cs typeface="Arial"/>
              </a:rPr>
              <a:t>populares </a:t>
            </a:r>
            <a:r>
              <a:rPr sz="1800" dirty="0">
                <a:latin typeface="Arial"/>
                <a:cs typeface="Arial"/>
              </a:rPr>
              <a:t>en </a:t>
            </a:r>
            <a:r>
              <a:rPr sz="1800" spc="-5" dirty="0">
                <a:latin typeface="Arial"/>
                <a:cs typeface="Arial"/>
              </a:rPr>
              <a:t>competencia con el  PSOE </a:t>
            </a:r>
            <a:r>
              <a:rPr sz="1800" spc="-10" dirty="0">
                <a:latin typeface="Arial"/>
                <a:cs typeface="Arial"/>
              </a:rPr>
              <a:t>fundado </a:t>
            </a:r>
            <a:r>
              <a:rPr sz="1800" spc="-5" dirty="0">
                <a:latin typeface="Arial"/>
                <a:cs typeface="Arial"/>
              </a:rPr>
              <a:t>en </a:t>
            </a:r>
            <a:r>
              <a:rPr sz="1800" spc="-10" dirty="0">
                <a:latin typeface="Arial"/>
                <a:cs typeface="Arial"/>
              </a:rPr>
              <a:t>1879. </a:t>
            </a:r>
            <a:r>
              <a:rPr sz="1800" spc="-5" dirty="0">
                <a:latin typeface="Arial"/>
                <a:cs typeface="Arial"/>
              </a:rPr>
              <a:t>Corrientes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republicanas:</a:t>
            </a:r>
            <a:endParaRPr sz="18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1090"/>
              </a:spcBef>
            </a:pPr>
            <a:r>
              <a:rPr sz="1800" spc="-5" dirty="0">
                <a:latin typeface="Arial"/>
                <a:cs typeface="Arial"/>
              </a:rPr>
              <a:t>+</a:t>
            </a:r>
            <a:r>
              <a:rPr sz="1800" b="1" i="1" spc="-5" dirty="0">
                <a:latin typeface="Arial"/>
                <a:cs typeface="Arial"/>
              </a:rPr>
              <a:t>Partido Republicano Posibilista</a:t>
            </a:r>
            <a:r>
              <a:rPr sz="1800" spc="-5" dirty="0">
                <a:latin typeface="Arial"/>
                <a:cs typeface="Arial"/>
              </a:rPr>
              <a:t>. Emilio Castelar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(moderado).</a:t>
            </a:r>
            <a:endParaRPr sz="1800">
              <a:latin typeface="Arial"/>
              <a:cs typeface="Arial"/>
            </a:endParaRPr>
          </a:p>
          <a:p>
            <a:pPr marL="926465" marR="111125">
              <a:lnSpc>
                <a:spcPct val="100000"/>
              </a:lnSpc>
              <a:spcBef>
                <a:spcPts val="1095"/>
              </a:spcBef>
            </a:pPr>
            <a:r>
              <a:rPr sz="1800" spc="-5" dirty="0">
                <a:latin typeface="Arial"/>
                <a:cs typeface="Arial"/>
              </a:rPr>
              <a:t>+</a:t>
            </a:r>
            <a:r>
              <a:rPr sz="1800" b="1" i="1" spc="-5" dirty="0">
                <a:latin typeface="Arial"/>
                <a:cs typeface="Arial"/>
              </a:rPr>
              <a:t>Partido Republicano Progresista</a:t>
            </a:r>
            <a:r>
              <a:rPr sz="1800" spc="-5" dirty="0">
                <a:latin typeface="Arial"/>
                <a:cs typeface="Arial"/>
              </a:rPr>
              <a:t>. Ruiz </a:t>
            </a:r>
            <a:r>
              <a:rPr sz="1800" dirty="0">
                <a:latin typeface="Arial"/>
                <a:cs typeface="Arial"/>
              </a:rPr>
              <a:t>Zorrilla </a:t>
            </a:r>
            <a:r>
              <a:rPr sz="1800" spc="-5" dirty="0">
                <a:latin typeface="Arial"/>
                <a:cs typeface="Arial"/>
              </a:rPr>
              <a:t>(radical, </a:t>
            </a:r>
            <a:r>
              <a:rPr sz="1800" spc="-10" dirty="0">
                <a:latin typeface="Arial"/>
                <a:cs typeface="Arial"/>
              </a:rPr>
              <a:t>defensor </a:t>
            </a:r>
            <a:r>
              <a:rPr sz="1800" dirty="0">
                <a:latin typeface="Arial"/>
                <a:cs typeface="Arial"/>
              </a:rPr>
              <a:t>de  </a:t>
            </a:r>
            <a:r>
              <a:rPr sz="1800" spc="-5" dirty="0">
                <a:latin typeface="Arial"/>
                <a:cs typeface="Arial"/>
              </a:rPr>
              <a:t>la acción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violenta).</a:t>
            </a:r>
            <a:endParaRPr sz="1800">
              <a:latin typeface="Arial"/>
              <a:cs typeface="Arial"/>
            </a:endParaRPr>
          </a:p>
          <a:p>
            <a:pPr marL="926465" marR="558800" algn="just">
              <a:lnSpc>
                <a:spcPct val="100000"/>
              </a:lnSpc>
              <a:spcBef>
                <a:spcPts val="1090"/>
              </a:spcBef>
            </a:pPr>
            <a:r>
              <a:rPr sz="1800" spc="-5" dirty="0">
                <a:latin typeface="Arial"/>
                <a:cs typeface="Arial"/>
              </a:rPr>
              <a:t>+</a:t>
            </a:r>
            <a:r>
              <a:rPr sz="1800" b="1" i="1" spc="-5" dirty="0">
                <a:latin typeface="Arial"/>
                <a:cs typeface="Arial"/>
              </a:rPr>
              <a:t>Partido Republicano Centralista </a:t>
            </a:r>
            <a:r>
              <a:rPr sz="1800" b="1" dirty="0">
                <a:latin typeface="Arial"/>
                <a:cs typeface="Arial"/>
              </a:rPr>
              <a:t>o </a:t>
            </a:r>
            <a:r>
              <a:rPr sz="1800" b="1" i="1" spc="-5" dirty="0">
                <a:latin typeface="Arial"/>
                <a:cs typeface="Arial"/>
              </a:rPr>
              <a:t>Unión Republicana </a:t>
            </a:r>
            <a:r>
              <a:rPr sz="1800" spc="-10" dirty="0">
                <a:latin typeface="Arial"/>
                <a:cs typeface="Arial"/>
              </a:rPr>
              <a:t>(1887).  </a:t>
            </a:r>
            <a:r>
              <a:rPr sz="1800" spc="-5" dirty="0">
                <a:latin typeface="Arial"/>
                <a:cs typeface="Arial"/>
              </a:rPr>
              <a:t>Salmerón. En </a:t>
            </a:r>
            <a:r>
              <a:rPr sz="1800" spc="-10" dirty="0">
                <a:latin typeface="Arial"/>
                <a:cs typeface="Arial"/>
              </a:rPr>
              <a:t>1895, </a:t>
            </a:r>
            <a:r>
              <a:rPr sz="1800" spc="-5" dirty="0">
                <a:latin typeface="Arial"/>
                <a:cs typeface="Arial"/>
              </a:rPr>
              <a:t>de esta rama se forma el </a:t>
            </a:r>
            <a:r>
              <a:rPr sz="1800" b="1" i="1" spc="-5" dirty="0">
                <a:latin typeface="Arial"/>
                <a:cs typeface="Arial"/>
              </a:rPr>
              <a:t>Partido Radical </a:t>
            </a:r>
            <a:r>
              <a:rPr sz="1800" spc="-5" dirty="0">
                <a:latin typeface="Arial"/>
                <a:cs typeface="Arial"/>
              </a:rPr>
              <a:t>de  Alejandro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Lerroux.</a:t>
            </a:r>
            <a:endParaRPr sz="1800">
              <a:latin typeface="Arial"/>
              <a:cs typeface="Arial"/>
            </a:endParaRPr>
          </a:p>
          <a:p>
            <a:pPr marL="926465" marR="1093470">
              <a:lnSpc>
                <a:spcPct val="100000"/>
              </a:lnSpc>
              <a:spcBef>
                <a:spcPts val="1095"/>
              </a:spcBef>
            </a:pPr>
            <a:r>
              <a:rPr sz="1800" spc="-5" dirty="0">
                <a:latin typeface="Arial"/>
                <a:cs typeface="Arial"/>
              </a:rPr>
              <a:t>+</a:t>
            </a:r>
            <a:r>
              <a:rPr sz="1800" b="1" i="1" spc="-5" dirty="0">
                <a:latin typeface="Arial"/>
                <a:cs typeface="Arial"/>
              </a:rPr>
              <a:t>Partido Republicano Federal</a:t>
            </a:r>
            <a:r>
              <a:rPr sz="1800" spc="-5" dirty="0">
                <a:latin typeface="Arial"/>
                <a:cs typeface="Arial"/>
              </a:rPr>
              <a:t>. Pi </a:t>
            </a:r>
            <a:r>
              <a:rPr sz="1800" dirty="0">
                <a:latin typeface="Arial"/>
                <a:cs typeface="Arial"/>
              </a:rPr>
              <a:t>y </a:t>
            </a:r>
            <a:r>
              <a:rPr sz="1800" spc="-5" dirty="0">
                <a:latin typeface="Arial"/>
                <a:cs typeface="Arial"/>
              </a:rPr>
              <a:t>Margall </a:t>
            </a:r>
            <a:r>
              <a:rPr sz="1800" spc="760" dirty="0">
                <a:latin typeface="Arial"/>
                <a:cs typeface="Arial"/>
              </a:rPr>
              <a:t>€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movimientos  nacionalistas </a:t>
            </a:r>
            <a:r>
              <a:rPr sz="1800" dirty="0">
                <a:latin typeface="Arial"/>
                <a:cs typeface="Arial"/>
              </a:rPr>
              <a:t>en </a:t>
            </a:r>
            <a:r>
              <a:rPr sz="1800" spc="-5" dirty="0">
                <a:latin typeface="Arial"/>
                <a:cs typeface="Arial"/>
              </a:rPr>
              <a:t>Cataluña, </a:t>
            </a:r>
            <a:r>
              <a:rPr sz="1800" dirty="0">
                <a:latin typeface="Arial"/>
                <a:cs typeface="Arial"/>
              </a:rPr>
              <a:t>País </a:t>
            </a:r>
            <a:r>
              <a:rPr sz="1800" spc="-5" dirty="0">
                <a:latin typeface="Arial"/>
                <a:cs typeface="Arial"/>
              </a:rPr>
              <a:t>Vasco </a:t>
            </a:r>
            <a:r>
              <a:rPr sz="1800" dirty="0">
                <a:latin typeface="Arial"/>
                <a:cs typeface="Arial"/>
              </a:rPr>
              <a:t>y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Galicia.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338706" y="5291327"/>
            <a:ext cx="1728216" cy="17282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9040" y="495575"/>
            <a:ext cx="8082915" cy="2764155"/>
          </a:xfrm>
          <a:prstGeom prst="rect">
            <a:avLst/>
          </a:prstGeom>
        </p:spPr>
        <p:txBody>
          <a:bodyPr vert="horz" wrap="square" lIns="0" tIns="153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sz="1800" b="1" spc="-5" dirty="0">
                <a:latin typeface="Arial"/>
                <a:cs typeface="Arial"/>
              </a:rPr>
              <a:t>-El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carlismo: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200"/>
              </a:lnSpc>
              <a:spcBef>
                <a:spcPts val="975"/>
              </a:spcBef>
            </a:pPr>
            <a:r>
              <a:rPr sz="1600" spc="-5" dirty="0">
                <a:latin typeface="Arial"/>
                <a:cs typeface="Arial"/>
              </a:rPr>
              <a:t>La Constitución de 1876 descartaba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sucesión al trono de toda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rama </a:t>
            </a:r>
            <a:r>
              <a:rPr sz="1600" dirty="0">
                <a:latin typeface="Arial"/>
                <a:cs typeface="Arial"/>
              </a:rPr>
              <a:t>carlista </a:t>
            </a:r>
            <a:r>
              <a:rPr sz="1600" spc="-10" dirty="0">
                <a:latin typeface="Arial"/>
                <a:cs typeface="Arial"/>
              </a:rPr>
              <a:t>de </a:t>
            </a:r>
            <a:r>
              <a:rPr sz="1600" dirty="0">
                <a:latin typeface="Arial"/>
                <a:cs typeface="Arial"/>
              </a:rPr>
              <a:t>los  </a:t>
            </a:r>
            <a:r>
              <a:rPr sz="1600" spc="-5" dirty="0">
                <a:latin typeface="Arial"/>
                <a:cs typeface="Arial"/>
              </a:rPr>
              <a:t>borbones, y pese a </a:t>
            </a:r>
            <a:r>
              <a:rPr sz="1600" dirty="0">
                <a:latin typeface="Arial"/>
                <a:cs typeface="Arial"/>
              </a:rPr>
              <a:t>su </a:t>
            </a:r>
            <a:r>
              <a:rPr sz="1600" spc="-5" dirty="0">
                <a:latin typeface="Arial"/>
                <a:cs typeface="Arial"/>
              </a:rPr>
              <a:t>derrota, </a:t>
            </a:r>
            <a:r>
              <a:rPr sz="1600" dirty="0">
                <a:latin typeface="Arial"/>
                <a:cs typeface="Arial"/>
              </a:rPr>
              <a:t>ese mismo </a:t>
            </a:r>
            <a:r>
              <a:rPr sz="1600" spc="-5" dirty="0">
                <a:latin typeface="Arial"/>
                <a:cs typeface="Arial"/>
              </a:rPr>
              <a:t>año, Carlos VII apoyó </a:t>
            </a:r>
            <a:r>
              <a:rPr sz="1600" dirty="0">
                <a:latin typeface="Arial"/>
                <a:cs typeface="Arial"/>
              </a:rPr>
              <a:t>como </a:t>
            </a:r>
            <a:r>
              <a:rPr sz="1600" spc="-5" dirty="0">
                <a:latin typeface="Arial"/>
                <a:cs typeface="Arial"/>
              </a:rPr>
              <a:t>jefe del carlismo a  Cándido Nocedal que </a:t>
            </a:r>
            <a:r>
              <a:rPr sz="1600" dirty="0">
                <a:latin typeface="Arial"/>
                <a:cs typeface="Arial"/>
              </a:rPr>
              <a:t>formó los </a:t>
            </a:r>
            <a:r>
              <a:rPr sz="1600" i="1" spc="-5" dirty="0">
                <a:latin typeface="Arial"/>
                <a:cs typeface="Arial"/>
              </a:rPr>
              <a:t>Círculos Carlistas</a:t>
            </a:r>
            <a:r>
              <a:rPr sz="1600" spc="-5" dirty="0">
                <a:latin typeface="Arial"/>
                <a:cs typeface="Arial"/>
              </a:rPr>
              <a:t>, con influencia en Navarra, País </a:t>
            </a:r>
            <a:r>
              <a:rPr sz="1600" dirty="0">
                <a:latin typeface="Arial"/>
                <a:cs typeface="Arial"/>
              </a:rPr>
              <a:t>Vasco  </a:t>
            </a:r>
            <a:r>
              <a:rPr sz="1600" spc="-5" dirty="0">
                <a:latin typeface="Arial"/>
                <a:cs typeface="Arial"/>
              </a:rPr>
              <a:t>y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Cataluña.</a:t>
            </a:r>
            <a:endParaRPr sz="1600">
              <a:latin typeface="Arial"/>
              <a:cs typeface="Arial"/>
            </a:endParaRPr>
          </a:p>
          <a:p>
            <a:pPr marL="12700" marR="677545">
              <a:lnSpc>
                <a:spcPct val="100000"/>
              </a:lnSpc>
              <a:spcBef>
                <a:spcPts val="969"/>
              </a:spcBef>
            </a:pPr>
            <a:r>
              <a:rPr sz="1600" spc="-5" dirty="0">
                <a:latin typeface="Arial"/>
                <a:cs typeface="Arial"/>
              </a:rPr>
              <a:t>Principios: catolicismo, defensa </a:t>
            </a:r>
            <a:r>
              <a:rPr sz="1600" dirty="0">
                <a:latin typeface="Arial"/>
                <a:cs typeface="Arial"/>
              </a:rPr>
              <a:t>de los </a:t>
            </a:r>
            <a:r>
              <a:rPr sz="1600" spc="-5" dirty="0">
                <a:latin typeface="Arial"/>
                <a:cs typeface="Arial"/>
              </a:rPr>
              <a:t>fueros, autoridad del pretendiente carlista y  oposición a </a:t>
            </a:r>
            <a:r>
              <a:rPr sz="1600" dirty="0">
                <a:latin typeface="Arial"/>
                <a:cs typeface="Arial"/>
              </a:rPr>
              <a:t>la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democracia.</a:t>
            </a:r>
            <a:endParaRPr sz="1600">
              <a:latin typeface="Arial"/>
              <a:cs typeface="Arial"/>
            </a:endParaRPr>
          </a:p>
          <a:p>
            <a:pPr marL="12700" marR="502284">
              <a:lnSpc>
                <a:spcPct val="100000"/>
              </a:lnSpc>
              <a:spcBef>
                <a:spcPts val="975"/>
              </a:spcBef>
            </a:pPr>
            <a:r>
              <a:rPr sz="1600" spc="-5" dirty="0">
                <a:latin typeface="Arial"/>
                <a:cs typeface="Arial"/>
              </a:rPr>
              <a:t>En 1888, Ramón Nocedal fundó el </a:t>
            </a:r>
            <a:r>
              <a:rPr sz="1600" i="1" spc="-5" dirty="0">
                <a:latin typeface="Arial"/>
                <a:cs typeface="Arial"/>
              </a:rPr>
              <a:t>Partido Católico Nacional</a:t>
            </a:r>
            <a:r>
              <a:rPr sz="1600" spc="-5" dirty="0">
                <a:latin typeface="Arial"/>
                <a:cs typeface="Arial"/>
              </a:rPr>
              <a:t>, como una escisión </a:t>
            </a:r>
            <a:r>
              <a:rPr sz="1600" spc="-10" dirty="0">
                <a:latin typeface="Arial"/>
                <a:cs typeface="Arial"/>
              </a:rPr>
              <a:t>del  </a:t>
            </a:r>
            <a:r>
              <a:rPr sz="1600" spc="-5" dirty="0">
                <a:latin typeface="Arial"/>
                <a:cs typeface="Arial"/>
              </a:rPr>
              <a:t>carlismo, que no reconocía a Carlos VII y defendía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religión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católica.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8977" y="4975356"/>
            <a:ext cx="8047355" cy="158432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80"/>
              </a:spcBef>
            </a:pPr>
            <a:r>
              <a:rPr sz="1800" b="1" dirty="0">
                <a:latin typeface="Arial"/>
                <a:cs typeface="Arial"/>
              </a:rPr>
              <a:t>-La </a:t>
            </a:r>
            <a:r>
              <a:rPr sz="1800" b="1" spc="-5" dirty="0">
                <a:latin typeface="Arial"/>
                <a:cs typeface="Arial"/>
              </a:rPr>
              <a:t>Unión Católica </a:t>
            </a:r>
            <a:r>
              <a:rPr sz="1600" spc="-5" dirty="0">
                <a:latin typeface="Arial"/>
                <a:cs typeface="Arial"/>
              </a:rPr>
              <a:t>(Alejandro Pidal) partido fundado en 1881: conservador, </a:t>
            </a:r>
            <a:r>
              <a:rPr sz="1600" dirty="0">
                <a:latin typeface="Arial"/>
                <a:cs typeface="Arial"/>
              </a:rPr>
              <a:t>católico </a:t>
            </a:r>
            <a:r>
              <a:rPr sz="1600" spc="-5" dirty="0">
                <a:latin typeface="Arial"/>
                <a:cs typeface="Arial"/>
              </a:rPr>
              <a:t>y  </a:t>
            </a:r>
            <a:r>
              <a:rPr sz="1600" dirty="0">
                <a:latin typeface="Arial"/>
                <a:cs typeface="Arial"/>
              </a:rPr>
              <a:t>crítico </a:t>
            </a:r>
            <a:r>
              <a:rPr sz="1600" spc="-5" dirty="0">
                <a:latin typeface="Arial"/>
                <a:cs typeface="Arial"/>
              </a:rPr>
              <a:t>con el </a:t>
            </a:r>
            <a:r>
              <a:rPr sz="1600" dirty="0">
                <a:latin typeface="Arial"/>
                <a:cs typeface="Arial"/>
              </a:rPr>
              <a:t>reformismo</a:t>
            </a:r>
            <a:r>
              <a:rPr sz="1600" spc="-5" dirty="0">
                <a:latin typeface="Arial"/>
                <a:cs typeface="Arial"/>
              </a:rPr>
              <a:t> liberal.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-Partidos escindidos </a:t>
            </a:r>
            <a:r>
              <a:rPr sz="1800" b="1" dirty="0">
                <a:latin typeface="Arial"/>
                <a:cs typeface="Arial"/>
              </a:rPr>
              <a:t>de </a:t>
            </a:r>
            <a:r>
              <a:rPr sz="1800" b="1" spc="-5" dirty="0">
                <a:latin typeface="Arial"/>
                <a:cs typeface="Arial"/>
              </a:rPr>
              <a:t>los liberales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Sagasta:</a:t>
            </a:r>
            <a:endParaRPr sz="18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200"/>
              </a:spcBef>
            </a:pPr>
            <a:r>
              <a:rPr sz="1600" spc="-5" dirty="0">
                <a:latin typeface="Arial"/>
                <a:cs typeface="Arial"/>
              </a:rPr>
              <a:t>+</a:t>
            </a:r>
            <a:r>
              <a:rPr sz="1600" b="1" i="1" spc="-5" dirty="0">
                <a:latin typeface="Arial"/>
                <a:cs typeface="Arial"/>
              </a:rPr>
              <a:t>Partido Democrático Monárquico </a:t>
            </a:r>
            <a:r>
              <a:rPr sz="1600" spc="-5" dirty="0">
                <a:latin typeface="Arial"/>
                <a:cs typeface="Arial"/>
              </a:rPr>
              <a:t>(Segismundo</a:t>
            </a:r>
            <a:r>
              <a:rPr sz="1600" spc="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Moret).</a:t>
            </a:r>
            <a:endParaRPr sz="16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60"/>
              </a:spcBef>
            </a:pPr>
            <a:r>
              <a:rPr sz="1600" spc="-5" dirty="0">
                <a:latin typeface="Arial"/>
                <a:cs typeface="Arial"/>
              </a:rPr>
              <a:t>+</a:t>
            </a:r>
            <a:r>
              <a:rPr sz="1600" b="1" i="1" spc="-5" dirty="0">
                <a:latin typeface="Arial"/>
                <a:cs typeface="Arial"/>
              </a:rPr>
              <a:t>Izquierda Dinástica </a:t>
            </a:r>
            <a:r>
              <a:rPr sz="1600" spc="-5" dirty="0">
                <a:latin typeface="Arial"/>
                <a:cs typeface="Arial"/>
              </a:rPr>
              <a:t>(General</a:t>
            </a:r>
            <a:r>
              <a:rPr sz="1600" spc="2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Serrano).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408809" y="3418332"/>
            <a:ext cx="1368552" cy="11902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93824" y="852925"/>
            <a:ext cx="6452870" cy="5880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5D5B"/>
                </a:solidFill>
                <a:latin typeface="Arial"/>
                <a:cs typeface="Arial"/>
              </a:rPr>
              <a:t>APARICIÓN </a:t>
            </a:r>
            <a:r>
              <a:rPr sz="1800" b="1" dirty="0">
                <a:solidFill>
                  <a:srgbClr val="005D5B"/>
                </a:solidFill>
                <a:latin typeface="Arial"/>
                <a:cs typeface="Arial"/>
              </a:rPr>
              <a:t>DE LOS </a:t>
            </a:r>
            <a:r>
              <a:rPr sz="1800" b="1" spc="-5" dirty="0">
                <a:solidFill>
                  <a:srgbClr val="005D5B"/>
                </a:solidFill>
                <a:latin typeface="Arial"/>
                <a:cs typeface="Arial"/>
              </a:rPr>
              <a:t>REGIONALISMOS </a:t>
            </a:r>
            <a:r>
              <a:rPr sz="1800" b="1" dirty="0">
                <a:solidFill>
                  <a:srgbClr val="005D5B"/>
                </a:solidFill>
                <a:latin typeface="Arial"/>
                <a:cs typeface="Arial"/>
              </a:rPr>
              <a:t>Y</a:t>
            </a:r>
            <a:r>
              <a:rPr sz="1800" b="1" spc="-35" dirty="0">
                <a:solidFill>
                  <a:srgbClr val="005D5B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5D5B"/>
                </a:solidFill>
                <a:latin typeface="Arial"/>
                <a:cs typeface="Arial"/>
              </a:rPr>
              <a:t>NACIONALISMOS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050">
              <a:latin typeface="Arial"/>
              <a:cs typeface="Arial"/>
            </a:endParaRPr>
          </a:p>
          <a:p>
            <a:pPr marL="12700" marR="2187575">
              <a:lnSpc>
                <a:spcPct val="100299"/>
              </a:lnSpc>
            </a:pPr>
            <a:r>
              <a:rPr sz="1600" spc="-5" dirty="0">
                <a:latin typeface="Arial"/>
                <a:cs typeface="Arial"/>
              </a:rPr>
              <a:t>En </a:t>
            </a:r>
            <a:r>
              <a:rPr sz="1600" dirty="0">
                <a:latin typeface="Arial"/>
                <a:cs typeface="Arial"/>
              </a:rPr>
              <a:t>las </a:t>
            </a:r>
            <a:r>
              <a:rPr sz="1600" spc="-5" dirty="0">
                <a:latin typeface="Arial"/>
                <a:cs typeface="Arial"/>
              </a:rPr>
              <a:t>últimas décadas del siglo XIX  aparecieron diferentes regionalismos y  nacionalismos </a:t>
            </a:r>
            <a:r>
              <a:rPr sz="1600" spc="-10" dirty="0">
                <a:latin typeface="Arial"/>
                <a:cs typeface="Arial"/>
              </a:rPr>
              <a:t>en </a:t>
            </a:r>
            <a:r>
              <a:rPr sz="1600" spc="-5" dirty="0">
                <a:latin typeface="Arial"/>
                <a:cs typeface="Arial"/>
              </a:rPr>
              <a:t>respuesta al </a:t>
            </a:r>
            <a:r>
              <a:rPr sz="1600" dirty="0">
                <a:latin typeface="Arial"/>
                <a:cs typeface="Arial"/>
              </a:rPr>
              <a:t>sistema político  </a:t>
            </a:r>
            <a:r>
              <a:rPr sz="1600" spc="-5" dirty="0">
                <a:latin typeface="Arial"/>
                <a:cs typeface="Arial"/>
              </a:rPr>
              <a:t>liberal que defendía un Estado </a:t>
            </a:r>
            <a:r>
              <a:rPr sz="1600" dirty="0">
                <a:latin typeface="Arial"/>
                <a:cs typeface="Arial"/>
              </a:rPr>
              <a:t>uniformista, </a:t>
            </a:r>
            <a:r>
              <a:rPr sz="1600" spc="-5" dirty="0">
                <a:latin typeface="Arial"/>
                <a:cs typeface="Arial"/>
              </a:rPr>
              <a:t>con  una organización centralista, y </a:t>
            </a:r>
            <a:r>
              <a:rPr sz="1600" dirty="0">
                <a:latin typeface="Arial"/>
                <a:cs typeface="Arial"/>
              </a:rPr>
              <a:t>una </a:t>
            </a:r>
            <a:r>
              <a:rPr sz="1600" spc="-5" dirty="0">
                <a:latin typeface="Arial"/>
                <a:cs typeface="Arial"/>
              </a:rPr>
              <a:t>división  territorial basada en </a:t>
            </a:r>
            <a:r>
              <a:rPr sz="1600" dirty="0">
                <a:latin typeface="Arial"/>
                <a:cs typeface="Arial"/>
              </a:rPr>
              <a:t>las </a:t>
            </a:r>
            <a:r>
              <a:rPr sz="1600" spc="-5" dirty="0">
                <a:latin typeface="Arial"/>
                <a:cs typeface="Arial"/>
              </a:rPr>
              <a:t>provincias,  desconociendo </a:t>
            </a:r>
            <a:r>
              <a:rPr sz="1600" spc="-10" dirty="0">
                <a:latin typeface="Arial"/>
                <a:cs typeface="Arial"/>
              </a:rPr>
              <a:t>otras </a:t>
            </a:r>
            <a:r>
              <a:rPr sz="1600" spc="-5" dirty="0">
                <a:latin typeface="Arial"/>
                <a:cs typeface="Arial"/>
              </a:rPr>
              <a:t>realidades (comarcas,  regiones…).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50">
              <a:latin typeface="Arial"/>
              <a:cs typeface="Arial"/>
            </a:endParaRPr>
          </a:p>
          <a:p>
            <a:pPr marL="12700" marR="2268855">
              <a:lnSpc>
                <a:spcPct val="100200"/>
              </a:lnSpc>
            </a:pPr>
            <a:r>
              <a:rPr sz="1600" spc="-5" dirty="0">
                <a:latin typeface="Arial"/>
                <a:cs typeface="Arial"/>
              </a:rPr>
              <a:t>La industrialización afectó a unas pocas áreas  españolas, de </a:t>
            </a:r>
            <a:r>
              <a:rPr sz="1600" dirty="0">
                <a:latin typeface="Arial"/>
                <a:cs typeface="Arial"/>
              </a:rPr>
              <a:t>modo </a:t>
            </a:r>
            <a:r>
              <a:rPr sz="1600" spc="-5" dirty="0">
                <a:latin typeface="Arial"/>
                <a:cs typeface="Arial"/>
              </a:rPr>
              <a:t>que no </a:t>
            </a:r>
            <a:r>
              <a:rPr sz="1600" dirty="0">
                <a:latin typeface="Arial"/>
                <a:cs typeface="Arial"/>
              </a:rPr>
              <a:t>había </a:t>
            </a:r>
            <a:r>
              <a:rPr sz="1600" spc="-5" dirty="0">
                <a:latin typeface="Arial"/>
                <a:cs typeface="Arial"/>
              </a:rPr>
              <a:t>una  burguesía </a:t>
            </a:r>
            <a:r>
              <a:rPr sz="1600" dirty="0">
                <a:latin typeface="Arial"/>
                <a:cs typeface="Arial"/>
              </a:rPr>
              <a:t>nacional, </a:t>
            </a:r>
            <a:r>
              <a:rPr sz="1600" spc="-5" dirty="0">
                <a:latin typeface="Arial"/>
                <a:cs typeface="Arial"/>
              </a:rPr>
              <a:t>con un proyecto nacional  </a:t>
            </a:r>
            <a:r>
              <a:rPr sz="1600" dirty="0">
                <a:latin typeface="Arial"/>
                <a:cs typeface="Arial"/>
              </a:rPr>
              <a:t>único, </a:t>
            </a:r>
            <a:r>
              <a:rPr sz="1600" spc="-5" dirty="0">
                <a:latin typeface="Arial"/>
                <a:cs typeface="Arial"/>
              </a:rPr>
              <a:t>sino burguesías regionales distintas  separadas entre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sí.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50">
              <a:latin typeface="Arial"/>
              <a:cs typeface="Arial"/>
            </a:endParaRPr>
          </a:p>
          <a:p>
            <a:pPr marL="12700" marR="2108200">
              <a:lnSpc>
                <a:spcPct val="100200"/>
              </a:lnSpc>
            </a:pPr>
            <a:r>
              <a:rPr sz="1600" spc="-5" dirty="0">
                <a:latin typeface="Arial"/>
                <a:cs typeface="Arial"/>
              </a:rPr>
              <a:t>No es extraño </a:t>
            </a:r>
            <a:r>
              <a:rPr sz="1600" dirty="0">
                <a:latin typeface="Arial"/>
                <a:cs typeface="Arial"/>
              </a:rPr>
              <a:t>que los </a:t>
            </a:r>
            <a:r>
              <a:rPr sz="1600" spc="-5" dirty="0">
                <a:latin typeface="Arial"/>
                <a:cs typeface="Arial"/>
              </a:rPr>
              <a:t>primeros movimientos  nacionalistas </a:t>
            </a:r>
            <a:r>
              <a:rPr sz="1600" dirty="0">
                <a:latin typeface="Arial"/>
                <a:cs typeface="Arial"/>
              </a:rPr>
              <a:t>se </a:t>
            </a:r>
            <a:r>
              <a:rPr sz="1600" spc="-5" dirty="0">
                <a:latin typeface="Arial"/>
                <a:cs typeface="Arial"/>
              </a:rPr>
              <a:t>dieran en Cataluña y País  </a:t>
            </a:r>
            <a:r>
              <a:rPr sz="1600" dirty="0">
                <a:latin typeface="Arial"/>
                <a:cs typeface="Arial"/>
              </a:rPr>
              <a:t>Vasco, </a:t>
            </a:r>
            <a:r>
              <a:rPr sz="1600" spc="-5" dirty="0">
                <a:latin typeface="Arial"/>
                <a:cs typeface="Arial"/>
              </a:rPr>
              <a:t>donde al desarrollo industrial </a:t>
            </a:r>
            <a:r>
              <a:rPr sz="1600" dirty="0">
                <a:latin typeface="Arial"/>
                <a:cs typeface="Arial"/>
              </a:rPr>
              <a:t>se le </a:t>
            </a:r>
            <a:r>
              <a:rPr sz="1600" spc="-5" dirty="0">
                <a:latin typeface="Arial"/>
                <a:cs typeface="Arial"/>
              </a:rPr>
              <a:t>unían  hechos diferenciales como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10" dirty="0">
                <a:latin typeface="Arial"/>
                <a:cs typeface="Arial"/>
              </a:rPr>
              <a:t>lengua, </a:t>
            </a:r>
            <a:r>
              <a:rPr sz="1600" spc="-5" dirty="0">
                <a:latin typeface="Arial"/>
                <a:cs typeface="Arial"/>
              </a:rPr>
              <a:t>unos  derechos históricos (los fueros), </a:t>
            </a:r>
            <a:r>
              <a:rPr sz="1600" dirty="0">
                <a:latin typeface="Arial"/>
                <a:cs typeface="Arial"/>
              </a:rPr>
              <a:t>una </a:t>
            </a:r>
            <a:r>
              <a:rPr sz="1600" spc="-5" dirty="0">
                <a:latin typeface="Arial"/>
                <a:cs typeface="Arial"/>
              </a:rPr>
              <a:t>cultura y  unas costumbres</a:t>
            </a:r>
            <a:r>
              <a:rPr sz="1600" spc="2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propias.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353433" y="2554223"/>
            <a:ext cx="2857500" cy="29428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22191" y="781297"/>
            <a:ext cx="5229860" cy="2532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El nacionalismo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catalán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Arial"/>
              <a:cs typeface="Arial"/>
            </a:endParaRPr>
          </a:p>
          <a:p>
            <a:pPr marL="12700" marR="5080">
              <a:lnSpc>
                <a:spcPct val="100200"/>
              </a:lnSpc>
            </a:pPr>
            <a:r>
              <a:rPr sz="1600" spc="-5" dirty="0">
                <a:latin typeface="Arial"/>
                <a:cs typeface="Arial"/>
              </a:rPr>
              <a:t>-La </a:t>
            </a:r>
            <a:r>
              <a:rPr sz="1600" dirty="0">
                <a:latin typeface="Arial"/>
                <a:cs typeface="Arial"/>
              </a:rPr>
              <a:t>aparición </a:t>
            </a:r>
            <a:r>
              <a:rPr sz="1600" spc="-5" dirty="0">
                <a:latin typeface="Arial"/>
                <a:cs typeface="Arial"/>
              </a:rPr>
              <a:t>de </a:t>
            </a:r>
            <a:r>
              <a:rPr sz="1600" spc="-10" dirty="0">
                <a:latin typeface="Arial"/>
                <a:cs typeface="Arial"/>
              </a:rPr>
              <a:t>la </a:t>
            </a:r>
            <a:r>
              <a:rPr sz="1600" b="1" i="1" spc="-5" dirty="0">
                <a:latin typeface="Arial"/>
                <a:cs typeface="Arial"/>
              </a:rPr>
              <a:t>“Renaixença”</a:t>
            </a:r>
            <a:r>
              <a:rPr sz="1600" spc="-5" dirty="0">
                <a:latin typeface="Arial"/>
                <a:cs typeface="Arial"/>
              </a:rPr>
              <a:t>, movimiento cultural de  carácter burgués que </a:t>
            </a:r>
            <a:r>
              <a:rPr sz="1600" dirty="0">
                <a:latin typeface="Arial"/>
                <a:cs typeface="Arial"/>
              </a:rPr>
              <a:t>tenía </a:t>
            </a:r>
            <a:r>
              <a:rPr sz="1600" spc="-5" dirty="0">
                <a:latin typeface="Arial"/>
                <a:cs typeface="Arial"/>
              </a:rPr>
              <a:t>el </a:t>
            </a:r>
            <a:r>
              <a:rPr sz="1600" dirty="0">
                <a:latin typeface="Arial"/>
                <a:cs typeface="Arial"/>
              </a:rPr>
              <a:t>propósito </a:t>
            </a:r>
            <a:r>
              <a:rPr sz="1600" spc="-5" dirty="0">
                <a:latin typeface="Arial"/>
                <a:cs typeface="Arial"/>
              </a:rPr>
              <a:t>de recuperar </a:t>
            </a:r>
            <a:r>
              <a:rPr sz="1600" dirty="0">
                <a:latin typeface="Arial"/>
                <a:cs typeface="Arial"/>
              </a:rPr>
              <a:t>las  </a:t>
            </a:r>
            <a:r>
              <a:rPr sz="1600" spc="-5" dirty="0">
                <a:latin typeface="Arial"/>
                <a:cs typeface="Arial"/>
              </a:rPr>
              <a:t>señas culturales de identidad nacional de Cataluña,  especialmente </a:t>
            </a:r>
            <a:r>
              <a:rPr sz="1600" dirty="0">
                <a:latin typeface="Arial"/>
                <a:cs typeface="Arial"/>
              </a:rPr>
              <a:t>la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lengua.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50">
              <a:latin typeface="Arial"/>
              <a:cs typeface="Arial"/>
            </a:endParaRPr>
          </a:p>
          <a:p>
            <a:pPr marL="12700" marR="238125">
              <a:lnSpc>
                <a:spcPct val="100299"/>
              </a:lnSpc>
            </a:pPr>
            <a:r>
              <a:rPr sz="1600" spc="-5" dirty="0">
                <a:latin typeface="Arial"/>
                <a:cs typeface="Arial"/>
              </a:rPr>
              <a:t>-La </a:t>
            </a:r>
            <a:r>
              <a:rPr sz="1600" dirty="0">
                <a:latin typeface="Arial"/>
                <a:cs typeface="Arial"/>
              </a:rPr>
              <a:t>creación </a:t>
            </a:r>
            <a:r>
              <a:rPr sz="1600" spc="-5" dirty="0">
                <a:latin typeface="Arial"/>
                <a:cs typeface="Arial"/>
              </a:rPr>
              <a:t>del </a:t>
            </a:r>
            <a:r>
              <a:rPr sz="1600" b="1" spc="-5" dirty="0">
                <a:latin typeface="Arial"/>
                <a:cs typeface="Arial"/>
              </a:rPr>
              <a:t>Centre Catalá </a:t>
            </a:r>
            <a:r>
              <a:rPr sz="1600" dirty="0">
                <a:latin typeface="Arial"/>
                <a:cs typeface="Arial"/>
              </a:rPr>
              <a:t>por </a:t>
            </a:r>
            <a:r>
              <a:rPr sz="1600" b="1" dirty="0">
                <a:latin typeface="Arial"/>
                <a:cs typeface="Arial"/>
              </a:rPr>
              <a:t>Valentí </a:t>
            </a:r>
            <a:r>
              <a:rPr sz="1600" b="1" spc="-5" dirty="0">
                <a:latin typeface="Arial"/>
                <a:cs typeface="Arial"/>
              </a:rPr>
              <a:t>Almirall </a:t>
            </a:r>
            <a:r>
              <a:rPr sz="1600" spc="-5" dirty="0">
                <a:latin typeface="Arial"/>
                <a:cs typeface="Arial"/>
              </a:rPr>
              <a:t>en  1882. Era una asociación </a:t>
            </a:r>
            <a:r>
              <a:rPr sz="1600" dirty="0">
                <a:latin typeface="Arial"/>
                <a:cs typeface="Arial"/>
              </a:rPr>
              <a:t>política </a:t>
            </a:r>
            <a:r>
              <a:rPr sz="1600" spc="-5" dirty="0">
                <a:latin typeface="Arial"/>
                <a:cs typeface="Arial"/>
              </a:rPr>
              <a:t>que reclamaba </a:t>
            </a:r>
            <a:r>
              <a:rPr sz="1600" dirty="0">
                <a:latin typeface="Arial"/>
                <a:cs typeface="Arial"/>
              </a:rPr>
              <a:t>la  </a:t>
            </a:r>
            <a:r>
              <a:rPr sz="1600" spc="-5" dirty="0">
                <a:latin typeface="Arial"/>
                <a:cs typeface="Arial"/>
              </a:rPr>
              <a:t>autonomía de Cataluña dentro del Estado</a:t>
            </a:r>
            <a:r>
              <a:rPr sz="1600" spc="6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español.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22191" y="3532122"/>
            <a:ext cx="5342890" cy="17367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0"/>
              </a:spcBef>
            </a:pPr>
            <a:r>
              <a:rPr sz="1600" spc="-5" dirty="0">
                <a:latin typeface="Arial"/>
                <a:cs typeface="Arial"/>
              </a:rPr>
              <a:t>-La labor de </a:t>
            </a:r>
            <a:r>
              <a:rPr sz="1600" b="1" spc="-5" dirty="0">
                <a:latin typeface="Arial"/>
                <a:cs typeface="Arial"/>
              </a:rPr>
              <a:t>Enric Prat de la </a:t>
            </a:r>
            <a:r>
              <a:rPr sz="1600" b="1" dirty="0">
                <a:latin typeface="Arial"/>
                <a:cs typeface="Arial"/>
              </a:rPr>
              <a:t>Riba</a:t>
            </a:r>
            <a:r>
              <a:rPr sz="1600" dirty="0">
                <a:latin typeface="Arial"/>
                <a:cs typeface="Arial"/>
              </a:rPr>
              <a:t>, </a:t>
            </a:r>
            <a:r>
              <a:rPr sz="1600" spc="-5" dirty="0">
                <a:latin typeface="Arial"/>
                <a:cs typeface="Arial"/>
              </a:rPr>
              <a:t>que </a:t>
            </a:r>
            <a:r>
              <a:rPr sz="1600" dirty="0">
                <a:latin typeface="Arial"/>
                <a:cs typeface="Arial"/>
              </a:rPr>
              <a:t>participó </a:t>
            </a:r>
            <a:r>
              <a:rPr sz="1600" spc="-5" dirty="0">
                <a:latin typeface="Arial"/>
                <a:cs typeface="Arial"/>
              </a:rPr>
              <a:t>en </a:t>
            </a:r>
            <a:r>
              <a:rPr sz="1600" dirty="0">
                <a:latin typeface="Arial"/>
                <a:cs typeface="Arial"/>
              </a:rPr>
              <a:t>la  formación </a:t>
            </a:r>
            <a:r>
              <a:rPr sz="1600" spc="-5" dirty="0">
                <a:latin typeface="Arial"/>
                <a:cs typeface="Arial"/>
              </a:rPr>
              <a:t>de </a:t>
            </a:r>
            <a:r>
              <a:rPr sz="1600" b="1" spc="-5" dirty="0">
                <a:latin typeface="Arial"/>
                <a:cs typeface="Arial"/>
              </a:rPr>
              <a:t>Unió Catalaniste </a:t>
            </a:r>
            <a:r>
              <a:rPr sz="1600" spc="-5" dirty="0">
                <a:latin typeface="Arial"/>
                <a:cs typeface="Arial"/>
              </a:rPr>
              <a:t>(1891), una organización  autonomista. Prat de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Riba redactó </a:t>
            </a:r>
            <a:r>
              <a:rPr sz="1600" dirty="0">
                <a:latin typeface="Arial"/>
                <a:cs typeface="Arial"/>
              </a:rPr>
              <a:t>su </a:t>
            </a:r>
            <a:r>
              <a:rPr sz="1600" spc="-5" dirty="0">
                <a:latin typeface="Arial"/>
                <a:cs typeface="Arial"/>
              </a:rPr>
              <a:t>programa,  conocido como </a:t>
            </a:r>
            <a:r>
              <a:rPr sz="1600" b="1" i="1" spc="-5" dirty="0">
                <a:latin typeface="Arial"/>
                <a:cs typeface="Arial"/>
              </a:rPr>
              <a:t>“Las Bases de Manresa”</a:t>
            </a:r>
            <a:r>
              <a:rPr sz="1600" spc="-5" dirty="0">
                <a:latin typeface="Arial"/>
                <a:cs typeface="Arial"/>
              </a:rPr>
              <a:t>, donde </a:t>
            </a:r>
            <a:r>
              <a:rPr sz="1600" dirty="0">
                <a:latin typeface="Arial"/>
                <a:cs typeface="Arial"/>
              </a:rPr>
              <a:t>se </a:t>
            </a:r>
            <a:r>
              <a:rPr sz="1600" spc="-5" dirty="0">
                <a:latin typeface="Arial"/>
                <a:cs typeface="Arial"/>
              </a:rPr>
              <a:t>pedía  un régimen de autogobierno para Cataluña.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El 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regionalismo pasó entonces a 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convertirse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 verdadero 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nacionalismo.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22183" y="5488937"/>
            <a:ext cx="5197475" cy="12458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90"/>
              </a:spcBef>
            </a:pPr>
            <a:r>
              <a:rPr sz="1600" spc="-5" dirty="0">
                <a:latin typeface="Arial"/>
                <a:cs typeface="Arial"/>
              </a:rPr>
              <a:t>-La </a:t>
            </a:r>
            <a:r>
              <a:rPr sz="1600" dirty="0">
                <a:latin typeface="Arial"/>
                <a:cs typeface="Arial"/>
              </a:rPr>
              <a:t>formación </a:t>
            </a:r>
            <a:r>
              <a:rPr sz="1600" spc="-5" dirty="0">
                <a:latin typeface="Arial"/>
                <a:cs typeface="Arial"/>
              </a:rPr>
              <a:t>de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b="1" spc="-5" dirty="0">
                <a:latin typeface="Arial"/>
                <a:cs typeface="Arial"/>
              </a:rPr>
              <a:t>Lliga Regionalista </a:t>
            </a:r>
            <a:r>
              <a:rPr sz="1600" spc="-5" dirty="0">
                <a:latin typeface="Arial"/>
                <a:cs typeface="Arial"/>
              </a:rPr>
              <a:t>en 1901,  encabezada por Francesc Cambó y Prat de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Riba. La  Lliga demandaba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autonomía </a:t>
            </a:r>
            <a:r>
              <a:rPr sz="1600" dirty="0">
                <a:latin typeface="Arial"/>
                <a:cs typeface="Arial"/>
              </a:rPr>
              <a:t>política </a:t>
            </a:r>
            <a:r>
              <a:rPr sz="1600" spc="-5" dirty="0">
                <a:latin typeface="Arial"/>
                <a:cs typeface="Arial"/>
              </a:rPr>
              <a:t>de </a:t>
            </a:r>
            <a:r>
              <a:rPr sz="1600" dirty="0">
                <a:latin typeface="Arial"/>
                <a:cs typeface="Arial"/>
              </a:rPr>
              <a:t>los </a:t>
            </a:r>
            <a:r>
              <a:rPr sz="1600" spc="-5" dirty="0">
                <a:latin typeface="Arial"/>
                <a:cs typeface="Arial"/>
              </a:rPr>
              <a:t>catalanes y 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protección para </a:t>
            </a:r>
            <a:r>
              <a:rPr sz="1600" dirty="0">
                <a:latin typeface="Arial"/>
                <a:cs typeface="Arial"/>
              </a:rPr>
              <a:t>las </a:t>
            </a:r>
            <a:r>
              <a:rPr sz="1600" spc="-5" dirty="0">
                <a:latin typeface="Arial"/>
                <a:cs typeface="Arial"/>
              </a:rPr>
              <a:t>actividades económicas del  empresariado industrial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catalán.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290693" y="824484"/>
            <a:ext cx="2202179" cy="27355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45914" y="3994403"/>
            <a:ext cx="2433827" cy="27371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765665" y="3516882"/>
            <a:ext cx="12115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Valentí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Almirall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90989" y="6756905"/>
            <a:ext cx="15055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Bases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Manresa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17439" y="930116"/>
            <a:ext cx="4768215" cy="2273300"/>
          </a:xfrm>
          <a:prstGeom prst="rect">
            <a:avLst/>
          </a:prstGeom>
        </p:spPr>
        <p:txBody>
          <a:bodyPr vert="horz" wrap="square" lIns="0" tIns="151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95"/>
              </a:spcBef>
            </a:pPr>
            <a:r>
              <a:rPr sz="1800" b="1" spc="-5" dirty="0">
                <a:latin typeface="Arial"/>
                <a:cs typeface="Arial"/>
              </a:rPr>
              <a:t>El nacionalismo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vasco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299"/>
              </a:lnSpc>
              <a:spcBef>
                <a:spcPts val="960"/>
              </a:spcBef>
            </a:pPr>
            <a:r>
              <a:rPr sz="1600" spc="-5" dirty="0">
                <a:latin typeface="Arial"/>
                <a:cs typeface="Arial"/>
              </a:rPr>
              <a:t>Surgió en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década de 1890. En </a:t>
            </a:r>
            <a:r>
              <a:rPr sz="1600" dirty="0">
                <a:latin typeface="Arial"/>
                <a:cs typeface="Arial"/>
              </a:rPr>
              <a:t>sus </a:t>
            </a:r>
            <a:r>
              <a:rPr sz="1600" spc="-5" dirty="0">
                <a:latin typeface="Arial"/>
                <a:cs typeface="Arial"/>
              </a:rPr>
              <a:t>orígenes </a:t>
            </a:r>
            <a:r>
              <a:rPr sz="1600" dirty="0">
                <a:latin typeface="Arial"/>
                <a:cs typeface="Arial"/>
              </a:rPr>
              <a:t>hay  </a:t>
            </a:r>
            <a:r>
              <a:rPr sz="1600" spc="-5" dirty="0">
                <a:latin typeface="Arial"/>
                <a:cs typeface="Arial"/>
              </a:rPr>
              <a:t>que destacar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reacción ante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pérdida de una  parte sustancial de </a:t>
            </a:r>
            <a:r>
              <a:rPr sz="1600" dirty="0">
                <a:latin typeface="Arial"/>
                <a:cs typeface="Arial"/>
              </a:rPr>
              <a:t>los </a:t>
            </a:r>
            <a:r>
              <a:rPr sz="1600" spc="-5" dirty="0">
                <a:latin typeface="Arial"/>
                <a:cs typeface="Arial"/>
              </a:rPr>
              <a:t>fueros </a:t>
            </a:r>
            <a:r>
              <a:rPr sz="1600" dirty="0">
                <a:latin typeface="Arial"/>
                <a:cs typeface="Arial"/>
              </a:rPr>
              <a:t>tras la </a:t>
            </a:r>
            <a:r>
              <a:rPr sz="1600" spc="-5" dirty="0">
                <a:latin typeface="Arial"/>
                <a:cs typeface="Arial"/>
              </a:rPr>
              <a:t>derrota del  carlismo, pero </a:t>
            </a:r>
            <a:r>
              <a:rPr sz="1600" dirty="0">
                <a:latin typeface="Arial"/>
                <a:cs typeface="Arial"/>
              </a:rPr>
              <a:t>también </a:t>
            </a:r>
            <a:r>
              <a:rPr sz="1600" spc="-5" dirty="0">
                <a:latin typeface="Arial"/>
                <a:cs typeface="Arial"/>
              </a:rPr>
              <a:t>el desarrollo de una corriente  cultural en defensa de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lengua vasca. El gran  propulsor del nacionalismo </a:t>
            </a:r>
            <a:r>
              <a:rPr sz="1600" dirty="0">
                <a:latin typeface="Arial"/>
                <a:cs typeface="Arial"/>
              </a:rPr>
              <a:t>vasco </a:t>
            </a:r>
            <a:r>
              <a:rPr sz="1600" spc="-5" dirty="0">
                <a:latin typeface="Arial"/>
                <a:cs typeface="Arial"/>
              </a:rPr>
              <a:t>fue </a:t>
            </a:r>
            <a:r>
              <a:rPr sz="1600" b="1" spc="-5" dirty="0">
                <a:latin typeface="Arial"/>
                <a:cs typeface="Arial"/>
              </a:rPr>
              <a:t>Sabino </a:t>
            </a:r>
            <a:r>
              <a:rPr sz="1600" b="1" spc="-10" dirty="0">
                <a:latin typeface="Arial"/>
                <a:cs typeface="Arial"/>
              </a:rPr>
              <a:t>Arana  </a:t>
            </a:r>
            <a:r>
              <a:rPr sz="1600" spc="-5" dirty="0">
                <a:latin typeface="Arial"/>
                <a:cs typeface="Arial"/>
              </a:rPr>
              <a:t>fundador del </a:t>
            </a:r>
            <a:r>
              <a:rPr sz="1600" b="1" spc="-5" dirty="0">
                <a:latin typeface="Arial"/>
                <a:cs typeface="Arial"/>
              </a:rPr>
              <a:t>Partido </a:t>
            </a:r>
            <a:r>
              <a:rPr sz="1600" b="1" dirty="0">
                <a:latin typeface="Arial"/>
                <a:cs typeface="Arial"/>
              </a:rPr>
              <a:t>Nacionalista </a:t>
            </a:r>
            <a:r>
              <a:rPr sz="1600" b="1" spc="-5" dirty="0">
                <a:latin typeface="Arial"/>
                <a:cs typeface="Arial"/>
              </a:rPr>
              <a:t>Vasco </a:t>
            </a:r>
            <a:r>
              <a:rPr sz="1600" spc="-5" dirty="0">
                <a:latin typeface="Arial"/>
                <a:cs typeface="Arial"/>
              </a:rPr>
              <a:t>en </a:t>
            </a:r>
            <a:r>
              <a:rPr sz="1600" dirty="0">
                <a:latin typeface="Arial"/>
                <a:cs typeface="Arial"/>
              </a:rPr>
              <a:t>1895.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17440" y="3667758"/>
            <a:ext cx="4767580" cy="17348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90"/>
              </a:spcBef>
            </a:pPr>
            <a:r>
              <a:rPr sz="1600" spc="-5" dirty="0">
                <a:latin typeface="Arial"/>
                <a:cs typeface="Arial"/>
              </a:rPr>
              <a:t>Sus fundamentos teóricos fueron </a:t>
            </a:r>
            <a:r>
              <a:rPr sz="1600" dirty="0">
                <a:latin typeface="Arial"/>
                <a:cs typeface="Arial"/>
              </a:rPr>
              <a:t>los </a:t>
            </a:r>
            <a:r>
              <a:rPr sz="1600" spc="-5" dirty="0">
                <a:latin typeface="Arial"/>
                <a:cs typeface="Arial"/>
              </a:rPr>
              <a:t>siguientes:  independencia vasca, radicalismo antiespañol,  exaltación de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etnia </a:t>
            </a:r>
            <a:r>
              <a:rPr sz="1600" dirty="0">
                <a:latin typeface="Arial"/>
                <a:cs typeface="Arial"/>
              </a:rPr>
              <a:t>vasca, </a:t>
            </a:r>
            <a:r>
              <a:rPr sz="1600" spc="-5" dirty="0">
                <a:latin typeface="Arial"/>
                <a:cs typeface="Arial"/>
              </a:rPr>
              <a:t>integrismo religioso  católico, promoción del euskera, recuperación de las  tradiciones culturales vascas, apología del mundo  rural </a:t>
            </a:r>
            <a:r>
              <a:rPr sz="1600" dirty="0">
                <a:latin typeface="Arial"/>
                <a:cs typeface="Arial"/>
              </a:rPr>
              <a:t>vasco, </a:t>
            </a:r>
            <a:r>
              <a:rPr sz="1600" spc="-5" dirty="0">
                <a:latin typeface="Arial"/>
                <a:cs typeface="Arial"/>
              </a:rPr>
              <a:t>aún </a:t>
            </a:r>
            <a:r>
              <a:rPr sz="1600" dirty="0">
                <a:latin typeface="Arial"/>
                <a:cs typeface="Arial"/>
              </a:rPr>
              <a:t>sin </a:t>
            </a:r>
            <a:r>
              <a:rPr sz="1600" spc="-5" dirty="0">
                <a:latin typeface="Arial"/>
                <a:cs typeface="Arial"/>
              </a:rPr>
              <a:t>castellanizar, y un fuerte  conservadurismo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ideológico.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17440" y="5868413"/>
            <a:ext cx="4530725" cy="7581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0"/>
              </a:spcBef>
            </a:pPr>
            <a:r>
              <a:rPr sz="1600" spc="-5" dirty="0">
                <a:latin typeface="Arial"/>
                <a:cs typeface="Arial"/>
              </a:rPr>
              <a:t>Pasado el tiempo, el PNV moderaría </a:t>
            </a:r>
            <a:r>
              <a:rPr sz="1600" dirty="0">
                <a:latin typeface="Arial"/>
                <a:cs typeface="Arial"/>
              </a:rPr>
              <a:t>su </a:t>
            </a:r>
            <a:r>
              <a:rPr sz="1600" spc="-5" dirty="0">
                <a:latin typeface="Arial"/>
                <a:cs typeface="Arial"/>
              </a:rPr>
              <a:t>ideología,  sustituyendo </a:t>
            </a:r>
            <a:r>
              <a:rPr sz="1600" dirty="0">
                <a:latin typeface="Arial"/>
                <a:cs typeface="Arial"/>
              </a:rPr>
              <a:t>los </a:t>
            </a:r>
            <a:r>
              <a:rPr sz="1600" spc="-5" dirty="0">
                <a:latin typeface="Arial"/>
                <a:cs typeface="Arial"/>
              </a:rPr>
              <a:t>deseos independentistas por </a:t>
            </a:r>
            <a:r>
              <a:rPr sz="1600" dirty="0">
                <a:latin typeface="Arial"/>
                <a:cs typeface="Arial"/>
              </a:rPr>
              <a:t>la  </a:t>
            </a:r>
            <a:r>
              <a:rPr sz="1600" spc="-5" dirty="0">
                <a:latin typeface="Arial"/>
                <a:cs typeface="Arial"/>
              </a:rPr>
              <a:t>petición de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autonomía.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74754" y="609600"/>
            <a:ext cx="2304288" cy="30967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46382" y="4354067"/>
            <a:ext cx="2142744" cy="21427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238120" y="3876546"/>
            <a:ext cx="11017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Sabino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Arana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7397" y="781297"/>
            <a:ext cx="8189595" cy="12795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0"/>
              </a:spcBef>
            </a:pPr>
            <a:r>
              <a:rPr sz="1800" b="1" spc="-5" dirty="0">
                <a:latin typeface="Arial"/>
                <a:cs typeface="Arial"/>
              </a:rPr>
              <a:t>En otras regiones españolas </a:t>
            </a:r>
            <a:r>
              <a:rPr sz="1600" spc="-5" dirty="0">
                <a:latin typeface="Arial"/>
                <a:cs typeface="Arial"/>
              </a:rPr>
              <a:t>también </a:t>
            </a:r>
            <a:r>
              <a:rPr sz="1600" dirty="0">
                <a:latin typeface="Arial"/>
                <a:cs typeface="Arial"/>
              </a:rPr>
              <a:t>se </a:t>
            </a:r>
            <a:r>
              <a:rPr sz="1600" spc="-5" dirty="0">
                <a:latin typeface="Arial"/>
                <a:cs typeface="Arial"/>
              </a:rPr>
              <a:t>desarrollaron en </a:t>
            </a:r>
            <a:r>
              <a:rPr sz="1600" dirty="0">
                <a:latin typeface="Arial"/>
                <a:cs typeface="Arial"/>
              </a:rPr>
              <a:t>los </a:t>
            </a:r>
            <a:r>
              <a:rPr sz="1600" spc="-5" dirty="0">
                <a:latin typeface="Arial"/>
                <a:cs typeface="Arial"/>
              </a:rPr>
              <a:t>últimos años del siglo  XIX movimientos nacionalistas o regionalistas. Fue el </a:t>
            </a:r>
            <a:r>
              <a:rPr sz="1600" dirty="0">
                <a:latin typeface="Arial"/>
                <a:cs typeface="Arial"/>
              </a:rPr>
              <a:t>caso </a:t>
            </a:r>
            <a:r>
              <a:rPr sz="1600" spc="-5" dirty="0">
                <a:latin typeface="Arial"/>
                <a:cs typeface="Arial"/>
              </a:rPr>
              <a:t>de </a:t>
            </a:r>
            <a:r>
              <a:rPr sz="1600" b="1" spc="-5" dirty="0">
                <a:latin typeface="Arial"/>
                <a:cs typeface="Arial"/>
              </a:rPr>
              <a:t>Galicia, </a:t>
            </a:r>
            <a:r>
              <a:rPr sz="1600" spc="-5" dirty="0">
                <a:latin typeface="Arial"/>
                <a:cs typeface="Arial"/>
              </a:rPr>
              <a:t>con figuras </a:t>
            </a:r>
            <a:r>
              <a:rPr sz="1600" dirty="0">
                <a:latin typeface="Arial"/>
                <a:cs typeface="Arial"/>
              </a:rPr>
              <a:t>como  </a:t>
            </a:r>
            <a:r>
              <a:rPr sz="1600" spc="-5" dirty="0">
                <a:latin typeface="Arial"/>
                <a:cs typeface="Arial"/>
              </a:rPr>
              <a:t>Manuel Murguía y Alfredo Brañas; </a:t>
            </a:r>
            <a:r>
              <a:rPr sz="1600" b="1" spc="-5" dirty="0">
                <a:latin typeface="Arial"/>
                <a:cs typeface="Arial"/>
              </a:rPr>
              <a:t>Valencia, </a:t>
            </a:r>
            <a:r>
              <a:rPr sz="1600" spc="-5" dirty="0">
                <a:latin typeface="Arial"/>
                <a:cs typeface="Arial"/>
              </a:rPr>
              <a:t>con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fundación de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organización “Valencia  Nova”; y </a:t>
            </a:r>
            <a:r>
              <a:rPr sz="1600" b="1" spc="-5" dirty="0">
                <a:latin typeface="Arial"/>
                <a:cs typeface="Arial"/>
              </a:rPr>
              <a:t>Andalucía</a:t>
            </a:r>
            <a:r>
              <a:rPr sz="1600" spc="-5" dirty="0">
                <a:latin typeface="Arial"/>
                <a:cs typeface="Arial"/>
              </a:rPr>
              <a:t>, con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figura de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Blas Infante</a:t>
            </a:r>
            <a:r>
              <a:rPr sz="1600" spc="-5" dirty="0">
                <a:latin typeface="Arial"/>
                <a:cs typeface="Arial"/>
              </a:rPr>
              <a:t> y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proclamación en Antequera </a:t>
            </a:r>
            <a:r>
              <a:rPr sz="1600" dirty="0">
                <a:latin typeface="Arial"/>
                <a:cs typeface="Arial"/>
              </a:rPr>
              <a:t>en </a:t>
            </a:r>
            <a:r>
              <a:rPr sz="1600" spc="-5" dirty="0">
                <a:latin typeface="Arial"/>
                <a:cs typeface="Arial"/>
              </a:rPr>
              <a:t>1883  de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Constitución Federalista</a:t>
            </a:r>
            <a:r>
              <a:rPr sz="1600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Andaluza</a:t>
            </a:r>
            <a:r>
              <a:rPr sz="1600" spc="-5" dirty="0"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92558" y="2554224"/>
            <a:ext cx="2770632" cy="38709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993770" y="2915411"/>
            <a:ext cx="2881883" cy="30236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248531" y="6615173"/>
            <a:ext cx="10972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Arial"/>
                <a:cs typeface="Arial"/>
              </a:rPr>
              <a:t>Blas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Infante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7412" y="709669"/>
            <a:ext cx="8163559" cy="3463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005D5B"/>
                </a:solidFill>
                <a:latin typeface="Arial"/>
                <a:cs typeface="Arial"/>
              </a:rPr>
              <a:t>“DESASTRE DEL </a:t>
            </a:r>
            <a:r>
              <a:rPr sz="1800" b="1" i="1" spc="-10" dirty="0">
                <a:solidFill>
                  <a:srgbClr val="005D5B"/>
                </a:solidFill>
                <a:latin typeface="Arial"/>
                <a:cs typeface="Arial"/>
              </a:rPr>
              <a:t>98” </a:t>
            </a:r>
            <a:r>
              <a:rPr sz="1800" b="1" dirty="0">
                <a:solidFill>
                  <a:srgbClr val="005D5B"/>
                </a:solidFill>
                <a:latin typeface="Arial"/>
                <a:cs typeface="Arial"/>
              </a:rPr>
              <a:t>y SUS</a:t>
            </a:r>
            <a:r>
              <a:rPr sz="1800" b="1" spc="5" dirty="0">
                <a:solidFill>
                  <a:srgbClr val="005D5B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5D5B"/>
                </a:solidFill>
                <a:latin typeface="Arial"/>
                <a:cs typeface="Arial"/>
              </a:rPr>
              <a:t>CONSECUENCIAS</a:t>
            </a:r>
            <a:endParaRPr sz="1800">
              <a:latin typeface="Arial"/>
              <a:cs typeface="Arial"/>
            </a:endParaRPr>
          </a:p>
          <a:p>
            <a:pPr marL="156845" marR="13970">
              <a:lnSpc>
                <a:spcPct val="100200"/>
              </a:lnSpc>
              <a:spcBef>
                <a:spcPts val="1814"/>
              </a:spcBef>
            </a:pPr>
            <a:r>
              <a:rPr sz="1600" spc="-5" dirty="0">
                <a:latin typeface="Arial"/>
                <a:cs typeface="Arial"/>
              </a:rPr>
              <a:t>La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primera 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guerra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 Cuba (1868-1878)</a:t>
            </a:r>
            <a:r>
              <a:rPr sz="1600" spc="-5" dirty="0">
                <a:latin typeface="Arial"/>
                <a:cs typeface="Arial"/>
              </a:rPr>
              <a:t> había </a:t>
            </a:r>
            <a:r>
              <a:rPr sz="1600" dirty="0">
                <a:latin typeface="Arial"/>
                <a:cs typeface="Arial"/>
              </a:rPr>
              <a:t>terminado </a:t>
            </a:r>
            <a:r>
              <a:rPr sz="1600" spc="-5" dirty="0">
                <a:latin typeface="Arial"/>
                <a:cs typeface="Arial"/>
              </a:rPr>
              <a:t>con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paz de Zanjón</a:t>
            </a:r>
            <a:r>
              <a:rPr sz="1600" spc="-5" dirty="0">
                <a:latin typeface="Arial"/>
                <a:cs typeface="Arial"/>
              </a:rPr>
              <a:t> en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que  </a:t>
            </a:r>
            <a:r>
              <a:rPr sz="1600" dirty="0">
                <a:latin typeface="Arial"/>
                <a:cs typeface="Arial"/>
              </a:rPr>
              <a:t>se </a:t>
            </a:r>
            <a:r>
              <a:rPr sz="1600" spc="-5" dirty="0">
                <a:latin typeface="Arial"/>
                <a:cs typeface="Arial"/>
              </a:rPr>
              <a:t>incluían una serie de </a:t>
            </a:r>
            <a:r>
              <a:rPr sz="1600" dirty="0">
                <a:latin typeface="Arial"/>
                <a:cs typeface="Arial"/>
              </a:rPr>
              <a:t>promesas </a:t>
            </a:r>
            <a:r>
              <a:rPr sz="1600" spc="-5" dirty="0">
                <a:latin typeface="Arial"/>
                <a:cs typeface="Arial"/>
              </a:rPr>
              <a:t>de reformas </a:t>
            </a:r>
            <a:r>
              <a:rPr sz="1600" dirty="0">
                <a:latin typeface="Arial"/>
                <a:cs typeface="Arial"/>
              </a:rPr>
              <a:t>políticas </a:t>
            </a:r>
            <a:r>
              <a:rPr sz="1600" spc="-5" dirty="0">
                <a:latin typeface="Arial"/>
                <a:cs typeface="Arial"/>
              </a:rPr>
              <a:t>(representación política en </a:t>
            </a:r>
            <a:r>
              <a:rPr sz="1600" dirty="0">
                <a:latin typeface="Arial"/>
                <a:cs typeface="Arial"/>
              </a:rPr>
              <a:t>las  </a:t>
            </a:r>
            <a:r>
              <a:rPr sz="1600" spc="-5" dirty="0">
                <a:latin typeface="Arial"/>
                <a:cs typeface="Arial"/>
              </a:rPr>
              <a:t>Cortes, participación de los criollos en el gobierno de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isla) y de autonomía para </a:t>
            </a:r>
            <a:r>
              <a:rPr sz="1600" dirty="0">
                <a:latin typeface="Arial"/>
                <a:cs typeface="Arial"/>
              </a:rPr>
              <a:t>la  </a:t>
            </a:r>
            <a:r>
              <a:rPr sz="1600" spc="-5" dirty="0">
                <a:latin typeface="Arial"/>
                <a:cs typeface="Arial"/>
              </a:rPr>
              <a:t>colonia. Estas promesas no </a:t>
            </a:r>
            <a:r>
              <a:rPr sz="1600" dirty="0">
                <a:latin typeface="Arial"/>
                <a:cs typeface="Arial"/>
              </a:rPr>
              <a:t>se </a:t>
            </a:r>
            <a:r>
              <a:rPr sz="1600" spc="-5" dirty="0">
                <a:latin typeface="Arial"/>
                <a:cs typeface="Arial"/>
              </a:rPr>
              <a:t>cumplieron </a:t>
            </a:r>
            <a:r>
              <a:rPr sz="1600" spc="-15" dirty="0">
                <a:latin typeface="Arial"/>
                <a:cs typeface="Arial"/>
              </a:rPr>
              <a:t>y, </a:t>
            </a:r>
            <a:r>
              <a:rPr sz="1600" spc="-5" dirty="0">
                <a:latin typeface="Arial"/>
                <a:cs typeface="Arial"/>
              </a:rPr>
              <a:t>en consecuencia, no tardaría en estallar de  nuevo el conflicto. En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1879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comienza la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segunda guerra de Cuba o </a:t>
            </a:r>
            <a:r>
              <a:rPr sz="1600" i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guerra</a:t>
            </a:r>
            <a:r>
              <a:rPr sz="1600" i="1" u="heavy" spc="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i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chiquita</a:t>
            </a:r>
            <a:r>
              <a:rPr sz="1600" dirty="0"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  <a:p>
            <a:pPr marL="156845" marR="5080">
              <a:lnSpc>
                <a:spcPct val="100299"/>
              </a:lnSpc>
              <a:spcBef>
                <a:spcPts val="965"/>
              </a:spcBef>
            </a:pPr>
            <a:r>
              <a:rPr sz="1600" spc="-5" dirty="0">
                <a:latin typeface="Arial"/>
                <a:cs typeface="Arial"/>
              </a:rPr>
              <a:t>Las aspiraciones independentistas cubanas contaron con un </a:t>
            </a:r>
            <a:r>
              <a:rPr sz="1600" dirty="0">
                <a:latin typeface="Arial"/>
                <a:cs typeface="Arial"/>
              </a:rPr>
              <a:t>fuerte </a:t>
            </a:r>
            <a:r>
              <a:rPr sz="1600" spc="-5" dirty="0">
                <a:latin typeface="Arial"/>
                <a:cs typeface="Arial"/>
              </a:rPr>
              <a:t>aliado, </a:t>
            </a:r>
            <a:r>
              <a:rPr sz="1600" dirty="0">
                <a:latin typeface="Arial"/>
                <a:cs typeface="Arial"/>
              </a:rPr>
              <a:t>los </a:t>
            </a:r>
            <a:r>
              <a:rPr sz="1600" spc="-5" dirty="0">
                <a:latin typeface="Arial"/>
                <a:cs typeface="Arial"/>
              </a:rPr>
              <a:t>Estados  Unidos, que no estaban de acuerdo con </a:t>
            </a:r>
            <a:r>
              <a:rPr sz="1600" dirty="0">
                <a:latin typeface="Arial"/>
                <a:cs typeface="Arial"/>
              </a:rPr>
              <a:t>la política </a:t>
            </a:r>
            <a:r>
              <a:rPr sz="1600" spc="-5" dirty="0">
                <a:latin typeface="Arial"/>
                <a:cs typeface="Arial"/>
              </a:rPr>
              <a:t>arancelaria que España imponía en </a:t>
            </a:r>
            <a:r>
              <a:rPr sz="1600" dirty="0">
                <a:latin typeface="Arial"/>
                <a:cs typeface="Arial"/>
              </a:rPr>
              <a:t>la  </a:t>
            </a:r>
            <a:r>
              <a:rPr sz="1600" spc="-5" dirty="0">
                <a:latin typeface="Arial"/>
                <a:cs typeface="Arial"/>
              </a:rPr>
              <a:t>isla, </a:t>
            </a:r>
            <a:r>
              <a:rPr sz="1600" spc="-15" dirty="0">
                <a:latin typeface="Arial"/>
                <a:cs typeface="Arial"/>
              </a:rPr>
              <a:t>ya </a:t>
            </a:r>
            <a:r>
              <a:rPr sz="1600" spc="-5" dirty="0">
                <a:latin typeface="Arial"/>
                <a:cs typeface="Arial"/>
              </a:rPr>
              <a:t>que </a:t>
            </a:r>
            <a:r>
              <a:rPr sz="1600" dirty="0">
                <a:latin typeface="Arial"/>
                <a:cs typeface="Arial"/>
              </a:rPr>
              <a:t>perjudicaba </a:t>
            </a:r>
            <a:r>
              <a:rPr sz="1600" spc="-5" dirty="0">
                <a:latin typeface="Arial"/>
                <a:cs typeface="Arial"/>
              </a:rPr>
              <a:t>a los productos</a:t>
            </a:r>
            <a:r>
              <a:rPr sz="1600" spc="3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estadounidenses.</a:t>
            </a:r>
            <a:endParaRPr sz="1600">
              <a:latin typeface="Arial"/>
              <a:cs typeface="Arial"/>
            </a:endParaRPr>
          </a:p>
          <a:p>
            <a:pPr marL="156845" marR="101600" indent="-635">
              <a:lnSpc>
                <a:spcPct val="100299"/>
              </a:lnSpc>
              <a:spcBef>
                <a:spcPts val="955"/>
              </a:spcBef>
            </a:pPr>
            <a:r>
              <a:rPr sz="1600" spc="-5" dirty="0">
                <a:latin typeface="Arial"/>
                <a:cs typeface="Arial"/>
              </a:rPr>
              <a:t>En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1895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estalla </a:t>
            </a:r>
            <a:r>
              <a:rPr sz="1600" spc="-10" dirty="0">
                <a:latin typeface="Arial"/>
                <a:cs typeface="Arial"/>
              </a:rPr>
              <a:t>la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tercera guerra de Cuba 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</a:t>
            </a:r>
            <a:r>
              <a:rPr sz="1600" i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Grito de </a:t>
            </a:r>
            <a:r>
              <a:rPr sz="1600" i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Baire)</a:t>
            </a:r>
            <a:r>
              <a:rPr sz="1600" i="1" spc="-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encabezada por </a:t>
            </a:r>
            <a:r>
              <a:rPr sz="1600" dirty="0">
                <a:latin typeface="Arial"/>
                <a:cs typeface="Arial"/>
              </a:rPr>
              <a:t>José Martí </a:t>
            </a:r>
            <a:r>
              <a:rPr sz="1600" spc="-5" dirty="0">
                <a:latin typeface="Arial"/>
                <a:cs typeface="Arial"/>
              </a:rPr>
              <a:t>y  Máximo Gómez, que fue frenada por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dura represión </a:t>
            </a:r>
            <a:r>
              <a:rPr sz="1600" spc="-10" dirty="0">
                <a:latin typeface="Arial"/>
                <a:cs typeface="Arial"/>
              </a:rPr>
              <a:t>del </a:t>
            </a:r>
            <a:r>
              <a:rPr sz="1600" spc="-5" dirty="0">
                <a:latin typeface="Arial"/>
                <a:cs typeface="Arial"/>
              </a:rPr>
              <a:t>general Weyler. En 1896  empieza un movimiento similar en otra </a:t>
            </a:r>
            <a:r>
              <a:rPr sz="1600" dirty="0">
                <a:latin typeface="Arial"/>
                <a:cs typeface="Arial"/>
              </a:rPr>
              <a:t>colonia </a:t>
            </a:r>
            <a:r>
              <a:rPr sz="1600" spc="-5" dirty="0">
                <a:latin typeface="Arial"/>
                <a:cs typeface="Arial"/>
              </a:rPr>
              <a:t>española,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Filipinas.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70307" y="4498847"/>
            <a:ext cx="1915667" cy="2304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474597" y="4498847"/>
            <a:ext cx="1783079" cy="23027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62477" y="4282440"/>
            <a:ext cx="4152900" cy="25191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80336" y="6929117"/>
            <a:ext cx="8540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José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Martí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75838" y="6929117"/>
            <a:ext cx="12687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Máximo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Gómez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90536" y="6929117"/>
            <a:ext cx="11214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Grito de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Baire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41469" y="682751"/>
            <a:ext cx="2857500" cy="2247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98214" y="4137659"/>
            <a:ext cx="3166872" cy="21915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77412" y="638041"/>
            <a:ext cx="5006340" cy="17367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0"/>
              </a:spcBef>
            </a:pPr>
            <a:r>
              <a:rPr sz="1600" spc="-5" dirty="0">
                <a:latin typeface="Arial"/>
                <a:cs typeface="Arial"/>
              </a:rPr>
              <a:t>En 1897, </a:t>
            </a:r>
            <a:r>
              <a:rPr sz="1600" dirty="0">
                <a:latin typeface="Arial"/>
                <a:cs typeface="Arial"/>
              </a:rPr>
              <a:t>tras </a:t>
            </a:r>
            <a:r>
              <a:rPr sz="1600" spc="-5" dirty="0">
                <a:latin typeface="Arial"/>
                <a:cs typeface="Arial"/>
              </a:rPr>
              <a:t>el asesinato de Cánovas, el nuevo  gobierno liberal inició una </a:t>
            </a:r>
            <a:r>
              <a:rPr sz="1600" dirty="0">
                <a:latin typeface="Arial"/>
                <a:cs typeface="Arial"/>
              </a:rPr>
              <a:t>estrategia </a:t>
            </a:r>
            <a:r>
              <a:rPr sz="1600" spc="-5" dirty="0">
                <a:latin typeface="Arial"/>
                <a:cs typeface="Arial"/>
              </a:rPr>
              <a:t>de conciliación  con </a:t>
            </a:r>
            <a:r>
              <a:rPr sz="1600" dirty="0">
                <a:latin typeface="Arial"/>
                <a:cs typeface="Arial"/>
              </a:rPr>
              <a:t>los </a:t>
            </a:r>
            <a:r>
              <a:rPr sz="1600" spc="-5" dirty="0">
                <a:latin typeface="Arial"/>
                <a:cs typeface="Arial"/>
              </a:rPr>
              <a:t>separatistas cubanos, decretando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autonomía  de Cuba, el </a:t>
            </a:r>
            <a:r>
              <a:rPr sz="1600" dirty="0">
                <a:latin typeface="Arial"/>
                <a:cs typeface="Arial"/>
              </a:rPr>
              <a:t>sufragio </a:t>
            </a:r>
            <a:r>
              <a:rPr sz="1600" spc="-5" dirty="0">
                <a:latin typeface="Arial"/>
                <a:cs typeface="Arial"/>
              </a:rPr>
              <a:t>universal masculino,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igualdad  de derechos </a:t>
            </a:r>
            <a:r>
              <a:rPr sz="1600" dirty="0">
                <a:latin typeface="Arial"/>
                <a:cs typeface="Arial"/>
              </a:rPr>
              <a:t>entre </a:t>
            </a:r>
            <a:r>
              <a:rPr sz="1600" spc="-5" dirty="0">
                <a:latin typeface="Arial"/>
                <a:cs typeface="Arial"/>
              </a:rPr>
              <a:t>insulares y peninsulares y </a:t>
            </a:r>
            <a:r>
              <a:rPr sz="1600" dirty="0">
                <a:latin typeface="Arial"/>
                <a:cs typeface="Arial"/>
              </a:rPr>
              <a:t>la  </a:t>
            </a:r>
            <a:r>
              <a:rPr sz="1600" spc="-5" dirty="0">
                <a:latin typeface="Arial"/>
                <a:cs typeface="Arial"/>
              </a:rPr>
              <a:t>autonomía arancelaria, pero </a:t>
            </a:r>
            <a:r>
              <a:rPr sz="1600" dirty="0">
                <a:latin typeface="Arial"/>
                <a:cs typeface="Arial"/>
              </a:rPr>
              <a:t>las </a:t>
            </a:r>
            <a:r>
              <a:rPr sz="1600" spc="-5" dirty="0">
                <a:latin typeface="Arial"/>
                <a:cs typeface="Arial"/>
              </a:rPr>
              <a:t>reformas llegaron  demasiado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tarde.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77412" y="2594856"/>
            <a:ext cx="4939030" cy="27133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90"/>
              </a:spcBef>
            </a:pPr>
            <a:r>
              <a:rPr sz="1600" spc="-5" dirty="0">
                <a:latin typeface="Arial"/>
                <a:cs typeface="Arial"/>
              </a:rPr>
              <a:t>Los Estados Unidos consideraban </a:t>
            </a:r>
            <a:r>
              <a:rPr sz="1600" spc="-15" dirty="0">
                <a:latin typeface="Arial"/>
                <a:cs typeface="Arial"/>
              </a:rPr>
              <a:t>ya </a:t>
            </a:r>
            <a:r>
              <a:rPr sz="1600" spc="-5" dirty="0">
                <a:latin typeface="Arial"/>
                <a:cs typeface="Arial"/>
              </a:rPr>
              <a:t>una </a:t>
            </a:r>
            <a:r>
              <a:rPr sz="1600" dirty="0">
                <a:latin typeface="Arial"/>
                <a:cs typeface="Arial"/>
              </a:rPr>
              <a:t>cuestión </a:t>
            </a:r>
            <a:r>
              <a:rPr sz="1600" spc="-5" dirty="0">
                <a:latin typeface="Arial"/>
                <a:cs typeface="Arial"/>
              </a:rPr>
              <a:t>de  interés nacional </a:t>
            </a:r>
            <a:r>
              <a:rPr sz="1600" spc="-1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guerra cubana y amenazaban con  intervenir. Después del </a:t>
            </a:r>
            <a:r>
              <a:rPr sz="1600" b="1" spc="-5" dirty="0">
                <a:latin typeface="Arial"/>
                <a:cs typeface="Arial"/>
              </a:rPr>
              <a:t>hundimiento en La Habana  del </a:t>
            </a:r>
            <a:r>
              <a:rPr sz="1600" b="1" dirty="0">
                <a:latin typeface="Arial"/>
                <a:cs typeface="Arial"/>
              </a:rPr>
              <a:t>“Maine</a:t>
            </a:r>
            <a:r>
              <a:rPr sz="1600" dirty="0">
                <a:latin typeface="Arial"/>
                <a:cs typeface="Arial"/>
              </a:rPr>
              <a:t>”, </a:t>
            </a:r>
            <a:r>
              <a:rPr sz="1600" spc="-5" dirty="0">
                <a:latin typeface="Arial"/>
                <a:cs typeface="Arial"/>
              </a:rPr>
              <a:t>un acorazado norteamericano, </a:t>
            </a:r>
            <a:r>
              <a:rPr sz="1600" dirty="0">
                <a:latin typeface="Arial"/>
                <a:cs typeface="Arial"/>
              </a:rPr>
              <a:t>Estados  </a:t>
            </a:r>
            <a:r>
              <a:rPr sz="1600" spc="-5" dirty="0">
                <a:latin typeface="Arial"/>
                <a:cs typeface="Arial"/>
              </a:rPr>
              <a:t>Unidos da un ultimátum a España para que </a:t>
            </a:r>
            <a:r>
              <a:rPr sz="1600" dirty="0">
                <a:latin typeface="Arial"/>
                <a:cs typeface="Arial"/>
              </a:rPr>
              <a:t>se </a:t>
            </a:r>
            <a:r>
              <a:rPr sz="1600" spc="-5" dirty="0">
                <a:latin typeface="Arial"/>
                <a:cs typeface="Arial"/>
              </a:rPr>
              <a:t>retirase  de Cuba. La negativa española determina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b="1" spc="-5" dirty="0">
                <a:latin typeface="Arial"/>
                <a:cs typeface="Arial"/>
              </a:rPr>
              <a:t>rápida  destrucción de </a:t>
            </a:r>
            <a:r>
              <a:rPr sz="1600" b="1" dirty="0">
                <a:latin typeface="Arial"/>
                <a:cs typeface="Arial"/>
              </a:rPr>
              <a:t>las </a:t>
            </a:r>
            <a:r>
              <a:rPr sz="1600" b="1" spc="-5" dirty="0">
                <a:latin typeface="Arial"/>
                <a:cs typeface="Arial"/>
              </a:rPr>
              <a:t>escuadras </a:t>
            </a:r>
            <a:r>
              <a:rPr sz="1600" b="1" dirty="0">
                <a:latin typeface="Arial"/>
                <a:cs typeface="Arial"/>
              </a:rPr>
              <a:t>de </a:t>
            </a:r>
            <a:r>
              <a:rPr sz="1600" b="1" spc="-5" dirty="0">
                <a:latin typeface="Arial"/>
                <a:cs typeface="Arial"/>
              </a:rPr>
              <a:t>España </a:t>
            </a:r>
            <a:r>
              <a:rPr sz="1600" spc="-5" dirty="0">
                <a:latin typeface="Arial"/>
                <a:cs typeface="Arial"/>
              </a:rPr>
              <a:t>en Cuba y  Filipinas. España pide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mediación de Francia para  llegar con </a:t>
            </a:r>
            <a:r>
              <a:rPr sz="1600" dirty="0">
                <a:latin typeface="Arial"/>
                <a:cs typeface="Arial"/>
              </a:rPr>
              <a:t>los </a:t>
            </a:r>
            <a:r>
              <a:rPr sz="1600" spc="-5" dirty="0">
                <a:latin typeface="Arial"/>
                <a:cs typeface="Arial"/>
              </a:rPr>
              <a:t>Estados Unidos a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b="1" spc="-5" dirty="0">
                <a:latin typeface="Arial"/>
                <a:cs typeface="Arial"/>
              </a:rPr>
              <a:t>paz de París </a:t>
            </a:r>
            <a:r>
              <a:rPr sz="1600" dirty="0">
                <a:latin typeface="Arial"/>
                <a:cs typeface="Arial"/>
              </a:rPr>
              <a:t>por la  </a:t>
            </a:r>
            <a:r>
              <a:rPr sz="1600" spc="-5" dirty="0">
                <a:latin typeface="Arial"/>
                <a:cs typeface="Arial"/>
              </a:rPr>
              <a:t>que nuestro país aceptó todas </a:t>
            </a:r>
            <a:r>
              <a:rPr sz="1600" dirty="0">
                <a:latin typeface="Arial"/>
                <a:cs typeface="Arial"/>
              </a:rPr>
              <a:t>las </a:t>
            </a:r>
            <a:r>
              <a:rPr sz="1600" spc="-5" dirty="0">
                <a:latin typeface="Arial"/>
                <a:cs typeface="Arial"/>
              </a:rPr>
              <a:t>condiciones de los  vencedores.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98759" y="3157224"/>
            <a:ext cx="1840864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Hundimiento del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Maine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77420" y="5528555"/>
            <a:ext cx="8112125" cy="12528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3178810">
              <a:lnSpc>
                <a:spcPct val="100200"/>
              </a:lnSpc>
              <a:spcBef>
                <a:spcPts val="90"/>
              </a:spcBef>
            </a:pPr>
            <a:r>
              <a:rPr sz="1600" spc="-5" dirty="0">
                <a:latin typeface="Arial"/>
                <a:cs typeface="Arial"/>
              </a:rPr>
              <a:t>Cuba, Puerto Rico, Filipinas y Guam pasaron a </a:t>
            </a:r>
            <a:r>
              <a:rPr sz="1600" dirty="0">
                <a:latin typeface="Arial"/>
                <a:cs typeface="Arial"/>
              </a:rPr>
              <a:t>manos  </a:t>
            </a:r>
            <a:r>
              <a:rPr sz="1600" spc="-5" dirty="0">
                <a:latin typeface="Arial"/>
                <a:cs typeface="Arial"/>
              </a:rPr>
              <a:t>de Estados Unidos. En </a:t>
            </a:r>
            <a:r>
              <a:rPr sz="1600" dirty="0">
                <a:latin typeface="Arial"/>
                <a:cs typeface="Arial"/>
              </a:rPr>
              <a:t>los </a:t>
            </a:r>
            <a:r>
              <a:rPr sz="1600" spc="-5" dirty="0">
                <a:latin typeface="Arial"/>
                <a:cs typeface="Arial"/>
              </a:rPr>
              <a:t>años siguientes </a:t>
            </a:r>
            <a:r>
              <a:rPr sz="1600" dirty="0">
                <a:latin typeface="Arial"/>
                <a:cs typeface="Arial"/>
              </a:rPr>
              <a:t>se </a:t>
            </a:r>
            <a:r>
              <a:rPr sz="1600" spc="-5" dirty="0">
                <a:latin typeface="Arial"/>
                <a:cs typeface="Arial"/>
              </a:rPr>
              <a:t>venden  </a:t>
            </a:r>
            <a:r>
              <a:rPr sz="1600" dirty="0">
                <a:latin typeface="Arial"/>
                <a:cs typeface="Arial"/>
              </a:rPr>
              <a:t>las </a:t>
            </a:r>
            <a:r>
              <a:rPr sz="1600" spc="-5" dirty="0">
                <a:latin typeface="Arial"/>
                <a:cs typeface="Arial"/>
              </a:rPr>
              <a:t>colonias que quedan: </a:t>
            </a:r>
            <a:r>
              <a:rPr sz="1600" dirty="0">
                <a:latin typeface="Arial"/>
                <a:cs typeface="Arial"/>
              </a:rPr>
              <a:t>las </a:t>
            </a:r>
            <a:r>
              <a:rPr sz="1600" spc="-5" dirty="0">
                <a:latin typeface="Arial"/>
                <a:cs typeface="Arial"/>
              </a:rPr>
              <a:t>Marianas, </a:t>
            </a:r>
            <a:r>
              <a:rPr sz="1600" dirty="0">
                <a:latin typeface="Arial"/>
                <a:cs typeface="Arial"/>
              </a:rPr>
              <a:t>las </a:t>
            </a:r>
            <a:r>
              <a:rPr sz="1600" spc="-5" dirty="0">
                <a:latin typeface="Arial"/>
                <a:cs typeface="Arial"/>
              </a:rPr>
              <a:t>Carolinas y  Palaos, a Alemania, y </a:t>
            </a:r>
            <a:r>
              <a:rPr sz="1600" dirty="0">
                <a:latin typeface="Arial"/>
                <a:cs typeface="Arial"/>
              </a:rPr>
              <a:t>las </a:t>
            </a:r>
            <a:r>
              <a:rPr sz="1600" spc="-5" dirty="0">
                <a:latin typeface="Arial"/>
                <a:cs typeface="Arial"/>
              </a:rPr>
              <a:t>islas Joló a Estados</a:t>
            </a:r>
            <a:r>
              <a:rPr sz="1600" spc="5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Unidos.</a:t>
            </a:r>
            <a:endParaRPr sz="1600">
              <a:latin typeface="Arial"/>
              <a:cs typeface="Arial"/>
            </a:endParaRPr>
          </a:p>
          <a:p>
            <a:pPr marL="5781040">
              <a:lnSpc>
                <a:spcPct val="100000"/>
              </a:lnSpc>
              <a:spcBef>
                <a:spcPts val="295"/>
              </a:spcBef>
            </a:pPr>
            <a:r>
              <a:rPr sz="1400" spc="-5" dirty="0">
                <a:latin typeface="Arial"/>
                <a:cs typeface="Arial"/>
              </a:rPr>
              <a:t>Soldados españoles en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Cuba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7412" y="781297"/>
            <a:ext cx="8317230" cy="3952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5D5B"/>
                </a:solidFill>
                <a:latin typeface="Arial"/>
                <a:cs typeface="Arial"/>
              </a:rPr>
              <a:t>Las consecuencias del</a:t>
            </a:r>
            <a:r>
              <a:rPr sz="1800" b="1" dirty="0">
                <a:solidFill>
                  <a:srgbClr val="005D5B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5D5B"/>
                </a:solidFill>
                <a:latin typeface="Arial"/>
                <a:cs typeface="Arial"/>
              </a:rPr>
              <a:t>desastre</a:t>
            </a:r>
            <a:endParaRPr sz="1800">
              <a:latin typeface="Arial"/>
              <a:cs typeface="Arial"/>
            </a:endParaRPr>
          </a:p>
          <a:p>
            <a:pPr marL="83820" marR="116839">
              <a:lnSpc>
                <a:spcPct val="100299"/>
              </a:lnSpc>
              <a:spcBef>
                <a:spcPts val="1800"/>
              </a:spcBef>
            </a:pPr>
            <a:r>
              <a:rPr sz="1600" spc="-5" dirty="0">
                <a:latin typeface="Arial"/>
                <a:cs typeface="Arial"/>
              </a:rPr>
              <a:t>El desastre del </a:t>
            </a:r>
            <a:r>
              <a:rPr sz="1600" dirty="0">
                <a:latin typeface="Arial"/>
                <a:cs typeface="Arial"/>
              </a:rPr>
              <a:t>98 se vive </a:t>
            </a:r>
            <a:r>
              <a:rPr sz="1600" spc="-5" dirty="0">
                <a:latin typeface="Arial"/>
                <a:cs typeface="Arial"/>
              </a:rPr>
              <a:t>en España como una </a:t>
            </a:r>
            <a:r>
              <a:rPr sz="1600" dirty="0">
                <a:latin typeface="Arial"/>
                <a:cs typeface="Arial"/>
              </a:rPr>
              <a:t>profunda </a:t>
            </a:r>
            <a:r>
              <a:rPr sz="1600" b="1" dirty="0">
                <a:latin typeface="Arial"/>
                <a:cs typeface="Arial"/>
              </a:rPr>
              <a:t>crisis </a:t>
            </a:r>
            <a:r>
              <a:rPr sz="1600" b="1" spc="-5" dirty="0">
                <a:latin typeface="Arial"/>
                <a:cs typeface="Arial"/>
              </a:rPr>
              <a:t>de la conciencia  nacional </a:t>
            </a:r>
            <a:r>
              <a:rPr sz="1600" dirty="0">
                <a:latin typeface="Arial"/>
                <a:cs typeface="Arial"/>
              </a:rPr>
              <a:t>ante la </a:t>
            </a:r>
            <a:r>
              <a:rPr sz="1600" spc="-5" dirty="0">
                <a:latin typeface="Arial"/>
                <a:cs typeface="Arial"/>
              </a:rPr>
              <a:t>evidencia del penoso papel de nuestro </a:t>
            </a:r>
            <a:r>
              <a:rPr sz="1600" dirty="0">
                <a:latin typeface="Arial"/>
                <a:cs typeface="Arial"/>
              </a:rPr>
              <a:t>país </a:t>
            </a:r>
            <a:r>
              <a:rPr sz="1600" spc="-5" dirty="0">
                <a:latin typeface="Arial"/>
                <a:cs typeface="Arial"/>
              </a:rPr>
              <a:t>en el </a:t>
            </a:r>
            <a:r>
              <a:rPr sz="1600" dirty="0">
                <a:latin typeface="Arial"/>
                <a:cs typeface="Arial"/>
              </a:rPr>
              <a:t>concierto </a:t>
            </a:r>
            <a:r>
              <a:rPr sz="1600" spc="-5" dirty="0">
                <a:latin typeface="Arial"/>
                <a:cs typeface="Arial"/>
              </a:rPr>
              <a:t>internacional.  Las consecuencias del desastre fueron más importantes en </a:t>
            </a:r>
            <a:r>
              <a:rPr sz="1600" dirty="0">
                <a:latin typeface="Arial"/>
                <a:cs typeface="Arial"/>
              </a:rPr>
              <a:t>lo </a:t>
            </a:r>
            <a:r>
              <a:rPr sz="1600" spc="-5" dirty="0">
                <a:latin typeface="Arial"/>
                <a:cs typeface="Arial"/>
              </a:rPr>
              <a:t>ideológico que en </a:t>
            </a:r>
            <a:r>
              <a:rPr sz="1600" dirty="0">
                <a:latin typeface="Arial"/>
                <a:cs typeface="Arial"/>
              </a:rPr>
              <a:t>lo  </a:t>
            </a:r>
            <a:r>
              <a:rPr sz="1600" spc="-5" dirty="0">
                <a:latin typeface="Arial"/>
                <a:cs typeface="Arial"/>
              </a:rPr>
              <a:t>económico: </a:t>
            </a:r>
            <a:r>
              <a:rPr sz="1600" dirty="0">
                <a:latin typeface="Arial"/>
                <a:cs typeface="Arial"/>
              </a:rPr>
              <a:t>se </a:t>
            </a:r>
            <a:r>
              <a:rPr sz="1600" spc="-5" dirty="0">
                <a:latin typeface="Arial"/>
                <a:cs typeface="Arial"/>
              </a:rPr>
              <a:t>pone </a:t>
            </a:r>
            <a:r>
              <a:rPr sz="1600" dirty="0">
                <a:latin typeface="Arial"/>
                <a:cs typeface="Arial"/>
              </a:rPr>
              <a:t>fin </a:t>
            </a:r>
            <a:r>
              <a:rPr sz="1600" spc="-5" dirty="0">
                <a:latin typeface="Arial"/>
                <a:cs typeface="Arial"/>
              </a:rPr>
              <a:t>al imperio español, y España pasa a </a:t>
            </a:r>
            <a:r>
              <a:rPr sz="1600" dirty="0">
                <a:latin typeface="Arial"/>
                <a:cs typeface="Arial"/>
              </a:rPr>
              <a:t>ser una </a:t>
            </a:r>
            <a:r>
              <a:rPr sz="1600" spc="-5" dirty="0">
                <a:latin typeface="Arial"/>
                <a:cs typeface="Arial"/>
              </a:rPr>
              <a:t>potencia secundaria  en el contexto</a:t>
            </a:r>
            <a:r>
              <a:rPr sz="1600" spc="2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internacional.</a:t>
            </a:r>
            <a:endParaRPr sz="1600">
              <a:latin typeface="Arial"/>
              <a:cs typeface="Arial"/>
            </a:endParaRPr>
          </a:p>
          <a:p>
            <a:pPr marL="83820" marR="203835">
              <a:lnSpc>
                <a:spcPct val="100200"/>
              </a:lnSpc>
              <a:spcBef>
                <a:spcPts val="969"/>
              </a:spcBef>
            </a:pPr>
            <a:r>
              <a:rPr sz="1600" spc="-5" dirty="0">
                <a:latin typeface="Arial"/>
                <a:cs typeface="Arial"/>
              </a:rPr>
              <a:t>La </a:t>
            </a:r>
            <a:r>
              <a:rPr sz="1600" b="1" spc="-5" dirty="0">
                <a:latin typeface="Arial"/>
                <a:cs typeface="Arial"/>
              </a:rPr>
              <a:t>crisis </a:t>
            </a:r>
            <a:r>
              <a:rPr sz="1600" b="1" dirty="0">
                <a:latin typeface="Arial"/>
                <a:cs typeface="Arial"/>
              </a:rPr>
              <a:t>política </a:t>
            </a:r>
            <a:r>
              <a:rPr sz="1600" spc="-5" dirty="0">
                <a:latin typeface="Arial"/>
                <a:cs typeface="Arial"/>
              </a:rPr>
              <a:t>resultó inevitable. El desastre </a:t>
            </a:r>
            <a:r>
              <a:rPr sz="1600" dirty="0">
                <a:latin typeface="Arial"/>
                <a:cs typeface="Arial"/>
              </a:rPr>
              <a:t>político </a:t>
            </a:r>
            <a:r>
              <a:rPr sz="1600" spc="-5" dirty="0">
                <a:latin typeface="Arial"/>
                <a:cs typeface="Arial"/>
              </a:rPr>
              <a:t>afectó a </a:t>
            </a:r>
            <a:r>
              <a:rPr sz="1600" dirty="0">
                <a:latin typeface="Arial"/>
                <a:cs typeface="Arial"/>
              </a:rPr>
              <a:t>ambos partidos, </a:t>
            </a:r>
            <a:r>
              <a:rPr sz="1600" spc="-5" dirty="0">
                <a:latin typeface="Arial"/>
                <a:cs typeface="Arial"/>
              </a:rPr>
              <a:t>pero  sobretodo al Liberal, a Sagasta a quien </a:t>
            </a:r>
            <a:r>
              <a:rPr sz="1600" dirty="0">
                <a:latin typeface="Arial"/>
                <a:cs typeface="Arial"/>
              </a:rPr>
              <a:t>le </a:t>
            </a:r>
            <a:r>
              <a:rPr sz="1600" spc="-5" dirty="0">
                <a:latin typeface="Arial"/>
                <a:cs typeface="Arial"/>
              </a:rPr>
              <a:t>tocó </a:t>
            </a:r>
            <a:r>
              <a:rPr sz="1600" dirty="0">
                <a:latin typeface="Arial"/>
                <a:cs typeface="Arial"/>
              </a:rPr>
              <a:t>firmar la </a:t>
            </a:r>
            <a:r>
              <a:rPr sz="1600" spc="-5" dirty="0">
                <a:latin typeface="Arial"/>
                <a:cs typeface="Arial"/>
              </a:rPr>
              <a:t>derrota. Consecuencia inmediata  fue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pérdida de prestigio y el </a:t>
            </a:r>
            <a:r>
              <a:rPr sz="1600" dirty="0">
                <a:latin typeface="Arial"/>
                <a:cs typeface="Arial"/>
              </a:rPr>
              <a:t>final </a:t>
            </a:r>
            <a:r>
              <a:rPr sz="1600" spc="-5" dirty="0">
                <a:latin typeface="Arial"/>
                <a:cs typeface="Arial"/>
              </a:rPr>
              <a:t>de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primera generación de dirigentes. </a:t>
            </a:r>
            <a:r>
              <a:rPr sz="1600" dirty="0">
                <a:latin typeface="Arial"/>
                <a:cs typeface="Arial"/>
              </a:rPr>
              <a:t>Además, los  </a:t>
            </a:r>
            <a:r>
              <a:rPr sz="1600" spc="-5" dirty="0">
                <a:latin typeface="Arial"/>
                <a:cs typeface="Arial"/>
              </a:rPr>
              <a:t>movimientos nacionalistas tomaron nuevo </a:t>
            </a:r>
            <a:r>
              <a:rPr sz="1600" dirty="0">
                <a:latin typeface="Arial"/>
                <a:cs typeface="Arial"/>
              </a:rPr>
              <a:t>impulso </a:t>
            </a:r>
            <a:r>
              <a:rPr sz="1600" spc="-5" dirty="0">
                <a:latin typeface="Arial"/>
                <a:cs typeface="Arial"/>
              </a:rPr>
              <a:t>ante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incapacidad de </a:t>
            </a:r>
            <a:r>
              <a:rPr sz="1600" dirty="0">
                <a:latin typeface="Arial"/>
                <a:cs typeface="Arial"/>
              </a:rPr>
              <a:t>los </a:t>
            </a:r>
            <a:r>
              <a:rPr sz="1600" spc="-5" dirty="0">
                <a:latin typeface="Arial"/>
                <a:cs typeface="Arial"/>
              </a:rPr>
              <a:t>partidos  dinásticos para llevar a cabo una </a:t>
            </a:r>
            <a:r>
              <a:rPr sz="1600" dirty="0">
                <a:latin typeface="Arial"/>
                <a:cs typeface="Arial"/>
              </a:rPr>
              <a:t>política</a:t>
            </a:r>
            <a:r>
              <a:rPr sz="1600" spc="3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descentralizadora.</a:t>
            </a:r>
            <a:endParaRPr sz="1600">
              <a:latin typeface="Arial"/>
              <a:cs typeface="Arial"/>
            </a:endParaRPr>
          </a:p>
          <a:p>
            <a:pPr marL="83820" marR="5080">
              <a:lnSpc>
                <a:spcPct val="100299"/>
              </a:lnSpc>
              <a:spcBef>
                <a:spcPts val="965"/>
              </a:spcBef>
            </a:pPr>
            <a:r>
              <a:rPr sz="1600" spc="-5" dirty="0">
                <a:latin typeface="Arial"/>
                <a:cs typeface="Arial"/>
              </a:rPr>
              <a:t>Pero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crisis ideológica </a:t>
            </a:r>
            <a:r>
              <a:rPr sz="1600" dirty="0">
                <a:latin typeface="Arial"/>
                <a:cs typeface="Arial"/>
              </a:rPr>
              <a:t>estuvo </a:t>
            </a:r>
            <a:r>
              <a:rPr sz="1600" spc="-5" dirty="0">
                <a:latin typeface="Arial"/>
                <a:cs typeface="Arial"/>
              </a:rPr>
              <a:t>acompañada por malos momentos para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b="1" spc="-5" dirty="0">
                <a:latin typeface="Arial"/>
                <a:cs typeface="Arial"/>
              </a:rPr>
              <a:t>economía</a:t>
            </a:r>
            <a:r>
              <a:rPr sz="1600" spc="-5" dirty="0">
                <a:latin typeface="Arial"/>
                <a:cs typeface="Arial"/>
              </a:rPr>
              <a:t>:  España, especialmente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industria catalana, perdió un mercado para </a:t>
            </a:r>
            <a:r>
              <a:rPr sz="1600" dirty="0">
                <a:latin typeface="Arial"/>
                <a:cs typeface="Arial"/>
              </a:rPr>
              <a:t>sus </a:t>
            </a:r>
            <a:r>
              <a:rPr sz="1600" spc="-5" dirty="0">
                <a:latin typeface="Arial"/>
                <a:cs typeface="Arial"/>
              </a:rPr>
              <a:t>productos y unas  materias primas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baratas.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617853" y="4856988"/>
            <a:ext cx="3166872" cy="19644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009762" y="6542021"/>
            <a:ext cx="10433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Paz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París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9040" y="854449"/>
            <a:ext cx="8133080" cy="12471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0"/>
              </a:spcBef>
            </a:pPr>
            <a:r>
              <a:rPr sz="1600" spc="-5" dirty="0">
                <a:latin typeface="Arial"/>
                <a:cs typeface="Arial"/>
              </a:rPr>
              <a:t>El mundo de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cultura en general </a:t>
            </a:r>
            <a:r>
              <a:rPr sz="1600" dirty="0">
                <a:latin typeface="Arial"/>
                <a:cs typeface="Arial"/>
              </a:rPr>
              <a:t>vive </a:t>
            </a:r>
            <a:r>
              <a:rPr sz="1600" spc="-5" dirty="0">
                <a:latin typeface="Arial"/>
                <a:cs typeface="Arial"/>
              </a:rPr>
              <a:t>de manera </a:t>
            </a:r>
            <a:r>
              <a:rPr sz="1600" dirty="0">
                <a:latin typeface="Arial"/>
                <a:cs typeface="Arial"/>
              </a:rPr>
              <a:t>dramática </a:t>
            </a:r>
            <a:r>
              <a:rPr sz="1600" spc="-5" dirty="0">
                <a:latin typeface="Arial"/>
                <a:cs typeface="Arial"/>
              </a:rPr>
              <a:t>el desastre colonial y </a:t>
            </a:r>
            <a:r>
              <a:rPr sz="1600" dirty="0">
                <a:latin typeface="Arial"/>
                <a:cs typeface="Arial"/>
              </a:rPr>
              <a:t>plantea  la </a:t>
            </a:r>
            <a:r>
              <a:rPr sz="1600" spc="-5" dirty="0">
                <a:latin typeface="Arial"/>
                <a:cs typeface="Arial"/>
              </a:rPr>
              <a:t>necesidad de una modernización y profundas reformas en </a:t>
            </a:r>
            <a:r>
              <a:rPr sz="1600" dirty="0">
                <a:latin typeface="Arial"/>
                <a:cs typeface="Arial"/>
              </a:rPr>
              <a:t>todos los </a:t>
            </a:r>
            <a:r>
              <a:rPr sz="1600" spc="-5" dirty="0">
                <a:latin typeface="Arial"/>
                <a:cs typeface="Arial"/>
              </a:rPr>
              <a:t>ámbitos </a:t>
            </a:r>
            <a:r>
              <a:rPr sz="1600" spc="-10" dirty="0">
                <a:latin typeface="Arial"/>
                <a:cs typeface="Arial"/>
              </a:rPr>
              <a:t>y, </a:t>
            </a:r>
            <a:r>
              <a:rPr sz="1600" spc="-5" dirty="0">
                <a:latin typeface="Arial"/>
                <a:cs typeface="Arial"/>
              </a:rPr>
              <a:t>en  definitiva, una </a:t>
            </a:r>
            <a:r>
              <a:rPr sz="1600" b="1" spc="-5" dirty="0">
                <a:latin typeface="Arial"/>
                <a:cs typeface="Arial"/>
              </a:rPr>
              <a:t>regeneración </a:t>
            </a:r>
            <a:r>
              <a:rPr sz="1600" spc="-5" dirty="0">
                <a:latin typeface="Arial"/>
                <a:cs typeface="Arial"/>
              </a:rPr>
              <a:t>de </a:t>
            </a:r>
            <a:r>
              <a:rPr sz="1600" dirty="0">
                <a:latin typeface="Arial"/>
                <a:cs typeface="Arial"/>
              </a:rPr>
              <a:t>la vida </a:t>
            </a:r>
            <a:r>
              <a:rPr sz="1600" spc="-5" dirty="0">
                <a:latin typeface="Arial"/>
                <a:cs typeface="Arial"/>
              </a:rPr>
              <a:t>española. Los regeneracionistas defendían </a:t>
            </a:r>
            <a:r>
              <a:rPr sz="1600" dirty="0">
                <a:latin typeface="Arial"/>
                <a:cs typeface="Arial"/>
              </a:rPr>
              <a:t>la  </a:t>
            </a:r>
            <a:r>
              <a:rPr sz="1600" spc="-5" dirty="0">
                <a:latin typeface="Arial"/>
                <a:cs typeface="Arial"/>
              </a:rPr>
              <a:t>necesidad de mejorar </a:t>
            </a:r>
            <a:r>
              <a:rPr sz="1600" dirty="0">
                <a:latin typeface="Arial"/>
                <a:cs typeface="Arial"/>
              </a:rPr>
              <a:t>la situación </a:t>
            </a:r>
            <a:r>
              <a:rPr sz="1600" spc="-5" dirty="0">
                <a:latin typeface="Arial"/>
                <a:cs typeface="Arial"/>
              </a:rPr>
              <a:t>del campo español y de </a:t>
            </a:r>
            <a:r>
              <a:rPr sz="1600" dirty="0">
                <a:latin typeface="Arial"/>
                <a:cs typeface="Arial"/>
              </a:rPr>
              <a:t>elevar </a:t>
            </a:r>
            <a:r>
              <a:rPr sz="1600" spc="-5" dirty="0">
                <a:latin typeface="Arial"/>
                <a:cs typeface="Arial"/>
              </a:rPr>
              <a:t>el nivel educativo y  cultural del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país.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250825" y="2337816"/>
            <a:ext cx="6665976" cy="46131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22196" y="854449"/>
            <a:ext cx="8115300" cy="24695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41910" indent="-635">
              <a:lnSpc>
                <a:spcPct val="100299"/>
              </a:lnSpc>
              <a:spcBef>
                <a:spcPts val="90"/>
              </a:spcBef>
            </a:pPr>
            <a:r>
              <a:rPr sz="1600" spc="-5" dirty="0">
                <a:latin typeface="Arial"/>
                <a:cs typeface="Arial"/>
              </a:rPr>
              <a:t>Asimismo, un grupo de literatos y pensadores, conocidos como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b="1" spc="-5" dirty="0">
                <a:latin typeface="Arial"/>
                <a:cs typeface="Arial"/>
              </a:rPr>
              <a:t>Generación </a:t>
            </a:r>
            <a:r>
              <a:rPr sz="1600" b="1" dirty="0">
                <a:latin typeface="Arial"/>
                <a:cs typeface="Arial"/>
              </a:rPr>
              <a:t>del </a:t>
            </a:r>
            <a:r>
              <a:rPr sz="1600" b="1" spc="-5" dirty="0">
                <a:latin typeface="Arial"/>
                <a:cs typeface="Arial"/>
              </a:rPr>
              <a:t>98  </a:t>
            </a:r>
            <a:r>
              <a:rPr sz="1600" spc="-5" dirty="0">
                <a:latin typeface="Arial"/>
                <a:cs typeface="Arial"/>
              </a:rPr>
              <a:t>(Unamuno, Valle-Inclán, Pío Baroja), intentaron analizar el “problema de España” en un  sentido </a:t>
            </a:r>
            <a:r>
              <a:rPr sz="1600" dirty="0">
                <a:latin typeface="Arial"/>
                <a:cs typeface="Arial"/>
              </a:rPr>
              <a:t>muy crítico </a:t>
            </a:r>
            <a:r>
              <a:rPr sz="1600" spc="-5" dirty="0">
                <a:latin typeface="Arial"/>
                <a:cs typeface="Arial"/>
              </a:rPr>
              <a:t>y en tono pesimista. Pensaban que </a:t>
            </a:r>
            <a:r>
              <a:rPr sz="1600" dirty="0">
                <a:latin typeface="Arial"/>
                <a:cs typeface="Arial"/>
              </a:rPr>
              <a:t>tras la </a:t>
            </a:r>
            <a:r>
              <a:rPr sz="1600" spc="-5" dirty="0">
                <a:latin typeface="Arial"/>
                <a:cs typeface="Arial"/>
              </a:rPr>
              <a:t>pérdida de </a:t>
            </a:r>
            <a:r>
              <a:rPr sz="1600" dirty="0">
                <a:latin typeface="Arial"/>
                <a:cs typeface="Arial"/>
              </a:rPr>
              <a:t>los </a:t>
            </a:r>
            <a:r>
              <a:rPr sz="1600" spc="-5" dirty="0">
                <a:latin typeface="Arial"/>
                <a:cs typeface="Arial"/>
              </a:rPr>
              <a:t>últimos  restos del Imperio español había llegado el momento de una regeneración moral, </a:t>
            </a:r>
            <a:r>
              <a:rPr sz="1600" dirty="0">
                <a:latin typeface="Arial"/>
                <a:cs typeface="Arial"/>
              </a:rPr>
              <a:t>social </a:t>
            </a:r>
            <a:r>
              <a:rPr sz="1600" spc="-5" dirty="0">
                <a:latin typeface="Arial"/>
                <a:cs typeface="Arial"/>
              </a:rPr>
              <a:t>y  cultural del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país.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50">
              <a:latin typeface="Arial"/>
              <a:cs typeface="Arial"/>
            </a:endParaRPr>
          </a:p>
          <a:p>
            <a:pPr marL="12700" marR="5080">
              <a:lnSpc>
                <a:spcPct val="100200"/>
              </a:lnSpc>
            </a:pPr>
            <a:r>
              <a:rPr sz="1600" spc="-5" dirty="0">
                <a:latin typeface="Arial"/>
                <a:cs typeface="Arial"/>
              </a:rPr>
              <a:t>Joaquín Costa y Ortega y Gasset defendieron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necesidad de “europeizar” España, de  abrirla a </a:t>
            </a:r>
            <a:r>
              <a:rPr sz="1600" dirty="0">
                <a:latin typeface="Arial"/>
                <a:cs typeface="Arial"/>
              </a:rPr>
              <a:t>los </a:t>
            </a:r>
            <a:r>
              <a:rPr sz="1600" spc="-5" dirty="0">
                <a:latin typeface="Arial"/>
                <a:cs typeface="Arial"/>
              </a:rPr>
              <a:t>países de </a:t>
            </a:r>
            <a:r>
              <a:rPr sz="1600" dirty="0">
                <a:latin typeface="Arial"/>
                <a:cs typeface="Arial"/>
              </a:rPr>
              <a:t>su </a:t>
            </a:r>
            <a:r>
              <a:rPr sz="1600" spc="-5" dirty="0">
                <a:latin typeface="Arial"/>
                <a:cs typeface="Arial"/>
              </a:rPr>
              <a:t>entorno más desarrollado, pero otros </a:t>
            </a:r>
            <a:r>
              <a:rPr sz="1600" dirty="0">
                <a:latin typeface="Arial"/>
                <a:cs typeface="Arial"/>
              </a:rPr>
              <a:t>como </a:t>
            </a:r>
            <a:r>
              <a:rPr sz="1600" spc="-5" dirty="0">
                <a:latin typeface="Arial"/>
                <a:cs typeface="Arial"/>
              </a:rPr>
              <a:t>Ramiro de </a:t>
            </a:r>
            <a:r>
              <a:rPr sz="1600" dirty="0">
                <a:latin typeface="Arial"/>
                <a:cs typeface="Arial"/>
              </a:rPr>
              <a:t>Maeztu </a:t>
            </a:r>
            <a:r>
              <a:rPr sz="1600" spc="-5" dirty="0">
                <a:latin typeface="Arial"/>
                <a:cs typeface="Arial"/>
              </a:rPr>
              <a:t>o  Azorín prefirieron </a:t>
            </a:r>
            <a:r>
              <a:rPr sz="1600" dirty="0">
                <a:latin typeface="Arial"/>
                <a:cs typeface="Arial"/>
              </a:rPr>
              <a:t>buscar la </a:t>
            </a:r>
            <a:r>
              <a:rPr sz="1600" spc="-5" dirty="0">
                <a:latin typeface="Arial"/>
                <a:cs typeface="Arial"/>
              </a:rPr>
              <a:t>esencia española en </a:t>
            </a:r>
            <a:r>
              <a:rPr sz="1600" dirty="0">
                <a:latin typeface="Arial"/>
                <a:cs typeface="Arial"/>
              </a:rPr>
              <a:t>sus </a:t>
            </a:r>
            <a:r>
              <a:rPr sz="1600" spc="-5" dirty="0">
                <a:latin typeface="Arial"/>
                <a:cs typeface="Arial"/>
              </a:rPr>
              <a:t>tradiciones y </a:t>
            </a:r>
            <a:r>
              <a:rPr sz="1600" dirty="0">
                <a:latin typeface="Arial"/>
                <a:cs typeface="Arial"/>
              </a:rPr>
              <a:t>en su </a:t>
            </a:r>
            <a:r>
              <a:rPr sz="1600" spc="-5" dirty="0">
                <a:latin typeface="Arial"/>
                <a:cs typeface="Arial"/>
              </a:rPr>
              <a:t>pasado  presuntamente manchado por el liberalismo durante el siglo XIX</a:t>
            </a:r>
            <a:r>
              <a:rPr sz="1600" spc="8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(casticismo).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58190" y="3730752"/>
            <a:ext cx="4463796" cy="29763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2811" y="982980"/>
            <a:ext cx="7906511" cy="55915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2187</Words>
  <Application>Microsoft Office PowerPoint</Application>
  <PresentationFormat>Personalizado</PresentationFormat>
  <Paragraphs>153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7" baseType="lpstr">
      <vt:lpstr>Arial</vt:lpstr>
      <vt:lpstr>Calibri</vt:lpstr>
      <vt:lpstr>Times New Roman</vt:lpstr>
      <vt:lpstr>Trebuchet MS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(Microsoft PowerPoint - Tema 5 La Restauraci\363n.ppt)</dc:title>
  <dc:creator>acer</dc:creator>
  <cp:lastModifiedBy>Maria Sanz</cp:lastModifiedBy>
  <cp:revision>2</cp:revision>
  <dcterms:created xsi:type="dcterms:W3CDTF">2022-08-09T18:22:51Z</dcterms:created>
  <dcterms:modified xsi:type="dcterms:W3CDTF">2022-08-09T18:34:28Z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2012-05-12T00:00:00Z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2022-08-09T00:00:00Z</vt:filetime>
  </property>
</Properties>
</file>