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90" r:id="rId7"/>
    <p:sldId id="283" r:id="rId8"/>
    <p:sldId id="286" r:id="rId9"/>
    <p:sldId id="284" r:id="rId10"/>
    <p:sldId id="285" r:id="rId11"/>
    <p:sldId id="287" r:id="rId12"/>
    <p:sldId id="288" r:id="rId13"/>
    <p:sldId id="289" r:id="rId14"/>
  </p:sldIdLst>
  <p:sldSz cx="12192000" cy="6858000"/>
  <p:notesSz cx="12192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562" y="-1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602" y="742645"/>
            <a:ext cx="4411345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5687" y="2911855"/>
            <a:ext cx="6022975" cy="290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ernando VII recibe en Cádiz a los Cien Mil hijos de San Luis, en el cuadro de José Aparicio Inglada (1827)">
            <a:extLst>
              <a:ext uri="{FF2B5EF4-FFF2-40B4-BE49-F238E27FC236}">
                <a16:creationId xmlns:a16="http://schemas.microsoft.com/office/drawing/2014/main" id="{388BD0D7-1221-6AD6-A275-0E571C75D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3" b="10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marR="5080" algn="ctr" rtl="0">
              <a:lnSpc>
                <a:spcPct val="90000"/>
              </a:lnSpc>
              <a:spcBef>
                <a:spcPct val="0"/>
              </a:spcBef>
            </a:pP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EL REINADO DE FERNANDO VII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BF4F81-CE79-4A24-860D-9959FF716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522810" y="484632"/>
            <a:ext cx="4189913" cy="5852642"/>
          </a:xfrm>
          <a:prstGeom prst="rect">
            <a:avLst/>
          </a:prstGeom>
          <a:solidFill>
            <a:schemeClr val="bg2"/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7742830" y="685801"/>
            <a:ext cx="3969891" cy="54911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just">
              <a:lnSpc>
                <a:spcPct val="90000"/>
              </a:lnSpc>
              <a:spcBef>
                <a:spcPts val="100"/>
              </a:spcBef>
            </a:pPr>
            <a:r>
              <a:rPr lang="en-US" b="1" dirty="0">
                <a:solidFill>
                  <a:srgbClr val="FF0000"/>
                </a:solidFill>
              </a:rPr>
              <a:t>EL</a:t>
            </a:r>
            <a:r>
              <a:rPr lang="en-US" b="1" spc="-5" dirty="0">
                <a:solidFill>
                  <a:srgbClr val="FF0000"/>
                </a:solidFill>
              </a:rPr>
              <a:t> </a:t>
            </a:r>
            <a:r>
              <a:rPr lang="en-US" b="1" spc="-10" dirty="0">
                <a:solidFill>
                  <a:srgbClr val="FF0000"/>
                </a:solidFill>
              </a:rPr>
              <a:t>REINADO </a:t>
            </a:r>
            <a:r>
              <a:rPr lang="en-US" b="1" dirty="0">
                <a:solidFill>
                  <a:srgbClr val="FF0000"/>
                </a:solidFill>
              </a:rPr>
              <a:t>DE </a:t>
            </a:r>
            <a:r>
              <a:rPr lang="en-US" b="1" spc="-10" dirty="0">
                <a:solidFill>
                  <a:srgbClr val="FF0000"/>
                </a:solidFill>
              </a:rPr>
              <a:t>FERNANDO </a:t>
            </a:r>
            <a:r>
              <a:rPr lang="en-US" b="1" spc="-5" dirty="0">
                <a:solidFill>
                  <a:srgbClr val="FF0000"/>
                </a:solidFill>
              </a:rPr>
              <a:t>VII (1814-1833):</a:t>
            </a:r>
            <a:r>
              <a:rPr lang="en-US" b="1" spc="-20" dirty="0">
                <a:solidFill>
                  <a:srgbClr val="FF0000"/>
                </a:solidFill>
              </a:rPr>
              <a:t> </a:t>
            </a:r>
            <a:r>
              <a:rPr lang="en-US" b="1" spc="-5" dirty="0">
                <a:solidFill>
                  <a:srgbClr val="FF0000"/>
                </a:solidFill>
              </a:rPr>
              <a:t>SUS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spc="-60" dirty="0">
                <a:solidFill>
                  <a:srgbClr val="FF0000"/>
                </a:solidFill>
              </a:rPr>
              <a:t>ETAPAS.</a:t>
            </a:r>
            <a:endParaRPr lang="en-US" dirty="0">
              <a:solidFill>
                <a:srgbClr val="FF0000"/>
              </a:solidFill>
            </a:endParaRPr>
          </a:p>
          <a:p>
            <a:pPr marL="12700" indent="-228600" algn="just">
              <a:lnSpc>
                <a:spcPct val="90000"/>
              </a:lnSpc>
              <a:spcBef>
                <a:spcPts val="1775"/>
              </a:spcBef>
              <a:buFont typeface="Arial" panose="020B0604020202020204" pitchFamily="34" charset="0"/>
              <a:buChar char="•"/>
            </a:pPr>
            <a:r>
              <a:rPr lang="en-US" b="1" spc="-5" dirty="0"/>
              <a:t>1.</a:t>
            </a:r>
            <a:r>
              <a:rPr lang="en-US" b="1" spc="-10" dirty="0"/>
              <a:t> </a:t>
            </a:r>
            <a:r>
              <a:rPr lang="en-US" b="1" dirty="0"/>
              <a:t>El</a:t>
            </a:r>
            <a:r>
              <a:rPr lang="en-US" b="1" spc="5" dirty="0"/>
              <a:t> </a:t>
            </a:r>
            <a:r>
              <a:rPr lang="en-US" b="1" spc="-10" dirty="0" err="1"/>
              <a:t>restablecimiento</a:t>
            </a:r>
            <a:r>
              <a:rPr lang="en-US" b="1" spc="-30" dirty="0"/>
              <a:t> </a:t>
            </a:r>
            <a:r>
              <a:rPr lang="en-US" b="1" dirty="0"/>
              <a:t>del</a:t>
            </a:r>
            <a:r>
              <a:rPr lang="en-US" b="1" spc="-10" dirty="0"/>
              <a:t> </a:t>
            </a:r>
            <a:r>
              <a:rPr lang="en-US" b="1" spc="-5" dirty="0" err="1"/>
              <a:t>absolutismo</a:t>
            </a:r>
            <a:r>
              <a:rPr lang="en-US" b="1" spc="-15" dirty="0"/>
              <a:t> </a:t>
            </a:r>
            <a:r>
              <a:rPr lang="en-US" b="1" spc="-5" dirty="0"/>
              <a:t>(1814-1820).</a:t>
            </a:r>
            <a:endParaRPr lang="en-US" dirty="0"/>
          </a:p>
          <a:p>
            <a:pPr marL="12700" marR="5080" indent="-228600" algn="just">
              <a:lnSpc>
                <a:spcPct val="90000"/>
              </a:lnSpc>
              <a:spcBef>
                <a:spcPts val="1380"/>
              </a:spcBef>
              <a:buFont typeface="Arial" panose="020B0604020202020204" pitchFamily="34" charset="0"/>
              <a:buChar char="•"/>
            </a:pPr>
            <a:r>
              <a:rPr lang="en-US" b="1" spc="-15" dirty="0"/>
              <a:t>Fernando </a:t>
            </a:r>
            <a:r>
              <a:rPr lang="en-US" b="1" spc="-5" dirty="0"/>
              <a:t>VII</a:t>
            </a:r>
            <a:r>
              <a:rPr lang="en-US" spc="-5" dirty="0"/>
              <a:t>, </a:t>
            </a:r>
            <a:r>
              <a:rPr lang="en-US" spc="-5" dirty="0" err="1"/>
              <a:t>denominado</a:t>
            </a:r>
            <a:r>
              <a:rPr lang="en-US" spc="-5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spc="-5" dirty="0" err="1"/>
              <a:t>Deseado</a:t>
            </a:r>
            <a:r>
              <a:rPr lang="en-US" spc="-5" dirty="0"/>
              <a:t>, </a:t>
            </a:r>
            <a:r>
              <a:rPr lang="en-US" spc="-10" dirty="0" err="1"/>
              <a:t>recuperó</a:t>
            </a:r>
            <a:r>
              <a:rPr lang="en-US" spc="-10" dirty="0"/>
              <a:t> </a:t>
            </a:r>
            <a:r>
              <a:rPr lang="en-US" spc="-5" dirty="0" err="1"/>
              <a:t>su</a:t>
            </a:r>
            <a:r>
              <a:rPr lang="en-US" spc="-5" dirty="0"/>
              <a:t> </a:t>
            </a:r>
            <a:r>
              <a:rPr lang="en-US" spc="-5" dirty="0" err="1"/>
              <a:t>trono</a:t>
            </a:r>
            <a:r>
              <a:rPr lang="en-US" spc="-5" dirty="0"/>
              <a:t> </a:t>
            </a:r>
            <a:r>
              <a:rPr lang="en-US" spc="-10" dirty="0"/>
              <a:t>entre </a:t>
            </a:r>
            <a:r>
              <a:rPr lang="en-US" spc="-5" dirty="0"/>
              <a:t> </a:t>
            </a:r>
            <a:r>
              <a:rPr lang="en-US" spc="-10" dirty="0" err="1"/>
              <a:t>muestras</a:t>
            </a:r>
            <a:r>
              <a:rPr lang="en-US" spc="-10" dirty="0"/>
              <a:t> </a:t>
            </a:r>
            <a:r>
              <a:rPr lang="en-US" spc="-5" dirty="0"/>
              <a:t>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spc="-30" dirty="0"/>
              <a:t>popular. </a:t>
            </a:r>
            <a:r>
              <a:rPr lang="en-US" spc="-5" dirty="0" err="1"/>
              <a:t>Llegó</a:t>
            </a:r>
            <a:r>
              <a:rPr lang="en-US" spc="-5" dirty="0"/>
              <a:t> </a:t>
            </a:r>
            <a:r>
              <a:rPr lang="en-US" dirty="0"/>
              <a:t>a </a:t>
            </a:r>
            <a:r>
              <a:rPr lang="en-US" spc="-5" dirty="0" err="1"/>
              <a:t>España</a:t>
            </a:r>
            <a:r>
              <a:rPr lang="en-US" spc="-5" dirty="0"/>
              <a:t>, </a:t>
            </a:r>
            <a:r>
              <a:rPr lang="en-US" spc="-10" dirty="0" err="1"/>
              <a:t>entrando</a:t>
            </a:r>
            <a:r>
              <a:rPr lang="en-US" spc="-10" dirty="0"/>
              <a:t> </a:t>
            </a:r>
            <a:r>
              <a:rPr lang="en-US" spc="-5" dirty="0" err="1"/>
              <a:t>por</a:t>
            </a:r>
            <a:r>
              <a:rPr lang="en-US" spc="-5" dirty="0"/>
              <a:t> Cataluña, </a:t>
            </a:r>
            <a:r>
              <a:rPr lang="en-US" dirty="0"/>
              <a:t> </a:t>
            </a:r>
            <a:r>
              <a:rPr lang="en-US" spc="-5" dirty="0" err="1"/>
              <a:t>continuó</a:t>
            </a:r>
            <a:r>
              <a:rPr lang="en-US" spc="-5" dirty="0"/>
              <a:t> </a:t>
            </a:r>
            <a:r>
              <a:rPr lang="en-US" spc="-5" dirty="0" err="1"/>
              <a:t>hacia</a:t>
            </a:r>
            <a:r>
              <a:rPr lang="en-US" spc="-5" dirty="0"/>
              <a:t> </a:t>
            </a:r>
            <a:r>
              <a:rPr lang="en-US" spc="-10" dirty="0"/>
              <a:t>Zaragoza, </a:t>
            </a:r>
            <a:r>
              <a:rPr lang="en-US" dirty="0"/>
              <a:t>y </a:t>
            </a:r>
            <a:r>
              <a:rPr lang="en-US" spc="-5" dirty="0"/>
              <a:t>de </a:t>
            </a:r>
            <a:r>
              <a:rPr lang="en-US" spc="-5" dirty="0" err="1"/>
              <a:t>allí</a:t>
            </a:r>
            <a:r>
              <a:rPr lang="en-US" spc="-5" dirty="0"/>
              <a:t> </a:t>
            </a:r>
            <a:r>
              <a:rPr lang="en-US" dirty="0"/>
              <a:t>a </a:t>
            </a:r>
            <a:r>
              <a:rPr lang="en-US" spc="-20" dirty="0"/>
              <a:t>Valencia, </a:t>
            </a:r>
            <a:r>
              <a:rPr lang="en-US" spc="-10" dirty="0" err="1"/>
              <a:t>en</a:t>
            </a:r>
            <a:r>
              <a:rPr lang="en-US" spc="-10" dirty="0"/>
              <a:t> </a:t>
            </a:r>
            <a:r>
              <a:rPr lang="en-US" spc="-5" dirty="0" err="1"/>
              <a:t>esta</a:t>
            </a:r>
            <a:r>
              <a:rPr lang="en-US" spc="-5" dirty="0"/>
              <a:t> </a:t>
            </a:r>
            <a:r>
              <a:rPr lang="en-US" dirty="0"/>
              <a:t>ciudad </a:t>
            </a:r>
            <a:r>
              <a:rPr lang="en-US" spc="-5" dirty="0" err="1"/>
              <a:t>recibe</a:t>
            </a:r>
            <a:r>
              <a:rPr lang="en-US" spc="-5" dirty="0"/>
              <a:t> </a:t>
            </a:r>
            <a:r>
              <a:rPr lang="en-US" dirty="0"/>
              <a:t> </a:t>
            </a:r>
            <a:r>
              <a:rPr lang="en-US" spc="-5" dirty="0" err="1"/>
              <a:t>el</a:t>
            </a:r>
            <a:r>
              <a:rPr lang="en-US" dirty="0"/>
              <a:t> </a:t>
            </a:r>
            <a:r>
              <a:rPr lang="en-US" b="1" spc="-10" dirty="0" err="1"/>
              <a:t>Manifiesto</a:t>
            </a:r>
            <a:r>
              <a:rPr lang="en-US" b="1" spc="-5" dirty="0"/>
              <a:t> </a:t>
            </a:r>
            <a:r>
              <a:rPr lang="en-US" b="1" dirty="0"/>
              <a:t>de</a:t>
            </a:r>
            <a:r>
              <a:rPr lang="en-US" b="1" spc="5" dirty="0"/>
              <a:t> </a:t>
            </a:r>
            <a:r>
              <a:rPr lang="en-US" b="1" spc="-5" dirty="0" err="1"/>
              <a:t>los</a:t>
            </a:r>
            <a:r>
              <a:rPr lang="en-US" b="1" dirty="0"/>
              <a:t> </a:t>
            </a:r>
            <a:r>
              <a:rPr lang="en-US" b="1" spc="-5" dirty="0" err="1"/>
              <a:t>persas</a:t>
            </a:r>
            <a:r>
              <a:rPr lang="en-US" spc="-5" dirty="0"/>
              <a:t>,</a:t>
            </a:r>
            <a:r>
              <a:rPr lang="en-US" dirty="0"/>
              <a:t> un</a:t>
            </a:r>
            <a:r>
              <a:rPr lang="en-US" spc="5" dirty="0"/>
              <a:t> </a:t>
            </a:r>
            <a:r>
              <a:rPr lang="en-US" spc="-5" dirty="0" err="1"/>
              <a:t>escrito</a:t>
            </a:r>
            <a:r>
              <a:rPr lang="en-US" dirty="0"/>
              <a:t> de</a:t>
            </a:r>
            <a:r>
              <a:rPr lang="en-US" spc="5" dirty="0"/>
              <a:t> </a:t>
            </a:r>
            <a:r>
              <a:rPr lang="en-US" spc="-5" dirty="0" err="1"/>
              <a:t>sesenta</a:t>
            </a:r>
            <a:r>
              <a:rPr lang="en-US" dirty="0"/>
              <a:t> y</a:t>
            </a:r>
            <a:r>
              <a:rPr lang="en-US" spc="5" dirty="0"/>
              <a:t> </a:t>
            </a:r>
            <a:r>
              <a:rPr lang="en-US" spc="-15" dirty="0" err="1"/>
              <a:t>nueve</a:t>
            </a:r>
            <a:r>
              <a:rPr lang="en-US" spc="-15" dirty="0"/>
              <a:t> </a:t>
            </a:r>
            <a:r>
              <a:rPr lang="en-US" spc="-10" dirty="0"/>
              <a:t> </a:t>
            </a:r>
            <a:r>
              <a:rPr lang="en-US" dirty="0" err="1"/>
              <a:t>diputados</a:t>
            </a:r>
            <a:r>
              <a:rPr lang="en-US" spc="-5" dirty="0"/>
              <a:t> </a:t>
            </a:r>
            <a:r>
              <a:rPr lang="en-US" spc="-5" dirty="0" err="1"/>
              <a:t>instándole</a:t>
            </a:r>
            <a:r>
              <a:rPr lang="en-US" spc="-20" dirty="0"/>
              <a:t> </a:t>
            </a:r>
            <a:r>
              <a:rPr lang="en-US" dirty="0"/>
              <a:t>a</a:t>
            </a:r>
            <a:r>
              <a:rPr lang="en-US" spc="10" dirty="0"/>
              <a:t> </a:t>
            </a:r>
            <a:r>
              <a:rPr lang="en-US" dirty="0"/>
              <a:t>que</a:t>
            </a:r>
            <a:r>
              <a:rPr lang="en-US" spc="-5" dirty="0"/>
              <a:t> </a:t>
            </a:r>
            <a:r>
              <a:rPr lang="en-US" spc="-5" dirty="0" err="1"/>
              <a:t>implante</a:t>
            </a:r>
            <a:r>
              <a:rPr lang="en-US" spc="-15" dirty="0"/>
              <a:t> </a:t>
            </a:r>
            <a:r>
              <a:rPr lang="en-US" spc="-5" dirty="0" err="1"/>
              <a:t>el</a:t>
            </a:r>
            <a:r>
              <a:rPr lang="en-US" spc="-5" dirty="0"/>
              <a:t> </a:t>
            </a:r>
            <a:r>
              <a:rPr lang="en-US" b="1" spc="-5" dirty="0" err="1"/>
              <a:t>Antiguo</a:t>
            </a:r>
            <a:r>
              <a:rPr lang="en-US" b="1" dirty="0"/>
              <a:t> </a:t>
            </a:r>
            <a:r>
              <a:rPr lang="en-US" b="1" spc="-5" dirty="0" err="1"/>
              <a:t>Régimen</a:t>
            </a:r>
            <a:r>
              <a:rPr lang="en-US" spc="-5" dirty="0"/>
              <a:t>.</a:t>
            </a:r>
            <a:endParaRPr lang="en-US" dirty="0"/>
          </a:p>
          <a:p>
            <a:pPr marL="12700" marR="5080" indent="-2286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spc="-10" dirty="0"/>
              <a:t>Mediante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spc="-15" dirty="0" err="1"/>
              <a:t>decreto</a:t>
            </a:r>
            <a:r>
              <a:rPr lang="en-US" b="1" spc="-15" dirty="0"/>
              <a:t>, </a:t>
            </a:r>
            <a:r>
              <a:rPr lang="en-US" b="1" dirty="0"/>
              <a:t>dado </a:t>
            </a:r>
            <a:r>
              <a:rPr lang="en-US" b="1" spc="-5" dirty="0" err="1"/>
              <a:t>en</a:t>
            </a:r>
            <a:r>
              <a:rPr lang="en-US" b="1" spc="-5" dirty="0"/>
              <a:t> </a:t>
            </a:r>
            <a:r>
              <a:rPr lang="en-US" b="1" spc="-20" dirty="0"/>
              <a:t>Valencia, </a:t>
            </a:r>
            <a:r>
              <a:rPr lang="en-US" b="1" spc="-5" dirty="0"/>
              <a:t>de </a:t>
            </a:r>
            <a:r>
              <a:rPr lang="en-US" b="1" dirty="0"/>
              <a:t>4 de </a:t>
            </a:r>
            <a:r>
              <a:rPr lang="en-US" b="1" spc="-30" dirty="0"/>
              <a:t>mayo </a:t>
            </a:r>
            <a:r>
              <a:rPr lang="en-US" b="1" spc="-5" dirty="0"/>
              <a:t>de </a:t>
            </a:r>
            <a:r>
              <a:rPr lang="en-US" b="1" spc="-10" dirty="0"/>
              <a:t>1814, </a:t>
            </a:r>
            <a:r>
              <a:rPr lang="en-US" b="1" spc="-5" dirty="0"/>
              <a:t> </a:t>
            </a:r>
            <a:r>
              <a:rPr lang="en-US" b="1" dirty="0"/>
              <a:t>se </a:t>
            </a:r>
            <a:r>
              <a:rPr lang="en-US" b="1" spc="-10" dirty="0" err="1"/>
              <a:t>restauraba</a:t>
            </a:r>
            <a:r>
              <a:rPr lang="en-US" b="1" spc="-10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spc="-5" dirty="0" err="1"/>
              <a:t>poder</a:t>
            </a:r>
            <a:r>
              <a:rPr lang="en-US" b="1" spc="-5" dirty="0"/>
              <a:t> </a:t>
            </a:r>
            <a:r>
              <a:rPr lang="en-US" b="1" spc="-10" dirty="0" err="1"/>
              <a:t>absoluto</a:t>
            </a:r>
            <a:r>
              <a:rPr lang="en-US" b="1" spc="-10" dirty="0"/>
              <a:t> </a:t>
            </a:r>
            <a:r>
              <a:rPr lang="en-US" b="1" dirty="0"/>
              <a:t>del </a:t>
            </a:r>
            <a:r>
              <a:rPr lang="en-US" b="1" spc="-10" dirty="0" err="1"/>
              <a:t>monarca</a:t>
            </a:r>
            <a:r>
              <a:rPr lang="en-US" b="1" spc="-10" dirty="0"/>
              <a:t> </a:t>
            </a:r>
            <a:r>
              <a:rPr lang="en-US" b="1" dirty="0"/>
              <a:t>y se </a:t>
            </a:r>
            <a:r>
              <a:rPr lang="en-US" b="1" spc="-5" dirty="0" err="1"/>
              <a:t>abolía</a:t>
            </a:r>
            <a:r>
              <a:rPr lang="en-US" b="1" spc="-5" dirty="0"/>
              <a:t> </a:t>
            </a:r>
            <a:r>
              <a:rPr lang="en-US" b="1" spc="-10" dirty="0" err="1"/>
              <a:t>toda</a:t>
            </a:r>
            <a:r>
              <a:rPr lang="en-US" b="1" spc="-10" dirty="0"/>
              <a:t> </a:t>
            </a:r>
            <a:r>
              <a:rPr lang="en-US" b="1" spc="-5" dirty="0"/>
              <a:t> la </a:t>
            </a:r>
            <a:r>
              <a:rPr lang="en-US" b="1" spc="-10" dirty="0" err="1"/>
              <a:t>legislación</a:t>
            </a:r>
            <a:r>
              <a:rPr lang="en-US" b="1" spc="5" dirty="0"/>
              <a:t> </a:t>
            </a:r>
            <a:r>
              <a:rPr lang="en-US" b="1" dirty="0"/>
              <a:t>de</a:t>
            </a:r>
            <a:r>
              <a:rPr lang="en-US" b="1" spc="-10" dirty="0"/>
              <a:t> </a:t>
            </a:r>
            <a:r>
              <a:rPr lang="en-US" b="1" spc="-5" dirty="0"/>
              <a:t>las</a:t>
            </a:r>
            <a:r>
              <a:rPr lang="en-US" b="1" dirty="0"/>
              <a:t> </a:t>
            </a:r>
            <a:r>
              <a:rPr lang="en-US" b="1" spc="-10" dirty="0"/>
              <a:t>Cortes </a:t>
            </a:r>
            <a:r>
              <a:rPr lang="en-US" b="1" dirty="0"/>
              <a:t>de </a:t>
            </a:r>
            <a:r>
              <a:rPr lang="en-US" b="1" spc="-35" dirty="0"/>
              <a:t>Cádiz</a:t>
            </a:r>
            <a:r>
              <a:rPr lang="en-US" spc="-35" dirty="0"/>
              <a:t>”.</a:t>
            </a:r>
            <a:endParaRPr lang="en-US" dirty="0"/>
          </a:p>
          <a:p>
            <a:pPr indent="-228600" algn="just">
              <a:lnSpc>
                <a:spcPct val="900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2700" marR="5715" indent="-2286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A finales </a:t>
            </a:r>
            <a:r>
              <a:rPr lang="en-US" spc="-5" dirty="0"/>
              <a:t>de </a:t>
            </a:r>
            <a:r>
              <a:rPr lang="en-US" spc="-15" dirty="0"/>
              <a:t>mayo, Fernando </a:t>
            </a:r>
            <a:r>
              <a:rPr lang="en-US" dirty="0"/>
              <a:t>VII, </a:t>
            </a:r>
            <a:r>
              <a:rPr lang="en-US" spc="-5" dirty="0" err="1"/>
              <a:t>como</a:t>
            </a:r>
            <a:r>
              <a:rPr lang="en-US" spc="-5" dirty="0"/>
              <a:t> </a:t>
            </a:r>
            <a:r>
              <a:rPr lang="en-US" spc="-15" dirty="0" err="1"/>
              <a:t>rey</a:t>
            </a:r>
            <a:r>
              <a:rPr lang="en-US" spc="-15" dirty="0"/>
              <a:t> </a:t>
            </a:r>
            <a:r>
              <a:rPr lang="en-US" spc="-5" dirty="0" err="1"/>
              <a:t>absoluto</a:t>
            </a:r>
            <a:r>
              <a:rPr lang="en-US" spc="-5" dirty="0"/>
              <a:t>, </a:t>
            </a:r>
            <a:r>
              <a:rPr lang="en-US" spc="-10" dirty="0" err="1"/>
              <a:t>entraba</a:t>
            </a:r>
            <a:r>
              <a:rPr lang="en-US" spc="-10" dirty="0"/>
              <a:t> </a:t>
            </a:r>
            <a:r>
              <a:rPr lang="en-US" spc="-5" dirty="0" err="1"/>
              <a:t>en</a:t>
            </a:r>
            <a:r>
              <a:rPr lang="en-US" spc="-5" dirty="0"/>
              <a:t> </a:t>
            </a:r>
            <a:r>
              <a:rPr lang="en-US" dirty="0"/>
              <a:t> </a:t>
            </a:r>
            <a:r>
              <a:rPr lang="en-US" spc="-5" dirty="0"/>
              <a:t>Madrid.</a:t>
            </a:r>
            <a:endParaRPr lang="en-US" dirty="0"/>
          </a:p>
        </p:txBody>
      </p:sp>
      <p:pic>
        <p:nvPicPr>
          <p:cNvPr id="3" name="object 3"/>
          <p:cNvPicPr/>
          <p:nvPr/>
        </p:nvPicPr>
        <p:blipFill rotWithShape="1">
          <a:blip r:embed="rId2" cstate="print"/>
          <a:srcRect l="10440" r="11129" b="-3"/>
          <a:stretch/>
        </p:blipFill>
        <p:spPr>
          <a:xfrm>
            <a:off x="479278" y="484633"/>
            <a:ext cx="6542215" cy="5888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140" y="663274"/>
            <a:ext cx="6449695" cy="2084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0"/>
              </a:spcBef>
            </a:pPr>
            <a:r>
              <a:rPr spc="-5" dirty="0"/>
              <a:t>El </a:t>
            </a:r>
            <a:r>
              <a:rPr spc="-10" dirty="0"/>
              <a:t>retorno </a:t>
            </a:r>
            <a:r>
              <a:rPr spc="-5" dirty="0"/>
              <a:t>al </a:t>
            </a:r>
            <a:r>
              <a:rPr b="1" spc="-5" dirty="0">
                <a:latin typeface="Cambria"/>
                <a:cs typeface="Cambria"/>
              </a:rPr>
              <a:t>absolutismo </a:t>
            </a:r>
            <a:r>
              <a:rPr spc="-5" dirty="0"/>
              <a:t>se inscribe en </a:t>
            </a:r>
            <a:r>
              <a:rPr dirty="0"/>
              <a:t>un </a:t>
            </a:r>
            <a:r>
              <a:rPr b="1" spc="-15" dirty="0">
                <a:latin typeface="Cambria"/>
                <a:cs typeface="Cambria"/>
              </a:rPr>
              <a:t>contexto </a:t>
            </a:r>
            <a:r>
              <a:rPr b="1" spc="-20" dirty="0">
                <a:latin typeface="Cambria"/>
                <a:cs typeface="Cambria"/>
              </a:rPr>
              <a:t>favorable </a:t>
            </a:r>
            <a:r>
              <a:rPr b="1" dirty="0">
                <a:latin typeface="Cambria"/>
                <a:cs typeface="Cambria"/>
              </a:rPr>
              <a:t>a </a:t>
            </a:r>
            <a:r>
              <a:rPr b="1" spc="-385" dirty="0">
                <a:latin typeface="Cambria"/>
                <a:cs typeface="Cambria"/>
              </a:rPr>
              <a:t> </a:t>
            </a:r>
            <a:r>
              <a:rPr b="1" spc="-5" dirty="0">
                <a:latin typeface="Cambria"/>
                <a:cs typeface="Cambria"/>
              </a:rPr>
              <a:t>la</a:t>
            </a:r>
            <a:r>
              <a:rPr b="1" dirty="0">
                <a:latin typeface="Cambria"/>
                <a:cs typeface="Cambria"/>
              </a:rPr>
              <a:t> </a:t>
            </a:r>
            <a:r>
              <a:rPr b="1" spc="-5" dirty="0">
                <a:latin typeface="Cambria"/>
                <a:cs typeface="Cambria"/>
              </a:rPr>
              <a:t>vuelta</a:t>
            </a:r>
            <a:r>
              <a:rPr b="1" dirty="0">
                <a:latin typeface="Cambria"/>
                <a:cs typeface="Cambria"/>
              </a:rPr>
              <a:t> </a:t>
            </a:r>
            <a:r>
              <a:rPr b="1" spc="-5" dirty="0">
                <a:latin typeface="Cambria"/>
                <a:cs typeface="Cambria"/>
              </a:rPr>
              <a:t>al</a:t>
            </a:r>
            <a:r>
              <a:rPr b="1" dirty="0">
                <a:latin typeface="Cambria"/>
                <a:cs typeface="Cambria"/>
              </a:rPr>
              <a:t> Antiguo</a:t>
            </a:r>
            <a:r>
              <a:rPr b="1" spc="5" dirty="0">
                <a:latin typeface="Cambria"/>
                <a:cs typeface="Cambria"/>
              </a:rPr>
              <a:t> </a:t>
            </a:r>
            <a:r>
              <a:rPr b="1" spc="-10" dirty="0">
                <a:latin typeface="Cambria"/>
                <a:cs typeface="Cambria"/>
              </a:rPr>
              <a:t>Régimen</a:t>
            </a:r>
            <a:r>
              <a:rPr b="1" spc="-5" dirty="0">
                <a:latin typeface="Cambria"/>
                <a:cs typeface="Cambria"/>
              </a:rPr>
              <a:t> en</a:t>
            </a:r>
            <a:r>
              <a:rPr b="1" dirty="0">
                <a:latin typeface="Cambria"/>
                <a:cs typeface="Cambria"/>
              </a:rPr>
              <a:t> </a:t>
            </a:r>
            <a:r>
              <a:rPr b="1" spc="-10" dirty="0">
                <a:latin typeface="Cambria"/>
                <a:cs typeface="Cambria"/>
              </a:rPr>
              <a:t>Europa</a:t>
            </a:r>
            <a:r>
              <a:rPr b="1" spc="-5" dirty="0">
                <a:latin typeface="Cambria"/>
                <a:cs typeface="Cambria"/>
              </a:rPr>
              <a:t> </a:t>
            </a:r>
            <a:r>
              <a:rPr b="1" spc="-15" dirty="0">
                <a:latin typeface="Cambria"/>
                <a:cs typeface="Cambria"/>
              </a:rPr>
              <a:t>tras</a:t>
            </a:r>
            <a:r>
              <a:rPr b="1" spc="-10" dirty="0">
                <a:latin typeface="Cambria"/>
                <a:cs typeface="Cambria"/>
              </a:rPr>
              <a:t> </a:t>
            </a:r>
            <a:r>
              <a:rPr b="1" spc="-5" dirty="0">
                <a:latin typeface="Cambria"/>
                <a:cs typeface="Cambria"/>
              </a:rPr>
              <a:t>la</a:t>
            </a:r>
            <a:r>
              <a:rPr b="1" dirty="0">
                <a:latin typeface="Cambria"/>
                <a:cs typeface="Cambria"/>
              </a:rPr>
              <a:t> </a:t>
            </a:r>
            <a:r>
              <a:rPr b="1" spc="-5" dirty="0">
                <a:latin typeface="Cambria"/>
                <a:cs typeface="Cambria"/>
              </a:rPr>
              <a:t>caída</a:t>
            </a:r>
            <a:r>
              <a:rPr b="1" dirty="0">
                <a:latin typeface="Cambria"/>
                <a:cs typeface="Cambria"/>
              </a:rPr>
              <a:t> </a:t>
            </a:r>
            <a:r>
              <a:rPr b="1" spc="5" dirty="0">
                <a:latin typeface="Cambria"/>
                <a:cs typeface="Cambria"/>
              </a:rPr>
              <a:t>de </a:t>
            </a:r>
            <a:r>
              <a:rPr b="1" spc="10" dirty="0">
                <a:latin typeface="Cambria"/>
                <a:cs typeface="Cambria"/>
              </a:rPr>
              <a:t> </a:t>
            </a:r>
            <a:r>
              <a:rPr b="1" spc="-5" dirty="0">
                <a:latin typeface="Cambria"/>
                <a:cs typeface="Cambria"/>
              </a:rPr>
              <a:t>Napoleón. </a:t>
            </a:r>
            <a:r>
              <a:rPr spc="-5" dirty="0"/>
              <a:t>Las </a:t>
            </a:r>
            <a:r>
              <a:rPr spc="-10" dirty="0"/>
              <a:t>potencias vencedoras </a:t>
            </a:r>
            <a:r>
              <a:rPr spc="-5" dirty="0"/>
              <a:t>se </a:t>
            </a:r>
            <a:r>
              <a:rPr spc="-10" dirty="0"/>
              <a:t>reunieron </a:t>
            </a:r>
            <a:r>
              <a:rPr dirty="0"/>
              <a:t>en </a:t>
            </a:r>
            <a:r>
              <a:rPr spc="-5" dirty="0"/>
              <a:t>el </a:t>
            </a:r>
            <a:r>
              <a:rPr b="1" spc="-10" dirty="0">
                <a:latin typeface="Cambria"/>
                <a:cs typeface="Cambria"/>
              </a:rPr>
              <a:t>Congreso </a:t>
            </a:r>
            <a:r>
              <a:rPr b="1" spc="-385" dirty="0">
                <a:latin typeface="Cambria"/>
                <a:cs typeface="Cambria"/>
              </a:rPr>
              <a:t> </a:t>
            </a:r>
            <a:r>
              <a:rPr b="1" dirty="0">
                <a:latin typeface="Cambria"/>
                <a:cs typeface="Cambria"/>
              </a:rPr>
              <a:t>de </a:t>
            </a:r>
            <a:r>
              <a:rPr b="1" spc="-10" dirty="0">
                <a:latin typeface="Cambria"/>
                <a:cs typeface="Cambria"/>
              </a:rPr>
              <a:t>Viena </a:t>
            </a:r>
            <a:r>
              <a:rPr dirty="0"/>
              <a:t>y </a:t>
            </a:r>
            <a:r>
              <a:rPr spc="-10" dirty="0"/>
              <a:t>terminaron creando </a:t>
            </a:r>
            <a:r>
              <a:rPr dirty="0"/>
              <a:t>la </a:t>
            </a:r>
            <a:r>
              <a:rPr b="1" spc="-5" dirty="0">
                <a:latin typeface="Cambria"/>
                <a:cs typeface="Cambria"/>
              </a:rPr>
              <a:t>Santa </a:t>
            </a:r>
            <a:r>
              <a:rPr b="1" dirty="0">
                <a:latin typeface="Cambria"/>
                <a:cs typeface="Cambria"/>
              </a:rPr>
              <a:t>Alianza </a:t>
            </a:r>
            <a:r>
              <a:rPr spc="-15" dirty="0"/>
              <a:t>para </a:t>
            </a:r>
            <a:r>
              <a:rPr spc="-5" dirty="0"/>
              <a:t>acabar </a:t>
            </a:r>
            <a:r>
              <a:rPr dirty="0"/>
              <a:t>con </a:t>
            </a:r>
            <a:r>
              <a:rPr spc="5" dirty="0"/>
              <a:t> </a:t>
            </a:r>
            <a:r>
              <a:rPr dirty="0"/>
              <a:t>cualquier</a:t>
            </a:r>
            <a:r>
              <a:rPr spc="5" dirty="0"/>
              <a:t> </a:t>
            </a:r>
            <a:r>
              <a:rPr spc="-10" dirty="0"/>
              <a:t>brote</a:t>
            </a:r>
            <a:r>
              <a:rPr spc="-20" dirty="0"/>
              <a:t> </a:t>
            </a:r>
            <a:r>
              <a:rPr spc="-10" dirty="0"/>
              <a:t>liberal.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3133471"/>
            <a:ext cx="6449060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spc="-30" dirty="0">
                <a:latin typeface="Cambria"/>
                <a:cs typeface="Cambria"/>
              </a:rPr>
              <a:t>Tras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golpe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Estado</a:t>
            </a:r>
            <a:r>
              <a:rPr sz="1800" dirty="0">
                <a:latin typeface="Cambria"/>
                <a:cs typeface="Cambria"/>
              </a:rPr>
              <a:t> vino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la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b="1" spc="-15" dirty="0">
                <a:latin typeface="Cambria"/>
                <a:cs typeface="Cambria"/>
              </a:rPr>
              <a:t>represión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política</a:t>
            </a:r>
            <a:r>
              <a:rPr sz="1800" spc="-5" dirty="0">
                <a:latin typeface="Cambria"/>
                <a:cs typeface="Cambria"/>
              </a:rPr>
              <a:t>.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Fueron </a:t>
            </a:r>
            <a:r>
              <a:rPr sz="1800" spc="-5" dirty="0">
                <a:latin typeface="Cambria"/>
                <a:cs typeface="Cambria"/>
              </a:rPr>
              <a:t> detenidos</a:t>
            </a:r>
            <a:r>
              <a:rPr sz="1800" dirty="0">
                <a:latin typeface="Cambria"/>
                <a:cs typeface="Cambria"/>
              </a:rPr>
              <a:t> y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juzgados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liberales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y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afrancesados</a:t>
            </a:r>
            <a:r>
              <a:rPr sz="1800" spc="-10" dirty="0">
                <a:latin typeface="Cambria"/>
                <a:cs typeface="Cambria"/>
              </a:rPr>
              <a:t>,</a:t>
            </a:r>
            <a:r>
              <a:rPr sz="1800" spc="-5" dirty="0">
                <a:latin typeface="Cambria"/>
                <a:cs typeface="Cambria"/>
              </a:rPr>
              <a:t> acusados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 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conspiración </a:t>
            </a:r>
            <a:r>
              <a:rPr sz="1800" spc="-15" dirty="0">
                <a:latin typeface="Cambria"/>
                <a:cs typeface="Cambria"/>
              </a:rPr>
              <a:t>contra </a:t>
            </a:r>
            <a:r>
              <a:rPr sz="1800" spc="-5" dirty="0">
                <a:latin typeface="Cambria"/>
                <a:cs typeface="Cambria"/>
              </a:rPr>
              <a:t>el </a:t>
            </a:r>
            <a:r>
              <a:rPr sz="1800" spc="-15" dirty="0">
                <a:latin typeface="Cambria"/>
                <a:cs typeface="Cambria"/>
              </a:rPr>
              <a:t>rey </a:t>
            </a:r>
            <a:r>
              <a:rPr sz="1800" dirty="0">
                <a:latin typeface="Cambria"/>
                <a:cs typeface="Cambria"/>
              </a:rPr>
              <a:t>y de </a:t>
            </a:r>
            <a:r>
              <a:rPr sz="1800" spc="-10" dirty="0">
                <a:latin typeface="Cambria"/>
                <a:cs typeface="Cambria"/>
              </a:rPr>
              <a:t>traición. Otros </a:t>
            </a:r>
            <a:r>
              <a:rPr sz="1800" spc="-5" dirty="0">
                <a:latin typeface="Cambria"/>
                <a:cs typeface="Cambria"/>
              </a:rPr>
              <a:t>muchos </a:t>
            </a:r>
            <a:r>
              <a:rPr sz="1800" spc="-10" dirty="0">
                <a:latin typeface="Cambria"/>
                <a:cs typeface="Cambria"/>
              </a:rPr>
              <a:t>lograron 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abandonar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antes</a:t>
            </a:r>
            <a:r>
              <a:rPr sz="1800" spc="-5" dirty="0">
                <a:latin typeface="Cambria"/>
                <a:cs typeface="Cambria"/>
              </a:rPr>
              <a:t> 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país,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integrando</a:t>
            </a:r>
            <a:r>
              <a:rPr sz="1800" spc="-5" dirty="0">
                <a:latin typeface="Cambria"/>
                <a:cs typeface="Cambria"/>
              </a:rPr>
              <a:t> 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primer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exilio</a:t>
            </a:r>
            <a:r>
              <a:rPr sz="1800" b="1" spc="-5" dirty="0">
                <a:latin typeface="Cambria"/>
                <a:cs typeface="Cambria"/>
              </a:rPr>
              <a:t> de</a:t>
            </a:r>
            <a:r>
              <a:rPr sz="1800" b="1" spc="38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la 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España</a:t>
            </a:r>
            <a:r>
              <a:rPr sz="1800" b="1" spc="-1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contemporánea.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6616" y="309372"/>
            <a:ext cx="2913887" cy="24063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5047" y="3019044"/>
            <a:ext cx="2357628" cy="262432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64422" y="5761126"/>
            <a:ext cx="221869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mbria"/>
                <a:cs typeface="Cambria"/>
              </a:rPr>
              <a:t>La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lechera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Burdeos(Goya)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pintado </a:t>
            </a:r>
            <a:r>
              <a:rPr sz="1400" spc="-5" dirty="0">
                <a:latin typeface="Cambria"/>
                <a:cs typeface="Cambria"/>
              </a:rPr>
              <a:t>durante </a:t>
            </a:r>
            <a:r>
              <a:rPr sz="1400" dirty="0">
                <a:latin typeface="Cambria"/>
                <a:cs typeface="Cambria"/>
              </a:rPr>
              <a:t>su exilio en 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Burdeos,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Francia.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636" y="638683"/>
            <a:ext cx="6004560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5" dirty="0"/>
              <a:t> </a:t>
            </a:r>
            <a:r>
              <a:rPr spc="-10" dirty="0"/>
              <a:t>represión</a:t>
            </a:r>
            <a:r>
              <a:rPr spc="-5" dirty="0"/>
              <a:t> política</a:t>
            </a:r>
            <a:r>
              <a:rPr dirty="0"/>
              <a:t> </a:t>
            </a:r>
            <a:r>
              <a:rPr spc="-5" dirty="0"/>
              <a:t>no</a:t>
            </a:r>
            <a:r>
              <a:rPr dirty="0"/>
              <a:t> </a:t>
            </a:r>
            <a:r>
              <a:rPr spc="-15" dirty="0"/>
              <a:t>detuvo</a:t>
            </a:r>
            <a:r>
              <a:rPr spc="-10" dirty="0"/>
              <a:t> </a:t>
            </a:r>
            <a:r>
              <a:rPr dirty="0"/>
              <a:t>la</a:t>
            </a:r>
            <a:r>
              <a:rPr spc="5" dirty="0"/>
              <a:t> </a:t>
            </a:r>
            <a:r>
              <a:rPr spc="-10" dirty="0"/>
              <a:t>acción</a:t>
            </a:r>
            <a:r>
              <a:rPr spc="-5" dirty="0"/>
              <a:t> de</a:t>
            </a:r>
            <a:r>
              <a:rPr dirty="0"/>
              <a:t> los</a:t>
            </a:r>
            <a:r>
              <a:rPr spc="5" dirty="0"/>
              <a:t> </a:t>
            </a:r>
            <a:r>
              <a:rPr spc="-10" dirty="0"/>
              <a:t>sectores </a:t>
            </a:r>
            <a:r>
              <a:rPr spc="-5" dirty="0"/>
              <a:t> </a:t>
            </a:r>
            <a:r>
              <a:rPr spc="-10" dirty="0"/>
              <a:t>liberales.</a:t>
            </a:r>
            <a:r>
              <a:rPr spc="-5" dirty="0"/>
              <a:t> </a:t>
            </a:r>
            <a:r>
              <a:rPr b="1" dirty="0">
                <a:latin typeface="Cambria"/>
                <a:cs typeface="Cambria"/>
              </a:rPr>
              <a:t>El</a:t>
            </a:r>
            <a:r>
              <a:rPr b="1" spc="5" dirty="0">
                <a:latin typeface="Cambria"/>
                <a:cs typeface="Cambria"/>
              </a:rPr>
              <a:t> </a:t>
            </a:r>
            <a:r>
              <a:rPr b="1" spc="-10" dirty="0">
                <a:latin typeface="Cambria"/>
                <a:cs typeface="Cambria"/>
              </a:rPr>
              <a:t>ejército</a:t>
            </a:r>
            <a:r>
              <a:rPr spc="-10" dirty="0"/>
              <a:t>,</a:t>
            </a:r>
            <a:r>
              <a:rPr spc="-5" dirty="0"/>
              <a:t> </a:t>
            </a:r>
            <a:r>
              <a:rPr dirty="0"/>
              <a:t>a</a:t>
            </a:r>
            <a:r>
              <a:rPr spc="5" dirty="0"/>
              <a:t> </a:t>
            </a:r>
            <a:r>
              <a:rPr spc="-20" dirty="0"/>
              <a:t>través</a:t>
            </a:r>
            <a:r>
              <a:rPr spc="-15" dirty="0"/>
              <a:t> </a:t>
            </a:r>
            <a:r>
              <a:rPr spc="-5" dirty="0"/>
              <a:t>de</a:t>
            </a:r>
            <a:r>
              <a:rPr dirty="0"/>
              <a:t> los</a:t>
            </a:r>
            <a:r>
              <a:rPr spc="5" dirty="0"/>
              <a:t> </a:t>
            </a:r>
            <a:r>
              <a:rPr b="1" spc="-5" dirty="0">
                <a:latin typeface="Cambria"/>
                <a:cs typeface="Cambria"/>
              </a:rPr>
              <a:t>pronunciamientos </a:t>
            </a:r>
            <a:r>
              <a:rPr b="1" dirty="0">
                <a:latin typeface="Cambria"/>
                <a:cs typeface="Cambria"/>
              </a:rPr>
              <a:t> </a:t>
            </a:r>
            <a:r>
              <a:rPr b="1" spc="-10" dirty="0">
                <a:latin typeface="Cambria"/>
                <a:cs typeface="Cambria"/>
              </a:rPr>
              <a:t>militares</a:t>
            </a:r>
            <a:r>
              <a:rPr b="1" spc="-20" dirty="0">
                <a:latin typeface="Cambria"/>
                <a:cs typeface="Cambria"/>
              </a:rPr>
              <a:t> </a:t>
            </a:r>
            <a:r>
              <a:rPr spc="-5" dirty="0"/>
              <a:t>intentará</a:t>
            </a:r>
            <a:r>
              <a:rPr spc="-15" dirty="0"/>
              <a:t> </a:t>
            </a:r>
            <a:r>
              <a:rPr spc="-5" dirty="0"/>
              <a:t>acabar</a:t>
            </a:r>
            <a:r>
              <a:rPr spc="5" dirty="0"/>
              <a:t> </a:t>
            </a:r>
            <a:r>
              <a:rPr dirty="0"/>
              <a:t>con</a:t>
            </a:r>
            <a:r>
              <a:rPr spc="-20" dirty="0"/>
              <a:t> </a:t>
            </a:r>
            <a:r>
              <a:rPr spc="-5" dirty="0"/>
              <a:t>el</a:t>
            </a:r>
            <a:r>
              <a:rPr dirty="0"/>
              <a:t> </a:t>
            </a:r>
            <a:r>
              <a:rPr spc="-5" dirty="0"/>
              <a:t>absolutismo.</a:t>
            </a:r>
          </a:p>
          <a:p>
            <a:pPr marL="12700" marR="5715" algn="just">
              <a:lnSpc>
                <a:spcPct val="150000"/>
              </a:lnSpc>
            </a:pPr>
            <a:r>
              <a:rPr spc="-10" dirty="0"/>
              <a:t>Durante</a:t>
            </a:r>
            <a:r>
              <a:rPr spc="-5" dirty="0"/>
              <a:t> el</a:t>
            </a:r>
            <a:r>
              <a:rPr dirty="0"/>
              <a:t> </a:t>
            </a:r>
            <a:r>
              <a:rPr spc="-5" dirty="0"/>
              <a:t>periodo</a:t>
            </a:r>
            <a:r>
              <a:rPr dirty="0"/>
              <a:t> </a:t>
            </a:r>
            <a:r>
              <a:rPr spc="-5" dirty="0"/>
              <a:t>de</a:t>
            </a:r>
            <a:r>
              <a:rPr dirty="0"/>
              <a:t> 1814</a:t>
            </a:r>
            <a:r>
              <a:rPr spc="5" dirty="0"/>
              <a:t> </a:t>
            </a:r>
            <a:r>
              <a:rPr dirty="0"/>
              <a:t>a</a:t>
            </a:r>
            <a:r>
              <a:rPr spc="5" dirty="0"/>
              <a:t> </a:t>
            </a:r>
            <a:r>
              <a:rPr dirty="0"/>
              <a:t>1819</a:t>
            </a:r>
            <a:r>
              <a:rPr spc="5" dirty="0"/>
              <a:t> </a:t>
            </a:r>
            <a:r>
              <a:rPr dirty="0"/>
              <a:t>hubo</a:t>
            </a:r>
            <a:r>
              <a:rPr spc="5" dirty="0"/>
              <a:t> </a:t>
            </a:r>
            <a:r>
              <a:rPr spc="-10" dirty="0"/>
              <a:t>varios</a:t>
            </a:r>
            <a:r>
              <a:rPr spc="-5" dirty="0"/>
              <a:t> </a:t>
            </a:r>
            <a:r>
              <a:rPr dirty="0"/>
              <a:t>que </a:t>
            </a:r>
            <a:r>
              <a:rPr spc="5" dirty="0"/>
              <a:t> </a:t>
            </a:r>
            <a:r>
              <a:rPr spc="-5" dirty="0"/>
              <a:t>terminaron</a:t>
            </a:r>
            <a:r>
              <a:rPr spc="-15" dirty="0"/>
              <a:t> </a:t>
            </a:r>
            <a:r>
              <a:rPr spc="-10" dirty="0"/>
              <a:t>fracasando</a:t>
            </a:r>
            <a:r>
              <a:rPr spc="15" dirty="0"/>
              <a:t> </a:t>
            </a:r>
            <a:r>
              <a:rPr spc="-5" dirty="0"/>
              <a:t>al</a:t>
            </a:r>
            <a:r>
              <a:rPr dirty="0"/>
              <a:t> no</a:t>
            </a:r>
            <a:r>
              <a:rPr spc="-10" dirty="0"/>
              <a:t> </a:t>
            </a:r>
            <a:r>
              <a:rPr spc="-5" dirty="0"/>
              <a:t>contar </a:t>
            </a:r>
            <a:r>
              <a:rPr dirty="0"/>
              <a:t>con</a:t>
            </a:r>
            <a:r>
              <a:rPr spc="-20" dirty="0"/>
              <a:t> </a:t>
            </a:r>
            <a:r>
              <a:rPr spc="-5" dirty="0"/>
              <a:t>el</a:t>
            </a:r>
            <a:r>
              <a:rPr dirty="0"/>
              <a:t> </a:t>
            </a:r>
            <a:r>
              <a:rPr spc="-5" dirty="0"/>
              <a:t>suficiente</a:t>
            </a:r>
            <a:r>
              <a:rPr spc="-15" dirty="0"/>
              <a:t> apoyo.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9636" y="3107008"/>
            <a:ext cx="6005195" cy="1261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5"/>
              </a:spcBef>
            </a:pPr>
            <a:r>
              <a:rPr sz="1800" spc="-5" dirty="0">
                <a:latin typeface="Cambria"/>
                <a:cs typeface="Cambria"/>
              </a:rPr>
              <a:t>En </a:t>
            </a:r>
            <a:r>
              <a:rPr sz="1800" b="1" dirty="0">
                <a:latin typeface="Cambria"/>
                <a:cs typeface="Cambria"/>
              </a:rPr>
              <a:t>1820 </a:t>
            </a:r>
            <a:r>
              <a:rPr sz="1800" spc="-5" dirty="0">
                <a:latin typeface="Cambria"/>
                <a:cs typeface="Cambria"/>
              </a:rPr>
              <a:t>el teniente </a:t>
            </a:r>
            <a:r>
              <a:rPr sz="1800" spc="-10" dirty="0">
                <a:latin typeface="Cambria"/>
                <a:cs typeface="Cambria"/>
              </a:rPr>
              <a:t>coronel </a:t>
            </a:r>
            <a:r>
              <a:rPr sz="1800" b="1" spc="-5" dirty="0">
                <a:latin typeface="Cambria"/>
                <a:cs typeface="Cambria"/>
              </a:rPr>
              <a:t>Rafael </a:t>
            </a:r>
            <a:r>
              <a:rPr sz="1800" b="1" dirty="0">
                <a:latin typeface="Cambria"/>
                <a:cs typeface="Cambria"/>
              </a:rPr>
              <a:t>del </a:t>
            </a:r>
            <a:r>
              <a:rPr sz="1800" b="1" spc="-10" dirty="0">
                <a:latin typeface="Cambria"/>
                <a:cs typeface="Cambria"/>
              </a:rPr>
              <a:t>Riego </a:t>
            </a:r>
            <a:r>
              <a:rPr sz="1800" spc="-5" dirty="0">
                <a:latin typeface="Cambria"/>
                <a:cs typeface="Cambria"/>
              </a:rPr>
              <a:t>se </a:t>
            </a:r>
            <a:r>
              <a:rPr sz="1800" spc="-10" dirty="0">
                <a:latin typeface="Cambria"/>
                <a:cs typeface="Cambria"/>
              </a:rPr>
              <a:t>subleva </a:t>
            </a:r>
            <a:r>
              <a:rPr sz="1800" spc="-20" dirty="0">
                <a:latin typeface="Cambria"/>
                <a:cs typeface="Cambria"/>
              </a:rPr>
              <a:t>en 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Las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Cabezas</a:t>
            </a:r>
            <a:r>
              <a:rPr sz="1800" b="1" dirty="0">
                <a:latin typeface="Cambria"/>
                <a:cs typeface="Cambria"/>
              </a:rPr>
              <a:t> de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San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Juan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(Sevilla).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Él</a:t>
            </a:r>
            <a:r>
              <a:rPr sz="1800" dirty="0">
                <a:latin typeface="Cambria"/>
                <a:cs typeface="Cambria"/>
              </a:rPr>
              <a:t> y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otros</a:t>
            </a:r>
            <a:r>
              <a:rPr sz="1800" spc="3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militares 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exigen </a:t>
            </a:r>
            <a:r>
              <a:rPr sz="1800" b="1" spc="-5" dirty="0">
                <a:latin typeface="Cambria"/>
                <a:cs typeface="Cambria"/>
              </a:rPr>
              <a:t>al </a:t>
            </a:r>
            <a:r>
              <a:rPr sz="1800" b="1" spc="-25" dirty="0">
                <a:latin typeface="Cambria"/>
                <a:cs typeface="Cambria"/>
              </a:rPr>
              <a:t>rey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que</a:t>
            </a:r>
            <a:r>
              <a:rPr sz="1800" b="1" spc="-2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jure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la Constitución</a:t>
            </a:r>
            <a:r>
              <a:rPr sz="1800" b="1" spc="1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de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1812</a:t>
            </a:r>
            <a:r>
              <a:rPr sz="1800" dirty="0">
                <a:latin typeface="Cambria"/>
                <a:cs typeface="Cambria"/>
              </a:rPr>
              <a:t>.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636" y="4754372"/>
            <a:ext cx="600583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spc="-5" dirty="0">
                <a:latin typeface="Cambria"/>
                <a:cs typeface="Cambria"/>
              </a:rPr>
              <a:t>El </a:t>
            </a:r>
            <a:r>
              <a:rPr sz="1800" spc="-45" dirty="0">
                <a:latin typeface="Cambria"/>
                <a:cs typeface="Cambria"/>
              </a:rPr>
              <a:t>rey,</a:t>
            </a:r>
            <a:r>
              <a:rPr sz="1800" spc="-4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consciente </a:t>
            </a:r>
            <a:r>
              <a:rPr sz="1800" dirty="0">
                <a:latin typeface="Cambria"/>
                <a:cs typeface="Cambria"/>
              </a:rPr>
              <a:t>de </a:t>
            </a:r>
            <a:r>
              <a:rPr sz="1800" spc="-5" dirty="0">
                <a:latin typeface="Cambria"/>
                <a:cs typeface="Cambria"/>
              </a:rPr>
              <a:t>su debilidad, </a:t>
            </a:r>
            <a:r>
              <a:rPr sz="1800" spc="-10" dirty="0">
                <a:latin typeface="Cambria"/>
                <a:cs typeface="Cambria"/>
              </a:rPr>
              <a:t>aceptó </a:t>
            </a:r>
            <a:r>
              <a:rPr sz="1800" spc="-5" dirty="0">
                <a:latin typeface="Cambria"/>
                <a:cs typeface="Cambria"/>
              </a:rPr>
              <a:t>el </a:t>
            </a:r>
            <a:r>
              <a:rPr sz="1800" dirty="0">
                <a:latin typeface="Cambria"/>
                <a:cs typeface="Cambria"/>
              </a:rPr>
              <a:t>7 </a:t>
            </a:r>
            <a:r>
              <a:rPr sz="1800" spc="-5" dirty="0">
                <a:latin typeface="Cambria"/>
                <a:cs typeface="Cambria"/>
              </a:rPr>
              <a:t>de marzo </a:t>
            </a:r>
            <a:r>
              <a:rPr sz="1800" dirty="0">
                <a:latin typeface="Cambria"/>
                <a:cs typeface="Cambria"/>
              </a:rPr>
              <a:t>la 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Constitución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dirty="0">
                <a:latin typeface="Cambria"/>
                <a:cs typeface="Cambria"/>
              </a:rPr>
              <a:t> 1812,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y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publicó</a:t>
            </a:r>
            <a:r>
              <a:rPr sz="1800" dirty="0">
                <a:latin typeface="Cambria"/>
                <a:cs typeface="Cambria"/>
              </a:rPr>
              <a:t> un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manifiesto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en</a:t>
            </a:r>
            <a:r>
              <a:rPr sz="1800" dirty="0">
                <a:latin typeface="Cambria"/>
                <a:cs typeface="Cambria"/>
              </a:rPr>
              <a:t> que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afirmaba: “</a:t>
            </a:r>
            <a:r>
              <a:rPr sz="1800" b="1" spc="-5" dirty="0">
                <a:latin typeface="Cambria"/>
                <a:cs typeface="Cambria"/>
              </a:rPr>
              <a:t>Marchemos </a:t>
            </a:r>
            <a:r>
              <a:rPr sz="1800" b="1" spc="-10" dirty="0">
                <a:latin typeface="Cambria"/>
                <a:cs typeface="Cambria"/>
              </a:rPr>
              <a:t>francamente, </a:t>
            </a:r>
            <a:r>
              <a:rPr sz="1800" b="1" dirty="0">
                <a:latin typeface="Cambria"/>
                <a:cs typeface="Cambria"/>
              </a:rPr>
              <a:t>y </a:t>
            </a:r>
            <a:r>
              <a:rPr sz="1800" b="1" spc="-25" dirty="0">
                <a:latin typeface="Cambria"/>
                <a:cs typeface="Cambria"/>
              </a:rPr>
              <a:t>yo </a:t>
            </a:r>
            <a:r>
              <a:rPr sz="1800" b="1" spc="-5" dirty="0">
                <a:latin typeface="Cambria"/>
                <a:cs typeface="Cambria"/>
              </a:rPr>
              <a:t>el </a:t>
            </a:r>
            <a:r>
              <a:rPr sz="1800" b="1" spc="-10" dirty="0">
                <a:latin typeface="Cambria"/>
                <a:cs typeface="Cambria"/>
              </a:rPr>
              <a:t>primero, </a:t>
            </a:r>
            <a:r>
              <a:rPr sz="1800" b="1" spc="-5" dirty="0">
                <a:latin typeface="Cambria"/>
                <a:cs typeface="Cambria"/>
              </a:rPr>
              <a:t>por 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la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senda</a:t>
            </a:r>
            <a:r>
              <a:rPr sz="1800" b="1" spc="-15" dirty="0">
                <a:latin typeface="Cambria"/>
                <a:cs typeface="Cambria"/>
              </a:rPr>
              <a:t> </a:t>
            </a:r>
            <a:r>
              <a:rPr sz="1800" b="1" spc="-20" dirty="0">
                <a:latin typeface="Cambria"/>
                <a:cs typeface="Cambria"/>
              </a:rPr>
              <a:t>constitucional”.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500" y="928116"/>
            <a:ext cx="5250180" cy="380695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717281" y="4763515"/>
            <a:ext cx="36887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mbria"/>
                <a:cs typeface="Cambria"/>
              </a:rPr>
              <a:t>Pronunciamiento</a:t>
            </a:r>
            <a:r>
              <a:rPr sz="1400" b="1" spc="-3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en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Las Cabezas</a:t>
            </a:r>
            <a:r>
              <a:rPr sz="1400" b="1" spc="-3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de</a:t>
            </a:r>
            <a:r>
              <a:rPr sz="1400" b="1" dirty="0">
                <a:latin typeface="Cambria"/>
                <a:cs typeface="Cambria"/>
              </a:rPr>
              <a:t> </a:t>
            </a:r>
            <a:r>
              <a:rPr sz="1400" b="1" spc="5" dirty="0">
                <a:latin typeface="Cambria"/>
                <a:cs typeface="Cambria"/>
              </a:rPr>
              <a:t>San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Juan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118872" y="228600"/>
            <a:ext cx="4453128" cy="598932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"/>
              </a:spcBef>
            </a:pPr>
            <a:r>
              <a:rPr lang="en-US" sz="2400" b="1" spc="-5" dirty="0">
                <a:solidFill>
                  <a:srgbClr val="FF0000"/>
                </a:solidFill>
              </a:rPr>
              <a:t>2.</a:t>
            </a:r>
            <a:r>
              <a:rPr lang="en-US" sz="2400" b="1" spc="-2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El</a:t>
            </a:r>
            <a:r>
              <a:rPr lang="en-US" sz="2400" b="1" spc="-15" dirty="0">
                <a:solidFill>
                  <a:srgbClr val="FF0000"/>
                </a:solidFill>
              </a:rPr>
              <a:t> </a:t>
            </a:r>
            <a:r>
              <a:rPr lang="en-US" sz="2400" b="1" spc="-10" dirty="0" err="1">
                <a:solidFill>
                  <a:srgbClr val="FF0000"/>
                </a:solidFill>
              </a:rPr>
              <a:t>Trienio</a:t>
            </a:r>
            <a:r>
              <a:rPr lang="en-US" sz="2400" b="1" spc="-30" dirty="0">
                <a:solidFill>
                  <a:srgbClr val="FF0000"/>
                </a:solidFill>
              </a:rPr>
              <a:t> </a:t>
            </a:r>
            <a:r>
              <a:rPr lang="en-US" sz="2400" b="1" spc="-10" dirty="0">
                <a:solidFill>
                  <a:srgbClr val="FF0000"/>
                </a:solidFill>
              </a:rPr>
              <a:t>Liberal</a:t>
            </a:r>
            <a:r>
              <a:rPr lang="en-US" sz="2400" b="1" spc="-35" dirty="0">
                <a:solidFill>
                  <a:srgbClr val="FF0000"/>
                </a:solidFill>
              </a:rPr>
              <a:t> </a:t>
            </a:r>
            <a:r>
              <a:rPr lang="en-US" sz="2400" b="1" spc="-5" dirty="0">
                <a:solidFill>
                  <a:srgbClr val="FF0000"/>
                </a:solidFill>
              </a:rPr>
              <a:t>(1820-1823).</a:t>
            </a:r>
            <a:endParaRPr lang="en-US" sz="2400" dirty="0">
              <a:solidFill>
                <a:srgbClr val="FF0000"/>
              </a:solidFill>
            </a:endParaRPr>
          </a:p>
          <a:p>
            <a:pPr indent="-228600">
              <a:lnSpc>
                <a:spcPct val="90000"/>
              </a:lnSpc>
              <a:spcBef>
                <a:spcPts val="3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2700" marR="5715" indent="-2286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 lo </a:t>
            </a:r>
            <a:r>
              <a:rPr lang="en-US" sz="2000" spc="-10" dirty="0"/>
              <a:t>largo </a:t>
            </a:r>
            <a:r>
              <a:rPr lang="en-US" sz="2000" spc="-5" dirty="0"/>
              <a:t>de </a:t>
            </a:r>
            <a:r>
              <a:rPr lang="en-US" sz="2000" spc="-5" dirty="0" err="1"/>
              <a:t>los</a:t>
            </a:r>
            <a:r>
              <a:rPr lang="en-US" sz="2000" spc="-5" dirty="0"/>
              <a:t> </a:t>
            </a:r>
            <a:r>
              <a:rPr lang="en-US" sz="2000" spc="-10" dirty="0" err="1"/>
              <a:t>tres</a:t>
            </a:r>
            <a:r>
              <a:rPr lang="en-US" sz="2000" spc="-10" dirty="0"/>
              <a:t> </a:t>
            </a:r>
            <a:r>
              <a:rPr lang="en-US" sz="2000" spc="-5" dirty="0" err="1"/>
              <a:t>años</a:t>
            </a:r>
            <a:r>
              <a:rPr lang="en-US" sz="2000" spc="-5" dirty="0"/>
              <a:t>, </a:t>
            </a:r>
            <a:r>
              <a:rPr lang="en-US" sz="2000" spc="-10" dirty="0"/>
              <a:t>las </a:t>
            </a:r>
            <a:r>
              <a:rPr lang="en-US" sz="2000" spc="-5" dirty="0"/>
              <a:t>Cortes </a:t>
            </a:r>
            <a:r>
              <a:rPr lang="en-US" sz="2000" spc="-10" dirty="0" err="1"/>
              <a:t>aprobaron</a:t>
            </a:r>
            <a:r>
              <a:rPr lang="en-US" sz="2000" spc="-10" dirty="0"/>
              <a:t> </a:t>
            </a:r>
            <a:r>
              <a:rPr lang="en-US" sz="2000" spc="-10" dirty="0" err="1"/>
              <a:t>una</a:t>
            </a:r>
            <a:r>
              <a:rPr lang="en-US" sz="2000" spc="-10" dirty="0"/>
              <a:t> </a:t>
            </a:r>
            <a:r>
              <a:rPr lang="en-US" sz="2000" spc="-5" dirty="0"/>
              <a:t> </a:t>
            </a:r>
            <a:r>
              <a:rPr lang="en-US" sz="2000" spc="-5" dirty="0" err="1"/>
              <a:t>legislación</a:t>
            </a:r>
            <a:r>
              <a:rPr lang="en-US" sz="2000" dirty="0"/>
              <a:t> </a:t>
            </a:r>
            <a:r>
              <a:rPr lang="en-US" sz="2000" spc="-10" dirty="0" err="1"/>
              <a:t>reformista</a:t>
            </a:r>
            <a:r>
              <a:rPr lang="en-US" sz="2000" spc="-10" dirty="0"/>
              <a:t>,</a:t>
            </a:r>
            <a:r>
              <a:rPr lang="en-US" sz="2000" spc="-5" dirty="0"/>
              <a:t> </a:t>
            </a:r>
            <a:r>
              <a:rPr lang="en-US" sz="2000" dirty="0"/>
              <a:t>que</a:t>
            </a:r>
            <a:r>
              <a:rPr lang="en-US" sz="2000" spc="5" dirty="0"/>
              <a:t> </a:t>
            </a:r>
            <a:r>
              <a:rPr lang="en-US" sz="2000" spc="-10" dirty="0" err="1"/>
              <a:t>venía</a:t>
            </a:r>
            <a:r>
              <a:rPr lang="en-US" sz="2000" spc="-5" dirty="0"/>
              <a:t> </a:t>
            </a:r>
            <a:r>
              <a:rPr lang="en-US" sz="2000" dirty="0"/>
              <a:t>a</a:t>
            </a:r>
            <a:r>
              <a:rPr lang="en-US" sz="2000" spc="5" dirty="0"/>
              <a:t> </a:t>
            </a:r>
            <a:r>
              <a:rPr lang="en-US" sz="2000" spc="-5" dirty="0" err="1"/>
              <a:t>completar</a:t>
            </a:r>
            <a:r>
              <a:rPr lang="en-US" sz="2000" dirty="0"/>
              <a:t> y </a:t>
            </a:r>
            <a:r>
              <a:rPr lang="en-US" sz="2000" spc="5" dirty="0"/>
              <a:t> </a:t>
            </a:r>
            <a:r>
              <a:rPr lang="en-US" sz="2000" spc="-5" dirty="0" err="1"/>
              <a:t>desarrollar</a:t>
            </a:r>
            <a:r>
              <a:rPr lang="en-US" sz="2000" spc="-5" dirty="0"/>
              <a:t> </a:t>
            </a:r>
            <a:r>
              <a:rPr lang="en-US" sz="2000" dirty="0"/>
              <a:t>la </a:t>
            </a:r>
            <a:r>
              <a:rPr lang="en-US" sz="2000" spc="-5" dirty="0"/>
              <a:t>labor </a:t>
            </a:r>
            <a:r>
              <a:rPr lang="en-US" sz="2000" spc="-10" dirty="0" err="1"/>
              <a:t>legislativa</a:t>
            </a:r>
            <a:r>
              <a:rPr lang="en-US" sz="2000" spc="-10" dirty="0"/>
              <a:t> </a:t>
            </a:r>
            <a:r>
              <a:rPr lang="en-US" sz="2000" spc="-5" dirty="0"/>
              <a:t>de las Cortes de Cádiz, </a:t>
            </a:r>
            <a:r>
              <a:rPr lang="en-US" sz="2000" dirty="0"/>
              <a:t> con</a:t>
            </a:r>
            <a:r>
              <a:rPr lang="en-US" sz="2000" spc="-30" dirty="0"/>
              <a:t> </a:t>
            </a:r>
            <a:r>
              <a:rPr lang="en-US" sz="2000" dirty="0"/>
              <a:t>la</a:t>
            </a:r>
            <a:r>
              <a:rPr lang="en-US" sz="2000" spc="-10" dirty="0"/>
              <a:t> </a:t>
            </a:r>
            <a:r>
              <a:rPr lang="en-US" sz="2000" dirty="0" err="1"/>
              <a:t>intención</a:t>
            </a:r>
            <a:r>
              <a:rPr lang="en-US" sz="2000" spc="-50" dirty="0"/>
              <a:t> </a:t>
            </a:r>
            <a:r>
              <a:rPr lang="en-US" sz="2000" spc="-5" dirty="0"/>
              <a:t>de</a:t>
            </a:r>
            <a:r>
              <a:rPr lang="en-US" sz="2000" spc="5" dirty="0"/>
              <a:t> </a:t>
            </a:r>
            <a:r>
              <a:rPr lang="en-US" sz="2000" b="1" spc="-5" dirty="0" err="1"/>
              <a:t>acabar</a:t>
            </a:r>
            <a:r>
              <a:rPr lang="en-US" sz="2000" b="1" dirty="0"/>
              <a:t> </a:t>
            </a:r>
            <a:r>
              <a:rPr lang="en-US" sz="2000" b="1" spc="-10" dirty="0"/>
              <a:t>con</a:t>
            </a:r>
            <a:r>
              <a:rPr lang="en-US" sz="2000" b="1" spc="5" dirty="0"/>
              <a:t> </a:t>
            </a:r>
            <a:r>
              <a:rPr lang="en-US" sz="2000" b="1" dirty="0" err="1"/>
              <a:t>el</a:t>
            </a:r>
            <a:r>
              <a:rPr lang="en-US" sz="2000" b="1" spc="-10" dirty="0"/>
              <a:t> </a:t>
            </a:r>
            <a:r>
              <a:rPr lang="en-US" sz="2000" b="1" spc="-5" dirty="0" err="1"/>
              <a:t>Antiguo</a:t>
            </a:r>
            <a:r>
              <a:rPr lang="en-US" sz="2000" b="1" spc="-5" dirty="0"/>
              <a:t> </a:t>
            </a:r>
            <a:r>
              <a:rPr lang="en-US" sz="2000" b="1" spc="-5" dirty="0" err="1"/>
              <a:t>Régimen</a:t>
            </a:r>
            <a:r>
              <a:rPr lang="en-US" sz="2000" b="1" spc="-5" dirty="0"/>
              <a:t>:</a:t>
            </a:r>
            <a:endParaRPr lang="en-US" sz="2000" dirty="0"/>
          </a:p>
          <a:p>
            <a:pPr marL="12700" marR="889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85445" algn="l"/>
              </a:tabLst>
            </a:pPr>
            <a:r>
              <a:rPr lang="en-US" sz="2000" spc="-5" dirty="0" err="1"/>
              <a:t>Supresión</a:t>
            </a:r>
            <a:r>
              <a:rPr lang="en-US" sz="2000" dirty="0"/>
              <a:t> </a:t>
            </a:r>
            <a:r>
              <a:rPr lang="en-US" sz="2000" spc="-5" dirty="0"/>
              <a:t>de</a:t>
            </a:r>
            <a:r>
              <a:rPr lang="en-US" sz="2000" dirty="0"/>
              <a:t> la</a:t>
            </a:r>
            <a:r>
              <a:rPr lang="en-US" sz="2000" spc="5" dirty="0"/>
              <a:t> </a:t>
            </a:r>
            <a:r>
              <a:rPr lang="en-US" sz="2000" spc="-5" dirty="0" err="1"/>
              <a:t>vinculación</a:t>
            </a:r>
            <a:r>
              <a:rPr lang="en-US" sz="2000" dirty="0"/>
              <a:t> </a:t>
            </a:r>
            <a:r>
              <a:rPr lang="en-US" sz="2000" spc="-5" dirty="0"/>
              <a:t>de</a:t>
            </a:r>
            <a:r>
              <a:rPr lang="en-US" sz="2000" dirty="0"/>
              <a:t> </a:t>
            </a:r>
            <a:r>
              <a:rPr lang="en-US" sz="2000" spc="-5" dirty="0"/>
              <a:t>la</a:t>
            </a:r>
            <a:r>
              <a:rPr lang="en-US" sz="2000" dirty="0"/>
              <a:t> </a:t>
            </a:r>
            <a:r>
              <a:rPr lang="en-US" sz="2000" spc="-10" dirty="0"/>
              <a:t>tierra </a:t>
            </a:r>
            <a:r>
              <a:rPr lang="en-US" sz="2000" spc="-5" dirty="0"/>
              <a:t> </a:t>
            </a:r>
            <a:r>
              <a:rPr lang="en-US" sz="2000" spc="-15" dirty="0"/>
              <a:t>(</a:t>
            </a:r>
            <a:r>
              <a:rPr lang="en-US" sz="2000" spc="-15" dirty="0" err="1"/>
              <a:t>mayorazgos</a:t>
            </a:r>
            <a:r>
              <a:rPr lang="en-US" sz="2000" spc="-15" dirty="0"/>
              <a:t>).</a:t>
            </a:r>
            <a:endParaRPr lang="en-US" sz="2000" dirty="0"/>
          </a:p>
          <a:p>
            <a:pPr marL="299085" indent="-228600">
              <a:lnSpc>
                <a:spcPct val="90000"/>
              </a:lnSpc>
              <a:spcBef>
                <a:spcPts val="1080"/>
              </a:spcBef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en-US" sz="2000" spc="-10" dirty="0" err="1"/>
              <a:t>Abolición</a:t>
            </a:r>
            <a:r>
              <a:rPr lang="en-US" sz="2000" spc="475" dirty="0"/>
              <a:t>  </a:t>
            </a:r>
            <a:r>
              <a:rPr lang="en-US" sz="2000" spc="-5" dirty="0"/>
              <a:t>de</a:t>
            </a:r>
            <a:r>
              <a:rPr lang="en-US" sz="2000" spc="465" dirty="0"/>
              <a:t>  </a:t>
            </a:r>
            <a:r>
              <a:rPr lang="en-US" sz="2000" dirty="0" err="1"/>
              <a:t>los</a:t>
            </a:r>
            <a:r>
              <a:rPr lang="en-US" sz="2000" dirty="0"/>
              <a:t>   </a:t>
            </a:r>
            <a:r>
              <a:rPr lang="en-US" sz="2000" spc="150" dirty="0"/>
              <a:t> </a:t>
            </a:r>
            <a:r>
              <a:rPr lang="en-US" sz="2000" spc="-5" dirty="0" err="1"/>
              <a:t>señoríos</a:t>
            </a:r>
            <a:r>
              <a:rPr lang="en-US" sz="2000" spc="465" dirty="0"/>
              <a:t>  </a:t>
            </a:r>
            <a:r>
              <a:rPr lang="en-US" sz="2000" spc="-5" dirty="0" err="1"/>
              <a:t>jurisdiccionales</a:t>
            </a:r>
            <a:r>
              <a:rPr lang="en-US" sz="2000" spc="470" dirty="0"/>
              <a:t>  </a:t>
            </a:r>
            <a:r>
              <a:rPr lang="en-US" sz="2000" dirty="0"/>
              <a:t>y</a:t>
            </a:r>
          </a:p>
          <a:p>
            <a:pPr marL="299085" indent="-228600">
              <a:lnSpc>
                <a:spcPct val="90000"/>
              </a:lnSpc>
              <a:spcBef>
                <a:spcPts val="1085"/>
              </a:spcBef>
              <a:buFont typeface="Arial" panose="020B0604020202020204" pitchFamily="34" charset="0"/>
              <a:buChar char="•"/>
            </a:pPr>
            <a:r>
              <a:rPr lang="en-US" sz="2000" spc="-5" dirty="0" err="1"/>
              <a:t>territoriales</a:t>
            </a:r>
            <a:r>
              <a:rPr lang="en-US" sz="2000" spc="-10" dirty="0"/>
              <a:t> </a:t>
            </a:r>
            <a:r>
              <a:rPr lang="en-US" sz="2000" spc="-5" dirty="0"/>
              <a:t>(</a:t>
            </a:r>
            <a:r>
              <a:rPr lang="en-US" sz="2000" spc="-5" dirty="0" err="1"/>
              <a:t>pasan</a:t>
            </a:r>
            <a:r>
              <a:rPr lang="en-US" sz="2000" spc="-5" dirty="0"/>
              <a:t> </a:t>
            </a:r>
            <a:r>
              <a:rPr lang="en-US" sz="2000" dirty="0"/>
              <a:t>de </a:t>
            </a:r>
            <a:r>
              <a:rPr lang="en-US" sz="2000" spc="-5" dirty="0" err="1"/>
              <a:t>señores</a:t>
            </a:r>
            <a:r>
              <a:rPr lang="en-US" sz="2000" spc="-15" dirty="0"/>
              <a:t> </a:t>
            </a:r>
            <a:r>
              <a:rPr lang="en-US" sz="2000" dirty="0"/>
              <a:t>a</a:t>
            </a:r>
            <a:r>
              <a:rPr lang="en-US" sz="2000" spc="-10" dirty="0"/>
              <a:t> </a:t>
            </a:r>
            <a:r>
              <a:rPr lang="en-US" sz="2000" spc="-5" dirty="0" err="1"/>
              <a:t>propietarios</a:t>
            </a:r>
            <a:r>
              <a:rPr lang="en-US" sz="2000" spc="-5" dirty="0"/>
              <a:t>).</a:t>
            </a:r>
            <a:endParaRPr lang="en-US" sz="2000" dirty="0"/>
          </a:p>
          <a:p>
            <a:pPr marL="299085" marR="69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en-US" sz="2000" spc="-5" dirty="0"/>
              <a:t>Ley</a:t>
            </a:r>
            <a:r>
              <a:rPr lang="en-US" sz="2000" dirty="0"/>
              <a:t> </a:t>
            </a:r>
            <a:r>
              <a:rPr lang="en-US" sz="2000" spc="-5" dirty="0"/>
              <a:t>de</a:t>
            </a:r>
            <a:r>
              <a:rPr lang="en-US" sz="2000" dirty="0"/>
              <a:t> </a:t>
            </a:r>
            <a:r>
              <a:rPr lang="en-US" sz="2000" spc="-10" dirty="0" err="1"/>
              <a:t>Supresión</a:t>
            </a:r>
            <a:r>
              <a:rPr lang="en-US" sz="2000" spc="-5" dirty="0"/>
              <a:t> </a:t>
            </a:r>
            <a:r>
              <a:rPr lang="en-US" sz="2000" dirty="0"/>
              <a:t>de</a:t>
            </a:r>
            <a:r>
              <a:rPr lang="en-US" sz="2000" spc="5" dirty="0"/>
              <a:t> </a:t>
            </a:r>
            <a:r>
              <a:rPr lang="en-US" sz="2000" spc="-10" dirty="0" err="1"/>
              <a:t>Monacales</a:t>
            </a:r>
            <a:r>
              <a:rPr lang="en-US" sz="2000" spc="-10" dirty="0"/>
              <a:t>,</a:t>
            </a:r>
            <a:r>
              <a:rPr lang="en-US" sz="2000" spc="-5" dirty="0"/>
              <a:t> </a:t>
            </a:r>
            <a:r>
              <a:rPr lang="en-US" sz="2000" spc="-5" dirty="0" err="1"/>
              <a:t>por</a:t>
            </a:r>
            <a:r>
              <a:rPr lang="en-US" sz="2000" dirty="0"/>
              <a:t> la</a:t>
            </a:r>
            <a:r>
              <a:rPr lang="en-US" sz="2000" spc="5" dirty="0"/>
              <a:t> </a:t>
            </a:r>
            <a:r>
              <a:rPr lang="en-US" sz="2000" dirty="0"/>
              <a:t>que</a:t>
            </a:r>
            <a:r>
              <a:rPr lang="en-US" sz="2000" spc="5" dirty="0"/>
              <a:t> </a:t>
            </a:r>
            <a:r>
              <a:rPr lang="en-US" sz="2000" spc="-10" dirty="0"/>
              <a:t>se </a:t>
            </a:r>
            <a:r>
              <a:rPr lang="en-US" sz="2000" spc="-5" dirty="0"/>
              <a:t> </a:t>
            </a:r>
            <a:r>
              <a:rPr lang="en-US" sz="2000" spc="-5" dirty="0" err="1"/>
              <a:t>disolvían</a:t>
            </a:r>
            <a:r>
              <a:rPr lang="en-US" sz="2000" dirty="0"/>
              <a:t> </a:t>
            </a:r>
            <a:r>
              <a:rPr lang="en-US" sz="2000" spc="-5" dirty="0" err="1"/>
              <a:t>los</a:t>
            </a:r>
            <a:r>
              <a:rPr lang="en-US" sz="2000" dirty="0"/>
              <a:t> </a:t>
            </a:r>
            <a:r>
              <a:rPr lang="en-US" sz="2000" spc="-15" dirty="0" err="1"/>
              <a:t>conventos</a:t>
            </a:r>
            <a:r>
              <a:rPr lang="en-US" sz="2000" spc="-10" dirty="0"/>
              <a:t> </a:t>
            </a:r>
            <a:r>
              <a:rPr lang="en-US" sz="2000" dirty="0"/>
              <a:t>y</a:t>
            </a:r>
            <a:r>
              <a:rPr lang="en-US" sz="2000" spc="5" dirty="0"/>
              <a:t> </a:t>
            </a:r>
            <a:r>
              <a:rPr lang="en-US" sz="2000" spc="-5" dirty="0"/>
              <a:t>se</a:t>
            </a:r>
            <a:r>
              <a:rPr lang="en-US" sz="2000" dirty="0"/>
              <a:t> </a:t>
            </a:r>
            <a:r>
              <a:rPr lang="en-US" sz="2000" spc="-5" dirty="0" err="1"/>
              <a:t>desamortizaban</a:t>
            </a:r>
            <a:r>
              <a:rPr lang="en-US" sz="2000" dirty="0"/>
              <a:t> </a:t>
            </a:r>
            <a:r>
              <a:rPr lang="en-US" sz="2000" spc="-5" dirty="0"/>
              <a:t>sus </a:t>
            </a:r>
            <a:r>
              <a:rPr lang="en-US" sz="2000" dirty="0"/>
              <a:t> </a:t>
            </a:r>
            <a:r>
              <a:rPr lang="en-US" sz="2000" spc="-5" dirty="0" err="1"/>
              <a:t>bienes</a:t>
            </a:r>
            <a:r>
              <a:rPr lang="en-US" sz="2000" spc="-5" dirty="0"/>
              <a:t>.</a:t>
            </a:r>
          </a:p>
          <a:p>
            <a:pPr marL="70485" marR="6985">
              <a:lnSpc>
                <a:spcPct val="90000"/>
              </a:lnSpc>
              <a:tabLst>
                <a:tab pos="299720" algn="l"/>
              </a:tabLst>
            </a:pPr>
            <a:endParaRPr lang="en-US" sz="2000" dirty="0"/>
          </a:p>
          <a:p>
            <a:pPr marL="12700" marR="508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81305" algn="l"/>
              </a:tabLst>
            </a:pPr>
            <a:r>
              <a:rPr lang="en-US" sz="2000" spc="-25" dirty="0" err="1"/>
              <a:t>También</a:t>
            </a:r>
            <a:r>
              <a:rPr lang="en-US" sz="2000" spc="-20" dirty="0"/>
              <a:t> </a:t>
            </a:r>
            <a:r>
              <a:rPr lang="en-US" sz="2000" dirty="0" err="1"/>
              <a:t>quedó</a:t>
            </a:r>
            <a:r>
              <a:rPr lang="en-US" sz="2000" spc="5" dirty="0"/>
              <a:t> </a:t>
            </a:r>
            <a:r>
              <a:rPr lang="en-US" sz="2000" spc="-5" dirty="0" err="1"/>
              <a:t>suprimido</a:t>
            </a:r>
            <a:r>
              <a:rPr lang="en-US" sz="2000" dirty="0"/>
              <a:t> </a:t>
            </a:r>
            <a:r>
              <a:rPr lang="en-US" sz="2000" spc="-5" dirty="0" err="1"/>
              <a:t>el</a:t>
            </a:r>
            <a:r>
              <a:rPr lang="en-US" sz="2000" dirty="0"/>
              <a:t> </a:t>
            </a:r>
            <a:r>
              <a:rPr lang="en-US" sz="2000" spc="-10" dirty="0"/>
              <a:t>Tribunal</a:t>
            </a:r>
            <a:r>
              <a:rPr lang="en-US" sz="2000" spc="-5" dirty="0"/>
              <a:t> de</a:t>
            </a:r>
            <a:r>
              <a:rPr lang="en-US" sz="2000" dirty="0"/>
              <a:t> la </a:t>
            </a:r>
            <a:r>
              <a:rPr lang="en-US" sz="2000" spc="5" dirty="0"/>
              <a:t> </a:t>
            </a:r>
            <a:r>
              <a:rPr lang="en-US" sz="2000" dirty="0" err="1"/>
              <a:t>Inquisición</a:t>
            </a:r>
            <a:r>
              <a:rPr lang="en-US" sz="2000" dirty="0"/>
              <a:t>.</a:t>
            </a:r>
          </a:p>
          <a:p>
            <a:pPr marL="343535" indent="-228600">
              <a:lnSpc>
                <a:spcPct val="90000"/>
              </a:lnSpc>
              <a:spcBef>
                <a:spcPts val="1080"/>
              </a:spcBef>
              <a:buFont typeface="Arial" panose="020B0604020202020204" pitchFamily="34" charset="0"/>
              <a:buChar char="•"/>
              <a:tabLst>
                <a:tab pos="344170" algn="l"/>
              </a:tabLst>
            </a:pPr>
            <a:r>
              <a:rPr lang="en-US" sz="2000" spc="-10" dirty="0" err="1"/>
              <a:t>Restablecimiento</a:t>
            </a:r>
            <a:r>
              <a:rPr lang="en-US" sz="2000" spc="-25" dirty="0"/>
              <a:t> </a:t>
            </a:r>
            <a:r>
              <a:rPr lang="en-US" sz="2000" spc="-5" dirty="0"/>
              <a:t>de</a:t>
            </a:r>
            <a:r>
              <a:rPr lang="en-US" sz="2000" spc="10" dirty="0"/>
              <a:t> </a:t>
            </a:r>
            <a:r>
              <a:rPr lang="en-US" sz="2000" dirty="0"/>
              <a:t>la</a:t>
            </a:r>
            <a:r>
              <a:rPr lang="en-US" sz="2000" spc="5" dirty="0"/>
              <a:t> </a:t>
            </a:r>
            <a:r>
              <a:rPr lang="en-US" sz="2000" spc="-5" dirty="0" err="1"/>
              <a:t>Milicia</a:t>
            </a:r>
            <a:r>
              <a:rPr lang="en-US" sz="2000" spc="-15" dirty="0"/>
              <a:t> </a:t>
            </a:r>
            <a:r>
              <a:rPr lang="en-US" sz="2000" spc="-5" dirty="0"/>
              <a:t>Nacional.</a:t>
            </a:r>
            <a:endParaRPr lang="en-US" sz="2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7344" y="767325"/>
            <a:ext cx="6903720" cy="5323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ernando VII recibe en Cádiz a los Cien Mil hijos de San Luis, en el cuadro de José Aparicio Inglada (1827)">
            <a:extLst>
              <a:ext uri="{FF2B5EF4-FFF2-40B4-BE49-F238E27FC236}">
                <a16:creationId xmlns:a16="http://schemas.microsoft.com/office/drawing/2014/main" id="{1F75CEA8-983D-E2BA-3CF0-67DF0C58D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7" r="1" b="1"/>
          <a:stretch/>
        </p:blipFill>
        <p:spPr bwMode="auto">
          <a:xfrm>
            <a:off x="603671" y="-1"/>
            <a:ext cx="1158832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3086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7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8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9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0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1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2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3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4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5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6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7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8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9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0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1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2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3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4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5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07" name="Rectangle 310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2F05A6F-FFA8-55EB-7806-3726750F8285}"/>
              </a:ext>
            </a:extLst>
          </p:cNvPr>
          <p:cNvSpPr/>
          <p:nvPr/>
        </p:nvSpPr>
        <p:spPr>
          <a:xfrm>
            <a:off x="1166649" y="3379979"/>
            <a:ext cx="3874685" cy="3186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1"/>
                </a:solidFill>
              </a:rPr>
              <a:t>En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el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seno</a:t>
            </a:r>
            <a:r>
              <a:rPr lang="en-US" sz="1700" dirty="0">
                <a:solidFill>
                  <a:schemeClr val="bg1"/>
                </a:solidFill>
              </a:rPr>
              <a:t> de las Cortes se </a:t>
            </a:r>
            <a:r>
              <a:rPr lang="en-US" sz="1700" dirty="0" err="1">
                <a:solidFill>
                  <a:schemeClr val="bg1"/>
                </a:solidFill>
              </a:rPr>
              <a:t>produjo</a:t>
            </a:r>
            <a:r>
              <a:rPr lang="en-US" sz="1700" dirty="0">
                <a:solidFill>
                  <a:schemeClr val="bg1"/>
                </a:solidFill>
              </a:rPr>
              <a:t> la </a:t>
            </a:r>
            <a:r>
              <a:rPr lang="en-US" sz="1700" dirty="0" err="1">
                <a:solidFill>
                  <a:schemeClr val="bg1"/>
                </a:solidFill>
              </a:rPr>
              <a:t>división</a:t>
            </a:r>
            <a:r>
              <a:rPr lang="en-US" sz="1700" dirty="0">
                <a:solidFill>
                  <a:schemeClr val="bg1"/>
                </a:solidFill>
              </a:rPr>
              <a:t> de </a:t>
            </a:r>
            <a:r>
              <a:rPr lang="en-US" sz="1700" dirty="0" err="1">
                <a:solidFill>
                  <a:schemeClr val="bg1"/>
                </a:solidFill>
              </a:rPr>
              <a:t>los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liberales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en</a:t>
            </a:r>
            <a:r>
              <a:rPr lang="en-US" sz="1700" dirty="0">
                <a:solidFill>
                  <a:schemeClr val="bg1"/>
                </a:solidFill>
              </a:rPr>
              <a:t>  </a:t>
            </a:r>
            <a:r>
              <a:rPr lang="en-US" sz="1700" dirty="0" err="1">
                <a:solidFill>
                  <a:schemeClr val="bg1"/>
                </a:solidFill>
              </a:rPr>
              <a:t>moderados</a:t>
            </a:r>
            <a:r>
              <a:rPr lang="en-US" sz="1700" dirty="0">
                <a:solidFill>
                  <a:schemeClr val="bg1"/>
                </a:solidFill>
              </a:rPr>
              <a:t> (</a:t>
            </a:r>
            <a:r>
              <a:rPr lang="en-US" sz="1700" dirty="0" err="1">
                <a:solidFill>
                  <a:schemeClr val="bg1"/>
                </a:solidFill>
              </a:rPr>
              <a:t>partidarios</a:t>
            </a:r>
            <a:r>
              <a:rPr lang="en-US" sz="1700" dirty="0">
                <a:solidFill>
                  <a:schemeClr val="bg1"/>
                </a:solidFill>
              </a:rPr>
              <a:t> de </a:t>
            </a:r>
            <a:r>
              <a:rPr lang="en-US" sz="1700" dirty="0" err="1">
                <a:solidFill>
                  <a:schemeClr val="bg1"/>
                </a:solidFill>
              </a:rPr>
              <a:t>realizar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reformas</a:t>
            </a:r>
            <a:r>
              <a:rPr lang="en-US" sz="1700" dirty="0">
                <a:solidFill>
                  <a:schemeClr val="bg1"/>
                </a:solidFill>
              </a:rPr>
              <a:t>  con </a:t>
            </a:r>
            <a:r>
              <a:rPr lang="en-US" sz="1700" dirty="0" err="1">
                <a:solidFill>
                  <a:schemeClr val="bg1"/>
                </a:solidFill>
              </a:rPr>
              <a:t>prudencia</a:t>
            </a:r>
            <a:r>
              <a:rPr lang="en-US" sz="1700" dirty="0">
                <a:solidFill>
                  <a:schemeClr val="bg1"/>
                </a:solidFill>
              </a:rPr>
              <a:t> – y </a:t>
            </a:r>
            <a:r>
              <a:rPr lang="en-US" sz="1700" dirty="0" err="1">
                <a:solidFill>
                  <a:schemeClr val="bg1"/>
                </a:solidFill>
              </a:rPr>
              <a:t>los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exaltados</a:t>
            </a:r>
            <a:r>
              <a:rPr lang="en-US" sz="1700" dirty="0">
                <a:solidFill>
                  <a:schemeClr val="bg1"/>
                </a:solidFill>
              </a:rPr>
              <a:t> o </a:t>
            </a:r>
            <a:r>
              <a:rPr lang="en-US" sz="1700" dirty="0" err="1">
                <a:solidFill>
                  <a:schemeClr val="bg1"/>
                </a:solidFill>
              </a:rPr>
              <a:t>radicales</a:t>
            </a:r>
            <a:r>
              <a:rPr lang="en-US" sz="1700" dirty="0">
                <a:solidFill>
                  <a:schemeClr val="bg1"/>
                </a:solidFill>
              </a:rPr>
              <a:t>  que </a:t>
            </a:r>
            <a:r>
              <a:rPr lang="en-US" sz="1700" dirty="0" err="1">
                <a:solidFill>
                  <a:schemeClr val="bg1"/>
                </a:solidFill>
              </a:rPr>
              <a:t>buscaban</a:t>
            </a:r>
            <a:r>
              <a:rPr lang="en-US" sz="1700" dirty="0">
                <a:solidFill>
                  <a:schemeClr val="bg1"/>
                </a:solidFill>
              </a:rPr>
              <a:t> la </a:t>
            </a:r>
            <a:r>
              <a:rPr lang="en-US" sz="1700" dirty="0" err="1">
                <a:solidFill>
                  <a:schemeClr val="bg1"/>
                </a:solidFill>
              </a:rPr>
              <a:t>aplicación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estricta</a:t>
            </a:r>
            <a:r>
              <a:rPr lang="en-US" sz="1700" dirty="0">
                <a:solidFill>
                  <a:schemeClr val="bg1"/>
                </a:solidFill>
              </a:rPr>
              <a:t> de la </a:t>
            </a:r>
            <a:r>
              <a:rPr lang="en-US" sz="1700" dirty="0" err="1">
                <a:solidFill>
                  <a:schemeClr val="bg1"/>
                </a:solidFill>
              </a:rPr>
              <a:t>Constitucion</a:t>
            </a:r>
            <a:r>
              <a:rPr lang="en-US" sz="1700" dirty="0">
                <a:solidFill>
                  <a:schemeClr val="bg1"/>
                </a:solidFill>
              </a:rPr>
              <a:t> de 1812.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Los </a:t>
            </a:r>
            <a:r>
              <a:rPr lang="en-US" sz="1700" dirty="0" err="1">
                <a:solidFill>
                  <a:schemeClr val="bg1"/>
                </a:solidFill>
              </a:rPr>
              <a:t>liberales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contaban</a:t>
            </a:r>
            <a:r>
              <a:rPr lang="en-US" sz="1700" dirty="0">
                <a:solidFill>
                  <a:schemeClr val="bg1"/>
                </a:solidFill>
              </a:rPr>
              <a:t> con </a:t>
            </a:r>
            <a:r>
              <a:rPr lang="en-US" sz="1700" dirty="0" err="1">
                <a:solidFill>
                  <a:schemeClr val="bg1"/>
                </a:solidFill>
              </a:rPr>
              <a:t>una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amplia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oposición</a:t>
            </a:r>
            <a:r>
              <a:rPr lang="en-US" sz="1700" dirty="0">
                <a:solidFill>
                  <a:schemeClr val="bg1"/>
                </a:solidFill>
              </a:rPr>
              <a:t> : las </a:t>
            </a:r>
            <a:r>
              <a:rPr lang="en-US" sz="1700" dirty="0" err="1">
                <a:solidFill>
                  <a:schemeClr val="bg1"/>
                </a:solidFill>
              </a:rPr>
              <a:t>potencias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absolutistas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europeas</a:t>
            </a:r>
            <a:r>
              <a:rPr lang="en-US" sz="1700" dirty="0">
                <a:solidFill>
                  <a:schemeClr val="bg1"/>
                </a:solidFill>
              </a:rPr>
              <a:t>, las </a:t>
            </a:r>
            <a:r>
              <a:rPr lang="en-US" sz="1700" dirty="0" err="1">
                <a:solidFill>
                  <a:schemeClr val="bg1"/>
                </a:solidFill>
              </a:rPr>
              <a:t>reacciones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antiliberales</a:t>
            </a:r>
            <a:r>
              <a:rPr lang="en-US" sz="1700" dirty="0">
                <a:solidFill>
                  <a:schemeClr val="bg1"/>
                </a:solidFill>
              </a:rPr>
              <a:t> del </a:t>
            </a:r>
            <a:r>
              <a:rPr lang="en-US" sz="1700" dirty="0" err="1">
                <a:solidFill>
                  <a:schemeClr val="bg1"/>
                </a:solidFill>
              </a:rPr>
              <a:t>campesinado</a:t>
            </a:r>
            <a:r>
              <a:rPr lang="en-US" sz="1700" dirty="0">
                <a:solidFill>
                  <a:schemeClr val="bg1"/>
                </a:solidFill>
              </a:rPr>
              <a:t>, </a:t>
            </a:r>
            <a:r>
              <a:rPr lang="en-US" sz="1700" dirty="0" err="1">
                <a:solidFill>
                  <a:schemeClr val="bg1"/>
                </a:solidFill>
              </a:rPr>
              <a:t>los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problemas</a:t>
            </a:r>
            <a:r>
              <a:rPr lang="en-US" sz="1700" dirty="0">
                <a:solidFill>
                  <a:schemeClr val="bg1"/>
                </a:solidFill>
              </a:rPr>
              <a:t> de la Hacienda y la </a:t>
            </a:r>
            <a:r>
              <a:rPr lang="en-US" sz="1700" dirty="0" err="1">
                <a:solidFill>
                  <a:schemeClr val="bg1"/>
                </a:solidFill>
              </a:rPr>
              <a:t>oposición</a:t>
            </a:r>
            <a:r>
              <a:rPr lang="en-US" sz="1700" dirty="0">
                <a:solidFill>
                  <a:schemeClr val="bg1"/>
                </a:solidFill>
              </a:rPr>
              <a:t> de la </a:t>
            </a:r>
            <a:r>
              <a:rPr lang="en-US" sz="1700" dirty="0" err="1">
                <a:solidFill>
                  <a:schemeClr val="bg1"/>
                </a:solidFill>
              </a:rPr>
              <a:t>Iglesia</a:t>
            </a:r>
            <a:r>
              <a:rPr lang="en-US" sz="17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000A71-EAA0-4A28-9813-F75E92716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ject 3"/>
          <p:cNvPicPr/>
          <p:nvPr/>
        </p:nvPicPr>
        <p:blipFill rotWithShape="1">
          <a:blip r:embed="rId2" cstate="print"/>
          <a:srcRect t="15372" r="2" b="2"/>
          <a:stretch/>
        </p:blipFill>
        <p:spPr>
          <a:xfrm>
            <a:off x="5842503" y="10"/>
            <a:ext cx="6349497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06663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EBFF3A-F831-4F03-A169-990BDB6B9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482B57DC-1F79-45B2-BCE1-90DBA8C857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24A129FB-07BB-4B55-A51A-C68ACC626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3DFD2534-C346-4D8B-BADC-498D82150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3E503FDC-469D-4CBD-87F0-0F7D59254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E80CFC49-28F2-41EB-85CF-CB6353742F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2E530C68-5FAA-4B3D-83A5-2530DBB73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C9D5D113-729D-432A-AC85-3D774D049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2F0DAFBB-AEBB-447A-913D-18410D27F9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50464B3B-EA79-44B8-9DBE-1A8439A1A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839F0E1B-9D6C-4E13-825E-7865F1BED7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047D2469-C792-4D62-A83B-7D1AAD73E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4CAE6AD1-D4EA-4B00-8426-38110AF77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2D951EC1-6C71-4B0C-B53E-CCF40F62E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263E8522-E862-4C0A-8DD4-3B86DBF3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15EFDA54-68F3-49DB-B566-8BC4E2027C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DFAAA774-C0B3-47D0-B5A5-35CBCEB62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49A180CD-11A9-4E30-84E9-88923E7A6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F62307C1-3A86-49DC-ABDB-8AB66283D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ABAC793E-C6AB-46FD-BE83-225A574D1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028CC8AC-CFD0-4F2B-B875-754CAEDA0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1166648" y="1447800"/>
            <a:ext cx="4185745" cy="5118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indent="-228600">
              <a:lnSpc>
                <a:spcPct val="90000"/>
              </a:lnSpc>
              <a:spcBef>
                <a:spcPts val="1180"/>
              </a:spcBef>
              <a:buFont typeface="Arial" panose="020B0604020202020204" pitchFamily="34" charset="0"/>
              <a:buChar char="•"/>
            </a:pPr>
            <a:r>
              <a:rPr lang="en-US" sz="2000" spc="-5" dirty="0"/>
              <a:t>El</a:t>
            </a:r>
            <a:r>
              <a:rPr lang="en-US" sz="2000" spc="60" dirty="0"/>
              <a:t> </a:t>
            </a:r>
            <a:r>
              <a:rPr lang="en-US" sz="2000" dirty="0"/>
              <a:t>7</a:t>
            </a:r>
            <a:r>
              <a:rPr lang="en-US" sz="2000" spc="60" dirty="0"/>
              <a:t> </a:t>
            </a:r>
            <a:r>
              <a:rPr lang="en-US" sz="2000" spc="-5" dirty="0"/>
              <a:t>de</a:t>
            </a:r>
            <a:r>
              <a:rPr lang="en-US" sz="2000" spc="60" dirty="0"/>
              <a:t> </a:t>
            </a:r>
            <a:r>
              <a:rPr lang="en-US" sz="2000" spc="-5" dirty="0" err="1"/>
              <a:t>julio</a:t>
            </a:r>
            <a:r>
              <a:rPr lang="en-US" sz="2000" spc="70" dirty="0"/>
              <a:t> </a:t>
            </a:r>
            <a:r>
              <a:rPr lang="en-US" sz="2000" spc="-5" dirty="0"/>
              <a:t>de</a:t>
            </a:r>
            <a:r>
              <a:rPr lang="en-US" sz="2000" spc="60" dirty="0"/>
              <a:t> </a:t>
            </a:r>
            <a:r>
              <a:rPr lang="en-US" sz="2000" spc="-5" dirty="0"/>
              <a:t>1822,</a:t>
            </a:r>
            <a:r>
              <a:rPr lang="en-US" sz="2000" spc="65" dirty="0"/>
              <a:t> </a:t>
            </a:r>
            <a:r>
              <a:rPr lang="en-US" sz="2000" spc="-5" dirty="0" err="1"/>
              <a:t>en</a:t>
            </a:r>
            <a:r>
              <a:rPr lang="en-US" sz="2000" spc="60" dirty="0"/>
              <a:t> </a:t>
            </a:r>
            <a:r>
              <a:rPr lang="en-US" sz="2000" spc="-5" dirty="0"/>
              <a:t>Madrid,</a:t>
            </a:r>
            <a:r>
              <a:rPr lang="en-US" sz="2000" spc="60" dirty="0"/>
              <a:t> </a:t>
            </a:r>
            <a:r>
              <a:rPr lang="en-US" sz="2000" dirty="0"/>
              <a:t>un</a:t>
            </a:r>
            <a:r>
              <a:rPr lang="en-US" sz="2000" spc="70" dirty="0"/>
              <a:t> </a:t>
            </a:r>
            <a:r>
              <a:rPr lang="en-US" sz="2000" b="1" spc="-5" dirty="0"/>
              <a:t>golpe</a:t>
            </a:r>
            <a:r>
              <a:rPr lang="en-US" sz="2000" b="1" spc="65" dirty="0"/>
              <a:t> </a:t>
            </a:r>
            <a:r>
              <a:rPr lang="en-US" sz="2000" b="1" spc="-10" dirty="0" err="1"/>
              <a:t>militar</a:t>
            </a:r>
            <a:r>
              <a:rPr lang="en-US" sz="2000" b="1" spc="65" dirty="0"/>
              <a:t> </a:t>
            </a:r>
            <a:r>
              <a:rPr lang="en-US" sz="2000" b="1" spc="-5" dirty="0" err="1"/>
              <a:t>absolutista</a:t>
            </a:r>
            <a:endParaRPr lang="en-US" sz="2000" dirty="0"/>
          </a:p>
          <a:p>
            <a:pPr marL="12700" indent="-228600">
              <a:lnSpc>
                <a:spcPct val="90000"/>
              </a:lnSpc>
              <a:spcBef>
                <a:spcPts val="1085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fue</a:t>
            </a:r>
            <a:r>
              <a:rPr lang="en-US" sz="2000" dirty="0"/>
              <a:t> </a:t>
            </a:r>
            <a:r>
              <a:rPr lang="en-US" sz="2000" b="1" spc="-5" dirty="0" err="1"/>
              <a:t>sofocado</a:t>
            </a:r>
            <a:r>
              <a:rPr lang="en-US" sz="2000" b="1" spc="20" dirty="0"/>
              <a:t> </a:t>
            </a:r>
            <a:r>
              <a:rPr lang="en-US" sz="2000" b="1" spc="-5" dirty="0" err="1"/>
              <a:t>por</a:t>
            </a:r>
            <a:r>
              <a:rPr lang="en-US" sz="2000" b="1" spc="-15" dirty="0"/>
              <a:t> </a:t>
            </a:r>
            <a:r>
              <a:rPr lang="en-US" sz="2000" b="1" spc="-5" dirty="0"/>
              <a:t>la</a:t>
            </a:r>
            <a:r>
              <a:rPr lang="en-US" sz="2000" b="1" spc="5" dirty="0"/>
              <a:t> </a:t>
            </a:r>
            <a:r>
              <a:rPr lang="en-US" sz="2000" b="1" spc="-5" dirty="0" err="1"/>
              <a:t>Milicia</a:t>
            </a:r>
            <a:r>
              <a:rPr lang="en-US" sz="2000" b="1" dirty="0"/>
              <a:t> </a:t>
            </a:r>
            <a:r>
              <a:rPr lang="en-US" sz="2000" b="1" spc="-5" dirty="0"/>
              <a:t>Nacional</a:t>
            </a:r>
            <a:r>
              <a:rPr lang="en-US" sz="2000" b="1" spc="10" dirty="0"/>
              <a:t> </a:t>
            </a:r>
            <a:r>
              <a:rPr lang="en-US" sz="2000" dirty="0"/>
              <a:t>y</a:t>
            </a:r>
            <a:r>
              <a:rPr lang="en-US" sz="2000" spc="10" dirty="0"/>
              <a:t> </a:t>
            </a:r>
            <a:r>
              <a:rPr lang="en-US" sz="2000" spc="-5" dirty="0" err="1"/>
              <a:t>por</a:t>
            </a:r>
            <a:r>
              <a:rPr lang="en-US" sz="2000" spc="-5" dirty="0"/>
              <a:t> </a:t>
            </a:r>
            <a:r>
              <a:rPr lang="en-US" sz="2000" spc="-10" dirty="0" err="1"/>
              <a:t>civiles</a:t>
            </a:r>
            <a:r>
              <a:rPr lang="en-US" sz="2000" spc="-15" dirty="0"/>
              <a:t> </a:t>
            </a:r>
            <a:r>
              <a:rPr lang="en-US" sz="2000" spc="-5" dirty="0" err="1"/>
              <a:t>armados</a:t>
            </a:r>
            <a:r>
              <a:rPr lang="en-US" sz="2000" spc="-5" dirty="0"/>
              <a:t>.</a:t>
            </a:r>
            <a:endParaRPr lang="en-US" sz="2000" dirty="0"/>
          </a:p>
          <a:p>
            <a:pPr indent="-228600">
              <a:lnSpc>
                <a:spcPct val="900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2700" marR="5715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spc="-5" dirty="0" err="1"/>
              <a:t>Desde</a:t>
            </a:r>
            <a:r>
              <a:rPr lang="en-US" sz="2000" dirty="0"/>
              <a:t> </a:t>
            </a:r>
            <a:r>
              <a:rPr lang="en-US" sz="2000" spc="-5" dirty="0" err="1"/>
              <a:t>entonces</a:t>
            </a:r>
            <a:r>
              <a:rPr lang="en-US" sz="2000" dirty="0"/>
              <a:t> </a:t>
            </a:r>
            <a:r>
              <a:rPr lang="en-US" sz="2000" b="1" spc="-5" dirty="0"/>
              <a:t>las</a:t>
            </a:r>
            <a:r>
              <a:rPr lang="en-US" sz="2000" b="1" dirty="0"/>
              <a:t> </a:t>
            </a:r>
            <a:r>
              <a:rPr lang="en-US" sz="2000" b="1" spc="-5" dirty="0" err="1"/>
              <a:t>partidas</a:t>
            </a:r>
            <a:r>
              <a:rPr lang="en-US" sz="2000" b="1" dirty="0"/>
              <a:t> o</a:t>
            </a:r>
            <a:r>
              <a:rPr lang="en-US" sz="2000" b="1" spc="5" dirty="0"/>
              <a:t> </a:t>
            </a:r>
            <a:r>
              <a:rPr lang="en-US" sz="2000" b="1" spc="-5" dirty="0"/>
              <a:t>guerrillas</a:t>
            </a:r>
            <a:r>
              <a:rPr lang="en-US" sz="2000" b="1" dirty="0"/>
              <a:t> </a:t>
            </a:r>
            <a:r>
              <a:rPr lang="en-US" sz="2000" b="1" spc="-10" dirty="0" err="1"/>
              <a:t>realistas</a:t>
            </a:r>
            <a:r>
              <a:rPr lang="en-US" sz="2000" b="1" spc="-10" dirty="0"/>
              <a:t> </a:t>
            </a:r>
            <a:r>
              <a:rPr lang="en-US" sz="2000" b="1" spc="-5" dirty="0"/>
              <a:t> </a:t>
            </a:r>
            <a:r>
              <a:rPr lang="en-US" sz="2000" spc="-5" dirty="0" err="1"/>
              <a:t>organizadas</a:t>
            </a:r>
            <a:r>
              <a:rPr lang="en-US" sz="2000" spc="-5" dirty="0"/>
              <a:t> </a:t>
            </a:r>
            <a:r>
              <a:rPr lang="en-US" sz="2000" spc="-10" dirty="0" err="1"/>
              <a:t>por</a:t>
            </a:r>
            <a:r>
              <a:rPr lang="en-US" sz="2000" spc="-10" dirty="0"/>
              <a:t> </a:t>
            </a:r>
            <a:r>
              <a:rPr lang="en-US" sz="2000" dirty="0"/>
              <a:t>la </a:t>
            </a:r>
            <a:r>
              <a:rPr lang="en-US" sz="2000" spc="-10" dirty="0" err="1"/>
              <a:t>aristocracia</a:t>
            </a:r>
            <a:r>
              <a:rPr lang="en-US" sz="2000" spc="-10" dirty="0"/>
              <a:t> </a:t>
            </a:r>
            <a:r>
              <a:rPr lang="en-US" sz="2000" dirty="0"/>
              <a:t>y </a:t>
            </a:r>
            <a:r>
              <a:rPr lang="en-US" sz="2000" spc="-5" dirty="0" err="1"/>
              <a:t>el</a:t>
            </a:r>
            <a:r>
              <a:rPr lang="en-US" sz="2000" spc="-5" dirty="0"/>
              <a:t> </a:t>
            </a:r>
            <a:r>
              <a:rPr lang="en-US" sz="2000" spc="-10" dirty="0" err="1"/>
              <a:t>clero</a:t>
            </a:r>
            <a:r>
              <a:rPr lang="en-US" sz="2000" spc="-10" dirty="0"/>
              <a:t> </a:t>
            </a:r>
            <a:r>
              <a:rPr lang="en-US" sz="2000" spc="-5" dirty="0" err="1"/>
              <a:t>absolutista</a:t>
            </a:r>
            <a:r>
              <a:rPr lang="en-US" sz="2000" spc="-5" dirty="0"/>
              <a:t>, </a:t>
            </a:r>
            <a:r>
              <a:rPr lang="en-US" sz="2000" dirty="0"/>
              <a:t>que </a:t>
            </a:r>
            <a:r>
              <a:rPr lang="en-US" sz="2000" spc="-20" dirty="0" err="1"/>
              <a:t>ya</a:t>
            </a:r>
            <a:r>
              <a:rPr lang="en-US" sz="2000" spc="-20" dirty="0"/>
              <a:t> </a:t>
            </a:r>
            <a:r>
              <a:rPr lang="en-US" sz="2000" spc="-15" dirty="0"/>
              <a:t> </a:t>
            </a:r>
            <a:r>
              <a:rPr lang="en-US" sz="2000" spc="-10" dirty="0" err="1"/>
              <a:t>venían</a:t>
            </a:r>
            <a:r>
              <a:rPr lang="en-US" sz="2000" spc="-10" dirty="0"/>
              <a:t> </a:t>
            </a:r>
            <a:r>
              <a:rPr lang="en-US" sz="2000" spc="-5" dirty="0" err="1"/>
              <a:t>actuando</a:t>
            </a:r>
            <a:r>
              <a:rPr lang="en-US" sz="2000" spc="-5" dirty="0"/>
              <a:t> </a:t>
            </a:r>
            <a:r>
              <a:rPr lang="en-US" sz="2000" spc="-5" dirty="0" err="1"/>
              <a:t>desde</a:t>
            </a:r>
            <a:r>
              <a:rPr lang="en-US" sz="2000" spc="5" dirty="0"/>
              <a:t> </a:t>
            </a:r>
            <a:r>
              <a:rPr lang="en-US" sz="2000" spc="-5" dirty="0"/>
              <a:t>1821,</a:t>
            </a:r>
            <a:r>
              <a:rPr lang="en-US" sz="2000" spc="25" dirty="0"/>
              <a:t> </a:t>
            </a:r>
            <a:r>
              <a:rPr lang="en-US" sz="2000" b="1" spc="-10" dirty="0" err="1"/>
              <a:t>incrementaron</a:t>
            </a:r>
            <a:r>
              <a:rPr lang="en-US" sz="2000" b="1" spc="-30" dirty="0"/>
              <a:t> </a:t>
            </a:r>
            <a:r>
              <a:rPr lang="en-US" sz="2000" b="1" dirty="0"/>
              <a:t>sus</a:t>
            </a:r>
            <a:r>
              <a:rPr lang="en-US" sz="2000" b="1" spc="5" dirty="0"/>
              <a:t> </a:t>
            </a:r>
            <a:r>
              <a:rPr lang="en-US" sz="2000" b="1" spc="-5" dirty="0" err="1"/>
              <a:t>acciones</a:t>
            </a:r>
            <a:r>
              <a:rPr lang="en-US" sz="2000" spc="-5" dirty="0"/>
              <a:t>.</a:t>
            </a: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2700" indent="-228600">
              <a:lnSpc>
                <a:spcPct val="90000"/>
              </a:lnSpc>
              <a:spcBef>
                <a:spcPts val="1855"/>
              </a:spcBef>
              <a:buFont typeface="Arial" panose="020B0604020202020204" pitchFamily="34" charset="0"/>
              <a:buChar char="•"/>
            </a:pPr>
            <a:r>
              <a:rPr lang="en-US" sz="2000" spc="-5" dirty="0" err="1"/>
              <a:t>En</a:t>
            </a:r>
            <a:r>
              <a:rPr lang="en-US" sz="2000" spc="45" dirty="0"/>
              <a:t> </a:t>
            </a:r>
            <a:r>
              <a:rPr lang="en-US" sz="2000" b="1" dirty="0" err="1"/>
              <a:t>Seo</a:t>
            </a:r>
            <a:r>
              <a:rPr lang="en-US" sz="2000" b="1" spc="45" dirty="0"/>
              <a:t> </a:t>
            </a:r>
            <a:r>
              <a:rPr lang="en-US" sz="2000" b="1" dirty="0"/>
              <a:t>de</a:t>
            </a:r>
            <a:r>
              <a:rPr lang="en-US" sz="2000" b="1" spc="45" dirty="0"/>
              <a:t> </a:t>
            </a:r>
            <a:r>
              <a:rPr lang="en-US" sz="2000" b="1" spc="-5" dirty="0" err="1"/>
              <a:t>Urgel</a:t>
            </a:r>
            <a:r>
              <a:rPr lang="en-US" sz="2000" b="1" spc="40" dirty="0"/>
              <a:t> </a:t>
            </a:r>
            <a:r>
              <a:rPr lang="en-US" sz="2000" spc="-5" dirty="0"/>
              <a:t>se</a:t>
            </a:r>
            <a:r>
              <a:rPr lang="en-US" sz="2000" spc="50" dirty="0"/>
              <a:t> </a:t>
            </a:r>
            <a:r>
              <a:rPr lang="en-US" sz="2000" spc="-5" dirty="0" err="1"/>
              <a:t>hicieron</a:t>
            </a:r>
            <a:r>
              <a:rPr lang="en-US" sz="2000" spc="50" dirty="0"/>
              <a:t> </a:t>
            </a:r>
            <a:r>
              <a:rPr lang="en-US" sz="2000" spc="-5" dirty="0" err="1"/>
              <a:t>fuertes</a:t>
            </a:r>
            <a:r>
              <a:rPr lang="en-US" sz="2000" spc="35" dirty="0"/>
              <a:t> </a:t>
            </a:r>
            <a:r>
              <a:rPr lang="en-US" sz="2000" dirty="0"/>
              <a:t>e</a:t>
            </a:r>
            <a:r>
              <a:rPr lang="en-US" sz="2000" spc="55" dirty="0"/>
              <a:t> </a:t>
            </a:r>
            <a:r>
              <a:rPr lang="en-US" sz="2000" spc="-5" dirty="0" err="1"/>
              <a:t>instalaron</a:t>
            </a:r>
            <a:r>
              <a:rPr lang="en-US" sz="2000" spc="45" dirty="0"/>
              <a:t> </a:t>
            </a:r>
            <a:r>
              <a:rPr lang="en-US" sz="2000" spc="-5" dirty="0" err="1"/>
              <a:t>una</a:t>
            </a:r>
            <a:r>
              <a:rPr lang="en-US" sz="2000" spc="45" dirty="0"/>
              <a:t> </a:t>
            </a:r>
            <a:r>
              <a:rPr lang="en-US" sz="2000" b="1" spc="-5" dirty="0" err="1"/>
              <a:t>Regencia</a:t>
            </a:r>
            <a:r>
              <a:rPr lang="en-US" sz="2000" b="1" dirty="0"/>
              <a:t> </a:t>
            </a:r>
            <a:r>
              <a:rPr lang="en-US" sz="2000" b="1" dirty="0" err="1"/>
              <a:t>f</a:t>
            </a:r>
            <a:r>
              <a:rPr lang="en-US" sz="2000" spc="-10" dirty="0" err="1"/>
              <a:t>ormada</a:t>
            </a:r>
            <a:r>
              <a:rPr lang="en-US" sz="2000" spc="10" dirty="0"/>
              <a:t> </a:t>
            </a:r>
            <a:r>
              <a:rPr lang="en-US" sz="2000" spc="-5" dirty="0" err="1"/>
              <a:t>por</a:t>
            </a:r>
            <a:r>
              <a:rPr lang="en-US" sz="2000" spc="5" dirty="0"/>
              <a:t> </a:t>
            </a:r>
            <a:r>
              <a:rPr lang="en-US" sz="2000" spc="-5" dirty="0" err="1"/>
              <a:t>absolutistas</a:t>
            </a:r>
            <a:r>
              <a:rPr lang="en-US" sz="2000" spc="25" dirty="0"/>
              <a:t> </a:t>
            </a:r>
            <a:r>
              <a:rPr lang="en-US" sz="2000" dirty="0"/>
              <a:t>que</a:t>
            </a:r>
            <a:r>
              <a:rPr lang="en-US" sz="2000" spc="-5" dirty="0"/>
              <a:t> </a:t>
            </a:r>
            <a:r>
              <a:rPr lang="en-US" sz="2000" spc="-10" dirty="0" err="1"/>
              <a:t>fueron</a:t>
            </a:r>
            <a:r>
              <a:rPr lang="en-US" sz="2000" spc="30" dirty="0"/>
              <a:t> </a:t>
            </a:r>
            <a:r>
              <a:rPr lang="en-US" sz="2000" spc="-5" dirty="0" err="1"/>
              <a:t>más</a:t>
            </a:r>
            <a:r>
              <a:rPr lang="en-US" sz="2000" spc="5" dirty="0"/>
              <a:t> </a:t>
            </a:r>
            <a:r>
              <a:rPr lang="en-US" sz="2000" spc="-10" dirty="0" err="1"/>
              <a:t>tarde</a:t>
            </a:r>
            <a:r>
              <a:rPr lang="en-US" sz="2000" dirty="0"/>
              <a:t> </a:t>
            </a:r>
            <a:r>
              <a:rPr lang="en-US" sz="2000" spc="-5" dirty="0" err="1"/>
              <a:t>sometidos</a:t>
            </a:r>
            <a:r>
              <a:rPr lang="en-US" sz="2000" spc="-5" dirty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D5DC266-3607-B8BD-2BDA-A1AB4BDE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0848" y="643467"/>
            <a:ext cx="367690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DD074CE8-7D47-D111-D72C-57F3ED54F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38800" y="3415553"/>
            <a:ext cx="5291667" cy="322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007152A-1423-1546-D213-0BEA089ADEDC}"/>
              </a:ext>
            </a:extLst>
          </p:cNvPr>
          <p:cNvSpPr/>
          <p:nvPr/>
        </p:nvSpPr>
        <p:spPr>
          <a:xfrm>
            <a:off x="5257800" y="304800"/>
            <a:ext cx="6477000" cy="281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La Inquisición se suprimió tras  el triunfo del pronunciamiento de Riego que restableció la Constitución de 1812.</a:t>
            </a:r>
            <a:r>
              <a:rPr lang="es-ES" sz="1600" b="0" i="0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Tras la recuperación de sus poderes absolutos en octubre de 1823 —gracias a la intervención de los 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</a:rPr>
              <a:t>Cien Mil Hijos de San Luis</a:t>
            </a:r>
            <a:r>
              <a:rPr lang="es-E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—, Fernando VII no restableció la Inquisición —en su lugar funcionaron en algunas diócesis unas  Juntas de Fe.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191" y="521969"/>
            <a:ext cx="5010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pc="-25" dirty="0"/>
              <a:t>Para</a:t>
            </a:r>
            <a:r>
              <a:rPr spc="-20" dirty="0"/>
              <a:t> </a:t>
            </a:r>
            <a:r>
              <a:rPr spc="-5" dirty="0"/>
              <a:t>terminar</a:t>
            </a:r>
            <a:r>
              <a:rPr dirty="0"/>
              <a:t> </a:t>
            </a:r>
            <a:r>
              <a:rPr spc="-5" dirty="0"/>
              <a:t>con</a:t>
            </a:r>
            <a:r>
              <a:rPr dirty="0"/>
              <a:t> </a:t>
            </a:r>
            <a:r>
              <a:rPr spc="-5" dirty="0"/>
              <a:t>el</a:t>
            </a:r>
            <a:r>
              <a:rPr dirty="0"/>
              <a:t> </a:t>
            </a:r>
            <a:r>
              <a:rPr spc="-10" dirty="0"/>
              <a:t>régimen</a:t>
            </a:r>
            <a:r>
              <a:rPr spc="-5" dirty="0"/>
              <a:t> constitucional</a:t>
            </a:r>
            <a:r>
              <a:rPr dirty="0"/>
              <a:t> </a:t>
            </a:r>
            <a:r>
              <a:rPr spc="-5" dirty="0"/>
              <a:t>las </a:t>
            </a:r>
            <a:r>
              <a:rPr dirty="0"/>
              <a:t> </a:t>
            </a:r>
            <a:r>
              <a:rPr spc="-10" dirty="0"/>
              <a:t>potencias</a:t>
            </a:r>
            <a:r>
              <a:rPr spc="-5" dirty="0"/>
              <a:t> de</a:t>
            </a:r>
            <a:r>
              <a:rPr dirty="0"/>
              <a:t> la</a:t>
            </a:r>
            <a:r>
              <a:rPr spc="5" dirty="0"/>
              <a:t> </a:t>
            </a:r>
            <a:r>
              <a:rPr b="1" spc="-5" dirty="0">
                <a:latin typeface="Cambria"/>
                <a:cs typeface="Cambria"/>
              </a:rPr>
              <a:t>Santa</a:t>
            </a:r>
            <a:r>
              <a:rPr b="1" dirty="0">
                <a:latin typeface="Cambria"/>
                <a:cs typeface="Cambria"/>
              </a:rPr>
              <a:t> Alianza</a:t>
            </a:r>
            <a:r>
              <a:rPr b="1" spc="5" dirty="0">
                <a:latin typeface="Cambria"/>
                <a:cs typeface="Cambria"/>
              </a:rPr>
              <a:t> </a:t>
            </a:r>
            <a:r>
              <a:rPr spc="-5" dirty="0"/>
              <a:t>decidieron</a:t>
            </a:r>
            <a:r>
              <a:rPr dirty="0"/>
              <a:t> </a:t>
            </a:r>
            <a:r>
              <a:rPr spc="-5" dirty="0"/>
              <a:t>en</a:t>
            </a:r>
            <a:r>
              <a:rPr dirty="0"/>
              <a:t> </a:t>
            </a:r>
            <a:r>
              <a:rPr spc="-5" dirty="0"/>
              <a:t>el </a:t>
            </a:r>
            <a:r>
              <a:rPr dirty="0"/>
              <a:t> </a:t>
            </a:r>
            <a:r>
              <a:rPr b="1" spc="-10" dirty="0">
                <a:latin typeface="Cambria"/>
                <a:cs typeface="Cambria"/>
              </a:rPr>
              <a:t>congreso </a:t>
            </a:r>
            <a:r>
              <a:rPr b="1" dirty="0">
                <a:latin typeface="Cambria"/>
                <a:cs typeface="Cambria"/>
              </a:rPr>
              <a:t>de </a:t>
            </a:r>
            <a:r>
              <a:rPr b="1" spc="-35" dirty="0">
                <a:latin typeface="Cambria"/>
                <a:cs typeface="Cambria"/>
              </a:rPr>
              <a:t>Verona </a:t>
            </a:r>
            <a:r>
              <a:rPr spc="-5" dirty="0"/>
              <a:t>(octubre de </a:t>
            </a:r>
            <a:r>
              <a:rPr dirty="0"/>
              <a:t>1822) </a:t>
            </a:r>
            <a:r>
              <a:rPr spc="-5" dirty="0"/>
              <a:t>intervenir </a:t>
            </a:r>
            <a:r>
              <a:rPr dirty="0"/>
              <a:t> </a:t>
            </a:r>
            <a:r>
              <a:rPr spc="-5" dirty="0"/>
              <a:t>en</a:t>
            </a:r>
            <a:r>
              <a:rPr dirty="0"/>
              <a:t> </a:t>
            </a:r>
            <a:r>
              <a:rPr spc="-10" dirty="0"/>
              <a:t>España</a:t>
            </a:r>
            <a:r>
              <a:rPr dirty="0"/>
              <a:t> </a:t>
            </a:r>
            <a:r>
              <a:rPr spc="-15" dirty="0"/>
              <a:t>para</a:t>
            </a:r>
            <a:r>
              <a:rPr spc="20" dirty="0"/>
              <a:t> </a:t>
            </a:r>
            <a:r>
              <a:rPr spc="-10" dirty="0"/>
              <a:t>restablecer</a:t>
            </a:r>
            <a:r>
              <a:rPr spc="15" dirty="0"/>
              <a:t> </a:t>
            </a:r>
            <a:r>
              <a:rPr spc="-5" dirty="0"/>
              <a:t>el</a:t>
            </a:r>
            <a:r>
              <a:rPr dirty="0"/>
              <a:t> </a:t>
            </a:r>
            <a:r>
              <a:rPr spc="-5" dirty="0"/>
              <a:t>poder</a:t>
            </a:r>
            <a:r>
              <a:rPr dirty="0"/>
              <a:t> </a:t>
            </a:r>
            <a:r>
              <a:rPr spc="-10" dirty="0"/>
              <a:t>real.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3191" y="2578943"/>
            <a:ext cx="5011420" cy="2907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50000"/>
              </a:lnSpc>
              <a:spcBef>
                <a:spcPts val="105"/>
              </a:spcBef>
            </a:pPr>
            <a:r>
              <a:rPr sz="1800" spc="-15" dirty="0">
                <a:latin typeface="Cambria"/>
                <a:cs typeface="Cambria"/>
              </a:rPr>
              <a:t>Francia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envió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un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ejército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(llamado</a:t>
            </a:r>
            <a:r>
              <a:rPr sz="1800" spc="-5" dirty="0">
                <a:latin typeface="Cambria"/>
                <a:cs typeface="Cambria"/>
              </a:rPr>
              <a:t> los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Cien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Mil 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Hijos </a:t>
            </a:r>
            <a:r>
              <a:rPr sz="1800" b="1" dirty="0">
                <a:latin typeface="Cambria"/>
                <a:cs typeface="Cambria"/>
              </a:rPr>
              <a:t>de San </a:t>
            </a:r>
            <a:r>
              <a:rPr sz="1800" b="1" spc="-5" dirty="0">
                <a:latin typeface="Cambria"/>
                <a:cs typeface="Cambria"/>
              </a:rPr>
              <a:t>Luis</a:t>
            </a:r>
            <a:r>
              <a:rPr sz="1800" spc="-5" dirty="0">
                <a:latin typeface="Cambria"/>
                <a:cs typeface="Cambria"/>
              </a:rPr>
              <a:t>) </a:t>
            </a:r>
            <a:r>
              <a:rPr sz="1800" dirty="0">
                <a:latin typeface="Cambria"/>
                <a:cs typeface="Cambria"/>
              </a:rPr>
              <a:t>que </a:t>
            </a:r>
            <a:r>
              <a:rPr sz="1800" spc="-5" dirty="0">
                <a:latin typeface="Cambria"/>
                <a:cs typeface="Cambria"/>
              </a:rPr>
              <a:t>entró en </a:t>
            </a:r>
            <a:r>
              <a:rPr sz="1800" spc="-10" dirty="0">
                <a:latin typeface="Cambria"/>
                <a:cs typeface="Cambria"/>
              </a:rPr>
              <a:t>España </a:t>
            </a:r>
            <a:r>
              <a:rPr sz="1800" spc="-5" dirty="0">
                <a:latin typeface="Cambria"/>
                <a:cs typeface="Cambria"/>
              </a:rPr>
              <a:t>en abril de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1823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mando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duque</a:t>
            </a:r>
            <a:r>
              <a:rPr sz="1800" b="1" spc="-2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de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Angulema.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Cambria"/>
              <a:cs typeface="Cambria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800" spc="-5" dirty="0">
                <a:latin typeface="Cambria"/>
                <a:cs typeface="Cambria"/>
              </a:rPr>
              <a:t>Recorrió, sin apenas oposición, </a:t>
            </a:r>
            <a:r>
              <a:rPr sz="1800" dirty="0">
                <a:latin typeface="Cambria"/>
                <a:cs typeface="Cambria"/>
              </a:rPr>
              <a:t>la </a:t>
            </a:r>
            <a:r>
              <a:rPr sz="1800" spc="-5" dirty="0">
                <a:latin typeface="Cambria"/>
                <a:cs typeface="Cambria"/>
              </a:rPr>
              <a:t>Península, llegó </a:t>
            </a:r>
            <a:r>
              <a:rPr sz="1800" dirty="0">
                <a:latin typeface="Cambria"/>
                <a:cs typeface="Cambria"/>
              </a:rPr>
              <a:t>a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Cádiz dónde</a:t>
            </a:r>
            <a:r>
              <a:rPr sz="1800" b="1" dirty="0">
                <a:latin typeface="Cambria"/>
                <a:cs typeface="Cambria"/>
              </a:rPr>
              <a:t> fue </a:t>
            </a:r>
            <a:r>
              <a:rPr sz="1800" b="1" spc="-5" dirty="0">
                <a:latin typeface="Cambria"/>
                <a:cs typeface="Cambria"/>
              </a:rPr>
              <a:t>libertado el </a:t>
            </a:r>
            <a:r>
              <a:rPr sz="1800" b="1" spc="-10" dirty="0">
                <a:latin typeface="Cambria"/>
                <a:cs typeface="Cambria"/>
              </a:rPr>
              <a:t>monarca</a:t>
            </a:r>
            <a:r>
              <a:rPr sz="1800" spc="-10" dirty="0">
                <a:latin typeface="Cambria"/>
                <a:cs typeface="Cambria"/>
              </a:rPr>
              <a:t>,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llevado 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por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gobierno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casi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como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un</a:t>
            </a:r>
            <a:r>
              <a:rPr sz="1800" spc="-5" dirty="0">
                <a:latin typeface="Cambria"/>
                <a:cs typeface="Cambria"/>
              </a:rPr>
              <a:t> prisionero.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2764" y="926591"/>
            <a:ext cx="6079235" cy="431596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55383" y="5389879"/>
            <a:ext cx="44881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mbria"/>
                <a:cs typeface="Cambria"/>
              </a:rPr>
              <a:t>Fernando </a:t>
            </a:r>
            <a:r>
              <a:rPr sz="1400" b="1" spc="-5" dirty="0">
                <a:latin typeface="Cambria"/>
                <a:cs typeface="Cambria"/>
              </a:rPr>
              <a:t>VII recibe </a:t>
            </a:r>
            <a:r>
              <a:rPr sz="1400" b="1" dirty="0">
                <a:latin typeface="Cambria"/>
                <a:cs typeface="Cambria"/>
              </a:rPr>
              <a:t>en Cádiz a los </a:t>
            </a:r>
            <a:r>
              <a:rPr sz="1400" b="1" spc="-5" dirty="0">
                <a:latin typeface="Cambria"/>
                <a:cs typeface="Cambria"/>
              </a:rPr>
              <a:t>Cien Mil hijos de </a:t>
            </a:r>
            <a:r>
              <a:rPr sz="1400" b="1" dirty="0">
                <a:latin typeface="Cambria"/>
                <a:cs typeface="Cambria"/>
              </a:rPr>
              <a:t>San </a:t>
            </a:r>
            <a:r>
              <a:rPr sz="1400" b="1" spc="-29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Luis,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en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el </a:t>
            </a:r>
            <a:r>
              <a:rPr sz="1400" b="1" spc="-5" dirty="0">
                <a:latin typeface="Cambria"/>
                <a:cs typeface="Cambria"/>
              </a:rPr>
              <a:t>cuadro</a:t>
            </a:r>
            <a:r>
              <a:rPr sz="1400" b="1" dirty="0">
                <a:latin typeface="Cambria"/>
                <a:cs typeface="Cambria"/>
              </a:rPr>
              <a:t> de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José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Aparicio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Inglada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(1827)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788" y="432561"/>
            <a:ext cx="6616065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mbria"/>
                <a:cs typeface="Cambria"/>
              </a:rPr>
              <a:t>3. </a:t>
            </a:r>
            <a:r>
              <a:rPr sz="1800" b="1" dirty="0">
                <a:latin typeface="Cambria"/>
                <a:cs typeface="Cambria"/>
              </a:rPr>
              <a:t>LA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spc="-15" dirty="0">
                <a:latin typeface="Cambria"/>
                <a:cs typeface="Cambria"/>
              </a:rPr>
              <a:t>DÉCADA </a:t>
            </a:r>
            <a:r>
              <a:rPr sz="1800" b="1" spc="-30" dirty="0">
                <a:latin typeface="Cambria"/>
                <a:cs typeface="Cambria"/>
              </a:rPr>
              <a:t>ABSOLUTISTA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O</a:t>
            </a:r>
            <a:r>
              <a:rPr sz="1800" b="1" spc="15" dirty="0">
                <a:latin typeface="Cambria"/>
                <a:cs typeface="Cambria"/>
              </a:rPr>
              <a:t> </a:t>
            </a:r>
            <a:r>
              <a:rPr sz="1800" b="1" spc="-15" dirty="0">
                <a:latin typeface="Cambria"/>
                <a:cs typeface="Cambria"/>
              </a:rPr>
              <a:t>DÉCADA</a:t>
            </a:r>
            <a:r>
              <a:rPr sz="1800" b="1" spc="-10" dirty="0">
                <a:latin typeface="Cambria"/>
                <a:cs typeface="Cambria"/>
              </a:rPr>
              <a:t> OMINOSA</a:t>
            </a:r>
            <a:r>
              <a:rPr sz="1800" b="1" spc="1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(1823-1833).</a:t>
            </a:r>
            <a:endParaRPr sz="1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 dirty="0">
              <a:latin typeface="Cambria"/>
              <a:cs typeface="Cambria"/>
            </a:endParaRPr>
          </a:p>
          <a:p>
            <a:pPr marL="12700" marR="3028315" algn="just">
              <a:lnSpc>
                <a:spcPct val="150000"/>
              </a:lnSpc>
            </a:pPr>
            <a:r>
              <a:rPr sz="1800" spc="-15" dirty="0">
                <a:latin typeface="Cambria"/>
                <a:cs typeface="Cambria"/>
              </a:rPr>
              <a:t>Por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decreto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de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1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de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octubre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5" dirty="0">
                <a:latin typeface="Cambria"/>
                <a:cs typeface="Cambria"/>
              </a:rPr>
              <a:t>de </a:t>
            </a:r>
            <a:r>
              <a:rPr sz="1800" b="1" spc="1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1823 </a:t>
            </a:r>
            <a:r>
              <a:rPr sz="1800" spc="-5" dirty="0">
                <a:latin typeface="Cambria"/>
                <a:cs typeface="Cambria"/>
              </a:rPr>
              <a:t>el </a:t>
            </a:r>
            <a:r>
              <a:rPr sz="1800" spc="-15" dirty="0">
                <a:latin typeface="Cambria"/>
                <a:cs typeface="Cambria"/>
              </a:rPr>
              <a:t>rey </a:t>
            </a:r>
            <a:r>
              <a:rPr sz="1800" spc="-10" dirty="0">
                <a:latin typeface="Cambria"/>
                <a:cs typeface="Cambria"/>
              </a:rPr>
              <a:t>declaraba </a:t>
            </a:r>
            <a:r>
              <a:rPr sz="1800" dirty="0">
                <a:latin typeface="Cambria"/>
                <a:cs typeface="Cambria"/>
              </a:rPr>
              <a:t>la </a:t>
            </a:r>
            <a:r>
              <a:rPr sz="1800" b="1" spc="-5" dirty="0">
                <a:latin typeface="Cambria"/>
                <a:cs typeface="Cambria"/>
              </a:rPr>
              <a:t>nulidad </a:t>
            </a:r>
            <a:r>
              <a:rPr sz="1800" b="1" spc="5" dirty="0">
                <a:latin typeface="Cambria"/>
                <a:cs typeface="Cambria"/>
              </a:rPr>
              <a:t>de </a:t>
            </a:r>
            <a:r>
              <a:rPr sz="1800" b="1" spc="-38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todo </a:t>
            </a:r>
            <a:r>
              <a:rPr sz="1800" b="1" spc="-5" dirty="0">
                <a:latin typeface="Cambria"/>
                <a:cs typeface="Cambria"/>
              </a:rPr>
              <a:t>lo </a:t>
            </a:r>
            <a:r>
              <a:rPr sz="1800" b="1" spc="-10" dirty="0">
                <a:latin typeface="Cambria"/>
                <a:cs typeface="Cambria"/>
              </a:rPr>
              <a:t>aprobado </a:t>
            </a:r>
            <a:r>
              <a:rPr sz="1800" b="1" spc="-5" dirty="0">
                <a:latin typeface="Cambria"/>
                <a:cs typeface="Cambria"/>
              </a:rPr>
              <a:t>por las </a:t>
            </a:r>
            <a:r>
              <a:rPr sz="1800" b="1" spc="-10" dirty="0">
                <a:latin typeface="Cambria"/>
                <a:cs typeface="Cambria"/>
              </a:rPr>
              <a:t>Cortes </a:t>
            </a:r>
            <a:r>
              <a:rPr sz="1800" b="1" dirty="0">
                <a:latin typeface="Cambria"/>
                <a:cs typeface="Cambria"/>
              </a:rPr>
              <a:t>y </a:t>
            </a:r>
            <a:r>
              <a:rPr sz="1800" b="1" spc="5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el </a:t>
            </a:r>
            <a:r>
              <a:rPr sz="1800" b="1" spc="-5" dirty="0">
                <a:latin typeface="Cambria"/>
                <a:cs typeface="Cambria"/>
              </a:rPr>
              <a:t>gobierno </a:t>
            </a:r>
            <a:r>
              <a:rPr sz="1800" b="1" spc="-15" dirty="0">
                <a:latin typeface="Cambria"/>
                <a:cs typeface="Cambria"/>
              </a:rPr>
              <a:t>durante </a:t>
            </a:r>
            <a:r>
              <a:rPr sz="1800" b="1" spc="-5" dirty="0">
                <a:latin typeface="Cambria"/>
                <a:cs typeface="Cambria"/>
              </a:rPr>
              <a:t>los </a:t>
            </a:r>
            <a:r>
              <a:rPr sz="1800" b="1" spc="-10" dirty="0">
                <a:latin typeface="Cambria"/>
                <a:cs typeface="Cambria"/>
              </a:rPr>
              <a:t>tres </a:t>
            </a:r>
            <a:r>
              <a:rPr sz="1800" b="1" spc="-5" dirty="0">
                <a:latin typeface="Cambria"/>
                <a:cs typeface="Cambria"/>
              </a:rPr>
              <a:t>años 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constitucionales</a:t>
            </a:r>
            <a:r>
              <a:rPr sz="1800" spc="-5" dirty="0">
                <a:latin typeface="Cambria"/>
                <a:cs typeface="Cambria"/>
              </a:rPr>
              <a:t>.</a:t>
            </a:r>
            <a:endParaRPr sz="18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788" y="3585210"/>
            <a:ext cx="960755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spc="-65" dirty="0">
                <a:latin typeface="Cambria"/>
                <a:cs typeface="Cambria"/>
              </a:rPr>
              <a:t>F</a:t>
            </a:r>
            <a:r>
              <a:rPr sz="1800" dirty="0">
                <a:latin typeface="Cambria"/>
                <a:cs typeface="Cambria"/>
              </a:rPr>
              <a:t>er</a:t>
            </a:r>
            <a:r>
              <a:rPr sz="1800" spc="5" dirty="0">
                <a:latin typeface="Cambria"/>
                <a:cs typeface="Cambria"/>
              </a:rPr>
              <a:t>n</a:t>
            </a:r>
            <a:r>
              <a:rPr sz="1800" spc="-15" dirty="0">
                <a:latin typeface="Cambria"/>
                <a:cs typeface="Cambria"/>
              </a:rPr>
              <a:t>a</a:t>
            </a:r>
            <a:r>
              <a:rPr sz="1800" dirty="0">
                <a:latin typeface="Cambria"/>
                <a:cs typeface="Cambria"/>
              </a:rPr>
              <a:t>ndo  </a:t>
            </a:r>
            <a:r>
              <a:rPr sz="1800" b="1" spc="-5" dirty="0">
                <a:latin typeface="Cambria"/>
                <a:cs typeface="Cambria"/>
              </a:rPr>
              <a:t>violenta 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liberales,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3686" y="3585210"/>
            <a:ext cx="2475865" cy="84836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180"/>
              </a:spcBef>
              <a:tabLst>
                <a:tab pos="586740" algn="l"/>
                <a:tab pos="2094230" algn="l"/>
              </a:tabLst>
            </a:pPr>
            <a:r>
              <a:rPr sz="1800" spc="5" dirty="0">
                <a:latin typeface="Cambria"/>
                <a:cs typeface="Cambria"/>
              </a:rPr>
              <a:t>VI</a:t>
            </a:r>
            <a:r>
              <a:rPr sz="1800" dirty="0">
                <a:latin typeface="Cambria"/>
                <a:cs typeface="Cambria"/>
              </a:rPr>
              <a:t>I	d</a:t>
            </a:r>
            <a:r>
              <a:rPr sz="1800" spc="5" dirty="0">
                <a:latin typeface="Cambria"/>
                <a:cs typeface="Cambria"/>
              </a:rPr>
              <a:t>e</a:t>
            </a:r>
            <a:r>
              <a:rPr sz="1800" spc="-5" dirty="0">
                <a:latin typeface="Cambria"/>
                <a:cs typeface="Cambria"/>
              </a:rPr>
              <a:t>s</a:t>
            </a:r>
            <a:r>
              <a:rPr sz="1800" dirty="0">
                <a:latin typeface="Cambria"/>
                <a:cs typeface="Cambria"/>
              </a:rPr>
              <a:t>enca</a:t>
            </a:r>
            <a:r>
              <a:rPr sz="1800" spc="-5" dirty="0">
                <a:latin typeface="Cambria"/>
                <a:cs typeface="Cambria"/>
              </a:rPr>
              <a:t>d</a:t>
            </a:r>
            <a:r>
              <a:rPr sz="1800" dirty="0">
                <a:latin typeface="Cambria"/>
                <a:cs typeface="Cambria"/>
              </a:rPr>
              <a:t>e</a:t>
            </a:r>
            <a:r>
              <a:rPr sz="1800" spc="-15" dirty="0">
                <a:latin typeface="Cambria"/>
                <a:cs typeface="Cambria"/>
              </a:rPr>
              <a:t>n</a:t>
            </a:r>
            <a:r>
              <a:rPr sz="1800" dirty="0">
                <a:latin typeface="Cambria"/>
                <a:cs typeface="Cambria"/>
              </a:rPr>
              <a:t>ó	</a:t>
            </a:r>
            <a:r>
              <a:rPr sz="1800" spc="-5" dirty="0">
                <a:latin typeface="Cambria"/>
                <a:cs typeface="Cambria"/>
              </a:rPr>
              <a:t>u</a:t>
            </a:r>
            <a:r>
              <a:rPr sz="1800" dirty="0">
                <a:latin typeface="Cambria"/>
                <a:cs typeface="Cambria"/>
              </a:rPr>
              <a:t>na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  <a:tabLst>
                <a:tab pos="1296035" algn="l"/>
                <a:tab pos="2179955" algn="l"/>
              </a:tabLst>
            </a:pPr>
            <a:r>
              <a:rPr sz="1800" b="1" spc="-40" dirty="0">
                <a:latin typeface="Cambria"/>
                <a:cs typeface="Cambria"/>
              </a:rPr>
              <a:t>r</a:t>
            </a:r>
            <a:r>
              <a:rPr sz="1800" b="1" dirty="0">
                <a:latin typeface="Cambria"/>
                <a:cs typeface="Cambria"/>
              </a:rPr>
              <a:t>ep</a:t>
            </a:r>
            <a:r>
              <a:rPr sz="1800" b="1" spc="-30" dirty="0">
                <a:latin typeface="Cambria"/>
                <a:cs typeface="Cambria"/>
              </a:rPr>
              <a:t>r</a:t>
            </a:r>
            <a:r>
              <a:rPr sz="1800" b="1" spc="-10" dirty="0">
                <a:latin typeface="Cambria"/>
                <a:cs typeface="Cambria"/>
              </a:rPr>
              <a:t>e</a:t>
            </a:r>
            <a:r>
              <a:rPr sz="1800" b="1" dirty="0">
                <a:latin typeface="Cambria"/>
                <a:cs typeface="Cambria"/>
              </a:rPr>
              <a:t>sión	</a:t>
            </a:r>
            <a:r>
              <a:rPr sz="1800" spc="-15" dirty="0">
                <a:latin typeface="Cambria"/>
                <a:cs typeface="Cambria"/>
              </a:rPr>
              <a:t>c</a:t>
            </a:r>
            <a:r>
              <a:rPr sz="1800" spc="-10" dirty="0">
                <a:latin typeface="Cambria"/>
                <a:cs typeface="Cambria"/>
              </a:rPr>
              <a:t>o</a:t>
            </a:r>
            <a:r>
              <a:rPr sz="1800" spc="-5" dirty="0">
                <a:latin typeface="Cambria"/>
                <a:cs typeface="Cambria"/>
              </a:rPr>
              <a:t>n</a:t>
            </a:r>
            <a:r>
              <a:rPr sz="1800" spc="5" dirty="0">
                <a:latin typeface="Cambria"/>
                <a:cs typeface="Cambria"/>
              </a:rPr>
              <a:t>t</a:t>
            </a:r>
            <a:r>
              <a:rPr sz="1800" spc="-40" dirty="0">
                <a:latin typeface="Cambria"/>
                <a:cs typeface="Cambria"/>
              </a:rPr>
              <a:t>r</a:t>
            </a:r>
            <a:r>
              <a:rPr sz="1800" dirty="0">
                <a:latin typeface="Cambria"/>
                <a:cs typeface="Cambria"/>
              </a:rPr>
              <a:t>a	los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4919" y="4545329"/>
            <a:ext cx="2521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0119" algn="l"/>
                <a:tab pos="1384300" algn="l"/>
                <a:tab pos="1850389" algn="l"/>
              </a:tabLst>
            </a:pPr>
            <a:r>
              <a:rPr sz="1800" spc="10" dirty="0">
                <a:latin typeface="Cambria"/>
                <a:cs typeface="Cambria"/>
              </a:rPr>
              <a:t>m</a:t>
            </a:r>
            <a:r>
              <a:rPr sz="1800" spc="-5" dirty="0">
                <a:latin typeface="Cambria"/>
                <a:cs typeface="Cambria"/>
              </a:rPr>
              <a:t>uc</a:t>
            </a:r>
            <a:r>
              <a:rPr sz="1800" spc="-10" dirty="0">
                <a:latin typeface="Cambria"/>
                <a:cs typeface="Cambria"/>
              </a:rPr>
              <a:t>h</a:t>
            </a:r>
            <a:r>
              <a:rPr sz="1800" dirty="0">
                <a:latin typeface="Cambria"/>
                <a:cs typeface="Cambria"/>
              </a:rPr>
              <a:t>os	</a:t>
            </a:r>
            <a:r>
              <a:rPr sz="1800" spc="-5" dirty="0">
                <a:latin typeface="Cambria"/>
                <a:cs typeface="Cambria"/>
              </a:rPr>
              <a:t>d</a:t>
            </a:r>
            <a:r>
              <a:rPr sz="1800" dirty="0">
                <a:latin typeface="Cambria"/>
                <a:cs typeface="Cambria"/>
              </a:rPr>
              <a:t>e	los	cuales,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7788" y="4819904"/>
            <a:ext cx="3590925" cy="84836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spc="-5" dirty="0">
                <a:latin typeface="Cambria"/>
                <a:cs typeface="Cambria"/>
              </a:rPr>
              <a:t>entre</a:t>
            </a:r>
            <a:r>
              <a:rPr sz="1800" spc="28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ellos</a:t>
            </a:r>
            <a:r>
              <a:rPr sz="1800" spc="28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Rafael</a:t>
            </a:r>
            <a:r>
              <a:rPr sz="1800" spc="28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del</a:t>
            </a:r>
            <a:r>
              <a:rPr sz="1800" spc="29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Riego,</a:t>
            </a:r>
            <a:r>
              <a:rPr sz="1800" spc="29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fueron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b="1" spc="-5" dirty="0">
                <a:latin typeface="Cambria"/>
                <a:cs typeface="Cambria"/>
              </a:rPr>
              <a:t>ejecutados</a:t>
            </a:r>
            <a:r>
              <a:rPr sz="1800" spc="-5" dirty="0">
                <a:latin typeface="Cambria"/>
                <a:cs typeface="Cambria"/>
              </a:rPr>
              <a:t>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102" name="Picture 6" descr="El general Riego. Un adelantado a su tiempo, un héroe ignorado por todos">
            <a:extLst>
              <a:ext uri="{FF2B5EF4-FFF2-40B4-BE49-F238E27FC236}">
                <a16:creationId xmlns:a16="http://schemas.microsoft.com/office/drawing/2014/main" id="{ECB3F0C4-155C-D138-AEB3-073DB6BA1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895" y="2740182"/>
            <a:ext cx="3454201" cy="391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adridLaCiudad: Rafael de Riego, ahorcado en la Plaza de la Cebada">
            <a:extLst>
              <a:ext uri="{FF2B5EF4-FFF2-40B4-BE49-F238E27FC236}">
                <a16:creationId xmlns:a16="http://schemas.microsoft.com/office/drawing/2014/main" id="{E40CCF84-A4F8-B1D7-D70E-D944593FD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798" y="144660"/>
            <a:ext cx="3459083" cy="410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6894" y="761822"/>
            <a:ext cx="52609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30" dirty="0"/>
              <a:t> </a:t>
            </a:r>
            <a:r>
              <a:rPr spc="-5" dirty="0"/>
              <a:t>historiografía</a:t>
            </a:r>
            <a:r>
              <a:rPr spc="35" dirty="0"/>
              <a:t> </a:t>
            </a:r>
            <a:r>
              <a:rPr spc="-10" dirty="0"/>
              <a:t>liberal</a:t>
            </a:r>
            <a:r>
              <a:rPr spc="45" dirty="0"/>
              <a:t> </a:t>
            </a:r>
            <a:r>
              <a:rPr spc="-5" dirty="0"/>
              <a:t>denominó</a:t>
            </a:r>
            <a:r>
              <a:rPr spc="40" dirty="0"/>
              <a:t> </a:t>
            </a:r>
            <a:r>
              <a:rPr spc="-5" dirty="0"/>
              <a:t>como</a:t>
            </a:r>
            <a:r>
              <a:rPr spc="40" dirty="0"/>
              <a:t> </a:t>
            </a:r>
            <a:r>
              <a:rPr spc="-5" dirty="0"/>
              <a:t>“</a:t>
            </a:r>
            <a:r>
              <a:rPr b="1" spc="-5" dirty="0">
                <a:latin typeface="Cambria"/>
                <a:cs typeface="Cambria"/>
              </a:rPr>
              <a:t>ominosa</a:t>
            </a:r>
            <a:r>
              <a:rPr spc="-5" dirty="0"/>
              <a:t>”</a:t>
            </a:r>
            <a:r>
              <a:rPr spc="35" dirty="0"/>
              <a:t> </a:t>
            </a:r>
            <a:r>
              <a:rPr dirty="0"/>
              <a:t>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6602" y="1173860"/>
            <a:ext cx="531368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mbria"/>
                <a:cs typeface="Cambria"/>
              </a:rPr>
              <a:t>abominable</a:t>
            </a:r>
            <a:r>
              <a:rPr sz="1800" spc="-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a</a:t>
            </a:r>
            <a:r>
              <a:rPr sz="1800" spc="-5" dirty="0">
                <a:latin typeface="Cambria"/>
                <a:cs typeface="Cambria"/>
              </a:rPr>
              <a:t> esta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década.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Cambria"/>
              <a:cs typeface="Cambria"/>
            </a:endParaRPr>
          </a:p>
          <a:p>
            <a:pPr marL="12700" marR="6350" algn="just">
              <a:lnSpc>
                <a:spcPct val="150100"/>
              </a:lnSpc>
            </a:pPr>
            <a:r>
              <a:rPr sz="1800" dirty="0">
                <a:latin typeface="Cambria"/>
                <a:cs typeface="Cambria"/>
              </a:rPr>
              <a:t>Con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todo,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la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vuelta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al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absolutismo</a:t>
            </a:r>
            <a:r>
              <a:rPr sz="1800" spc="-5" dirty="0">
                <a:latin typeface="Cambria"/>
                <a:cs typeface="Cambria"/>
              </a:rPr>
              <a:t>,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repitiendo</a:t>
            </a:r>
            <a:r>
              <a:rPr sz="1800" spc="-5" dirty="0">
                <a:latin typeface="Cambria"/>
                <a:cs typeface="Cambria"/>
              </a:rPr>
              <a:t> los </a:t>
            </a:r>
            <a:r>
              <a:rPr sz="1800" dirty="0">
                <a:latin typeface="Cambria"/>
                <a:cs typeface="Cambria"/>
              </a:rPr>
              <a:t> esquemas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la</a:t>
            </a:r>
            <a:r>
              <a:rPr sz="1800" spc="-10" dirty="0">
                <a:latin typeface="Cambria"/>
                <a:cs typeface="Cambria"/>
              </a:rPr>
              <a:t> restauración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1814,</a:t>
            </a:r>
            <a:r>
              <a:rPr sz="1800" spc="2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no</a:t>
            </a:r>
            <a:r>
              <a:rPr sz="1800" b="1" spc="-15" dirty="0">
                <a:latin typeface="Cambria"/>
                <a:cs typeface="Cambria"/>
              </a:rPr>
              <a:t> era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posible</a:t>
            </a:r>
            <a:r>
              <a:rPr sz="1800" spc="-5" dirty="0">
                <a:latin typeface="Cambria"/>
                <a:cs typeface="Cambria"/>
              </a:rPr>
              <a:t>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Cambria"/>
              <a:cs typeface="Cambria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800" spc="-10" dirty="0">
                <a:latin typeface="Cambria"/>
                <a:cs typeface="Cambria"/>
              </a:rPr>
              <a:t>Esto explica </a:t>
            </a:r>
            <a:r>
              <a:rPr sz="1800" dirty="0">
                <a:latin typeface="Cambria"/>
                <a:cs typeface="Cambria"/>
              </a:rPr>
              <a:t>la </a:t>
            </a:r>
            <a:r>
              <a:rPr sz="1800" spc="-10" dirty="0">
                <a:latin typeface="Cambria"/>
                <a:cs typeface="Cambria"/>
              </a:rPr>
              <a:t>incorporación </a:t>
            </a:r>
            <a:r>
              <a:rPr sz="1800" spc="-5" dirty="0">
                <a:latin typeface="Cambria"/>
                <a:cs typeface="Cambria"/>
              </a:rPr>
              <a:t>de ministros con </a:t>
            </a:r>
            <a:r>
              <a:rPr sz="1800" dirty="0">
                <a:latin typeface="Cambria"/>
                <a:cs typeface="Cambria"/>
              </a:rPr>
              <a:t>ideas 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favorables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a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la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aplicación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reformas</a:t>
            </a:r>
            <a:r>
              <a:rPr sz="1800" spc="-10" dirty="0">
                <a:latin typeface="Cambria"/>
                <a:cs typeface="Cambria"/>
              </a:rPr>
              <a:t>,</a:t>
            </a:r>
            <a:r>
              <a:rPr sz="1800" spc="-5" dirty="0">
                <a:latin typeface="Cambria"/>
                <a:cs typeface="Cambria"/>
              </a:rPr>
              <a:t> como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Luis </a:t>
            </a:r>
            <a:r>
              <a:rPr sz="1800" dirty="0">
                <a:latin typeface="Cambria"/>
                <a:cs typeface="Cambria"/>
              </a:rPr>
              <a:t> López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Ballesteros,</a:t>
            </a:r>
            <a:r>
              <a:rPr sz="1800" spc="-5" dirty="0">
                <a:latin typeface="Cambria"/>
                <a:cs typeface="Cambria"/>
              </a:rPr>
              <a:t> ministro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Hacienda,</a:t>
            </a:r>
            <a:r>
              <a:rPr sz="1800" spc="3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que 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introdujo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una </a:t>
            </a:r>
            <a:r>
              <a:rPr sz="1800" spc="-10" dirty="0">
                <a:latin typeface="Cambria"/>
                <a:cs typeface="Cambria"/>
              </a:rPr>
              <a:t>reforma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presupuestaria</a:t>
            </a:r>
            <a:r>
              <a:rPr sz="1800" b="1" spc="-50" dirty="0">
                <a:latin typeface="Cambria"/>
                <a:cs typeface="Cambria"/>
              </a:rPr>
              <a:t> </a:t>
            </a:r>
            <a:r>
              <a:rPr sz="1800" b="1" dirty="0">
                <a:latin typeface="Cambria"/>
                <a:cs typeface="Cambria"/>
              </a:rPr>
              <a:t>y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fiscal.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6076" y="647700"/>
            <a:ext cx="3756660" cy="4953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12226" y="5629147"/>
            <a:ext cx="18491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mbria"/>
                <a:cs typeface="Cambria"/>
              </a:rPr>
              <a:t>Luis</a:t>
            </a:r>
            <a:r>
              <a:rPr sz="1400" b="1" spc="-3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López</a:t>
            </a:r>
            <a:r>
              <a:rPr sz="1400" b="1" spc="-3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Ballesteros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359664"/>
            <a:ext cx="4376420" cy="372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165" algn="just">
              <a:lnSpc>
                <a:spcPct val="150100"/>
              </a:lnSpc>
              <a:spcBef>
                <a:spcPts val="100"/>
              </a:spcBef>
            </a:pPr>
            <a:r>
              <a:rPr sz="1800" spc="-5" dirty="0">
                <a:latin typeface="Cambria"/>
                <a:cs typeface="Cambria"/>
              </a:rPr>
              <a:t>El </a:t>
            </a:r>
            <a:r>
              <a:rPr sz="1800" spc="-15" dirty="0">
                <a:latin typeface="Cambria"/>
                <a:cs typeface="Cambria"/>
              </a:rPr>
              <a:t>rey </a:t>
            </a:r>
            <a:r>
              <a:rPr sz="1800" spc="-10" dirty="0">
                <a:latin typeface="Cambria"/>
                <a:cs typeface="Cambria"/>
              </a:rPr>
              <a:t>aceptó </a:t>
            </a:r>
            <a:r>
              <a:rPr sz="1800" spc="-5" dirty="0">
                <a:latin typeface="Cambria"/>
                <a:cs typeface="Cambria"/>
              </a:rPr>
              <a:t>en el gobierno </a:t>
            </a:r>
            <a:r>
              <a:rPr sz="1800" dirty="0">
                <a:latin typeface="Cambria"/>
                <a:cs typeface="Cambria"/>
              </a:rPr>
              <a:t>a </a:t>
            </a:r>
            <a:r>
              <a:rPr sz="1800" spc="-5" dirty="0">
                <a:latin typeface="Cambria"/>
                <a:cs typeface="Cambria"/>
              </a:rPr>
              <a:t>absolutistas 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reformistas,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cuyo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objetivo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final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era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la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supervivencia</a:t>
            </a:r>
            <a:r>
              <a:rPr sz="1800" spc="-5" dirty="0">
                <a:latin typeface="Cambria"/>
                <a:cs typeface="Cambria"/>
              </a:rPr>
              <a:t> del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absolutismo.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Cambria"/>
              <a:cs typeface="Cambria"/>
            </a:endParaRPr>
          </a:p>
          <a:p>
            <a:pPr marL="12700" marR="6985" algn="just">
              <a:lnSpc>
                <a:spcPct val="150000"/>
              </a:lnSpc>
            </a:pPr>
            <a:r>
              <a:rPr sz="1800" spc="-20" dirty="0">
                <a:latin typeface="Cambria"/>
                <a:cs typeface="Cambria"/>
              </a:rPr>
              <a:t>Pero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esta</a:t>
            </a:r>
            <a:r>
              <a:rPr sz="1800" dirty="0">
                <a:latin typeface="Cambria"/>
                <a:cs typeface="Cambria"/>
              </a:rPr>
              <a:t> vía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estaba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amenazada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por</a:t>
            </a:r>
            <a:r>
              <a:rPr sz="1800" dirty="0">
                <a:latin typeface="Cambria"/>
                <a:cs typeface="Cambria"/>
              </a:rPr>
              <a:t> los 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liberales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y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por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los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absolutistas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acérrimos </a:t>
            </a:r>
            <a:r>
              <a:rPr sz="1800" spc="-38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(</a:t>
            </a:r>
            <a:r>
              <a:rPr sz="1800" b="1" spc="-10" dirty="0">
                <a:latin typeface="Cambria"/>
                <a:cs typeface="Cambria"/>
              </a:rPr>
              <a:t>ultrarrealistas</a:t>
            </a:r>
            <a:r>
              <a:rPr sz="1800" spc="-10" dirty="0">
                <a:latin typeface="Cambria"/>
                <a:cs typeface="Cambria"/>
              </a:rPr>
              <a:t>),</a:t>
            </a:r>
            <a:r>
              <a:rPr sz="1800" spc="-5" dirty="0">
                <a:latin typeface="Cambria"/>
                <a:cs typeface="Cambria"/>
              </a:rPr>
              <a:t> opuestos</a:t>
            </a:r>
            <a:r>
              <a:rPr sz="1800" dirty="0">
                <a:latin typeface="Cambria"/>
                <a:cs typeface="Cambria"/>
              </a:rPr>
              <a:t> a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cualquier 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cambio o </a:t>
            </a:r>
            <a:r>
              <a:rPr sz="1800" spc="-10" dirty="0">
                <a:latin typeface="Cambria"/>
                <a:cs typeface="Cambria"/>
              </a:rPr>
              <a:t>reforma. </a:t>
            </a:r>
            <a:r>
              <a:rPr sz="1800" spc="-5" dirty="0">
                <a:latin typeface="Cambria"/>
                <a:cs typeface="Cambria"/>
              </a:rPr>
              <a:t>En </a:t>
            </a:r>
            <a:r>
              <a:rPr sz="1800" dirty="0">
                <a:latin typeface="Cambria"/>
                <a:cs typeface="Cambria"/>
              </a:rPr>
              <a:t>la </a:t>
            </a:r>
            <a:r>
              <a:rPr sz="1800" spc="-5" dirty="0">
                <a:latin typeface="Cambria"/>
                <a:cs typeface="Cambria"/>
              </a:rPr>
              <a:t>corte, este sector </a:t>
            </a:r>
            <a:r>
              <a:rPr sz="1800" spc="-10" dirty="0">
                <a:latin typeface="Cambria"/>
                <a:cs typeface="Cambria"/>
              </a:rPr>
              <a:t>se </a:t>
            </a:r>
            <a:r>
              <a:rPr sz="1800" spc="-5" dirty="0">
                <a:latin typeface="Cambria"/>
                <a:cs typeface="Cambria"/>
              </a:rPr>
              <a:t> agrupaba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alrededor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don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Carlos</a:t>
            </a:r>
            <a:r>
              <a:rPr sz="1800" b="1" spc="125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María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4064254"/>
            <a:ext cx="4375785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b="1" spc="-10" dirty="0">
                <a:latin typeface="Cambria"/>
                <a:cs typeface="Cambria"/>
              </a:rPr>
              <a:t>Isidro</a:t>
            </a:r>
            <a:r>
              <a:rPr sz="1800" spc="-10" dirty="0">
                <a:latin typeface="Cambria"/>
                <a:cs typeface="Cambria"/>
              </a:rPr>
              <a:t>,</a:t>
            </a:r>
            <a:r>
              <a:rPr sz="1800" spc="-5" dirty="0">
                <a:latin typeface="Cambria"/>
                <a:cs typeface="Cambria"/>
              </a:rPr>
              <a:t> hermano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rey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y</a:t>
            </a:r>
            <a:r>
              <a:rPr sz="1800" spc="4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su</a:t>
            </a:r>
            <a:r>
              <a:rPr sz="1800" spc="39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posible 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30" dirty="0">
                <a:latin typeface="Cambria"/>
                <a:cs typeface="Cambria"/>
              </a:rPr>
              <a:t>sucesor,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dado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que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15" dirty="0">
                <a:latin typeface="Cambria"/>
                <a:cs typeface="Cambria"/>
              </a:rPr>
              <a:t>Fernando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VII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no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tenía 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descendencia.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1555" y="899160"/>
            <a:ext cx="6397752" cy="41071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70930" y="5211267"/>
            <a:ext cx="5939790" cy="1260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spc="-10" dirty="0">
                <a:latin typeface="Cambria"/>
                <a:cs typeface="Cambria"/>
              </a:rPr>
              <a:t>Además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de</a:t>
            </a:r>
            <a:r>
              <a:rPr sz="1800" spc="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sofocar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las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insurrecciones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b="1" spc="-10" dirty="0">
                <a:latin typeface="Cambria"/>
                <a:cs typeface="Cambria"/>
              </a:rPr>
              <a:t>ultrarrealistas 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también se </a:t>
            </a:r>
            <a:r>
              <a:rPr sz="1800" spc="-10" dirty="0">
                <a:latin typeface="Cambria"/>
                <a:cs typeface="Cambria"/>
              </a:rPr>
              <a:t>reprimieron </a:t>
            </a:r>
            <a:r>
              <a:rPr sz="1800" spc="-5" dirty="0">
                <a:latin typeface="Cambria"/>
                <a:cs typeface="Cambria"/>
              </a:rPr>
              <a:t>todos </a:t>
            </a:r>
            <a:r>
              <a:rPr sz="1800" dirty="0">
                <a:latin typeface="Cambria"/>
                <a:cs typeface="Cambria"/>
              </a:rPr>
              <a:t>los </a:t>
            </a:r>
            <a:r>
              <a:rPr sz="1800" b="1" spc="-10" dirty="0">
                <a:latin typeface="Cambria"/>
                <a:cs typeface="Cambria"/>
              </a:rPr>
              <a:t>levantamientos liberales </a:t>
            </a:r>
            <a:r>
              <a:rPr sz="1800" b="1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como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el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protagonizado</a:t>
            </a:r>
            <a:r>
              <a:rPr sz="1800" spc="-25" dirty="0">
                <a:latin typeface="Cambria"/>
                <a:cs typeface="Cambria"/>
              </a:rPr>
              <a:t> </a:t>
            </a:r>
            <a:r>
              <a:rPr sz="1800" spc="-5" dirty="0">
                <a:latin typeface="Cambria"/>
                <a:cs typeface="Cambria"/>
              </a:rPr>
              <a:t>por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José</a:t>
            </a:r>
            <a:r>
              <a:rPr sz="1800" b="1" dirty="0">
                <a:latin typeface="Cambria"/>
                <a:cs typeface="Cambria"/>
              </a:rPr>
              <a:t> </a:t>
            </a:r>
            <a:r>
              <a:rPr sz="1800" b="1" spc="-5" dirty="0">
                <a:latin typeface="Cambria"/>
                <a:cs typeface="Cambria"/>
              </a:rPr>
              <a:t>María</a:t>
            </a:r>
            <a:r>
              <a:rPr sz="1800" b="1" spc="-10" dirty="0">
                <a:latin typeface="Cambria"/>
                <a:cs typeface="Cambria"/>
              </a:rPr>
              <a:t> </a:t>
            </a:r>
            <a:r>
              <a:rPr sz="1800" b="1" spc="-25" dirty="0">
                <a:latin typeface="Cambria"/>
                <a:cs typeface="Cambria"/>
              </a:rPr>
              <a:t>Torrijos</a:t>
            </a:r>
            <a:r>
              <a:rPr sz="1800" spc="-25" dirty="0">
                <a:latin typeface="Cambria"/>
                <a:cs typeface="Cambria"/>
              </a:rPr>
              <a:t>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ject 3"/>
          <p:cNvPicPr/>
          <p:nvPr/>
        </p:nvPicPr>
        <p:blipFill rotWithShape="1">
          <a:blip r:embed="rId2" cstate="print"/>
          <a:srcRect l="16589" r="14250" b="-6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object 2"/>
          <p:cNvSpPr txBox="1"/>
          <p:nvPr/>
        </p:nvSpPr>
        <p:spPr>
          <a:xfrm>
            <a:off x="3630706" y="533400"/>
            <a:ext cx="4675094" cy="5943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180"/>
              </a:spcBef>
            </a:pPr>
            <a:r>
              <a:rPr lang="en-US" sz="2400" b="1" dirty="0">
                <a:solidFill>
                  <a:srgbClr val="FF0000"/>
                </a:solidFill>
              </a:rPr>
              <a:t>LA</a:t>
            </a:r>
            <a:r>
              <a:rPr lang="en-US" sz="2400" b="1" spc="-20" dirty="0">
                <a:solidFill>
                  <a:srgbClr val="FF0000"/>
                </a:solidFill>
              </a:rPr>
              <a:t> </a:t>
            </a:r>
            <a:r>
              <a:rPr lang="en-US" sz="2400" b="1" spc="-10" dirty="0">
                <a:solidFill>
                  <a:srgbClr val="FF0000"/>
                </a:solidFill>
              </a:rPr>
              <a:t>CUESTIÓN</a:t>
            </a:r>
            <a:r>
              <a:rPr lang="en-US" sz="2400" b="1" spc="-20" dirty="0">
                <a:solidFill>
                  <a:srgbClr val="FF0000"/>
                </a:solidFill>
              </a:rPr>
              <a:t> </a:t>
            </a:r>
            <a:r>
              <a:rPr lang="en-US" sz="2400" b="1" spc="-5" dirty="0">
                <a:solidFill>
                  <a:srgbClr val="FF0000"/>
                </a:solidFill>
              </a:rPr>
              <a:t>SUCESORIA</a:t>
            </a:r>
            <a:endParaRPr lang="en-US" sz="2400" dirty="0">
              <a:solidFill>
                <a:srgbClr val="FF0000"/>
              </a:solidFill>
            </a:endParaRPr>
          </a:p>
          <a:p>
            <a:pPr marL="12700" indent="-228600">
              <a:lnSpc>
                <a:spcPct val="9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1830</a:t>
            </a:r>
            <a:r>
              <a:rPr lang="en-US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nace</a:t>
            </a:r>
            <a:r>
              <a:rPr lang="en-US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Isabel,</a:t>
            </a:r>
            <a:r>
              <a:rPr lang="en-US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heredera</a:t>
            </a:r>
            <a:r>
              <a:rPr lang="en-US" spc="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pc="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futura</a:t>
            </a:r>
            <a:r>
              <a:rPr lang="en-US" spc="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reina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spc="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pc="7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rey</a:t>
            </a:r>
            <a:r>
              <a:rPr lang="en-US" spc="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promulgó</a:t>
            </a:r>
            <a:r>
              <a:rPr lang="en-US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Pragmática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indent="-228600">
              <a:lnSpc>
                <a:spcPct val="9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en-US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Sanción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pc="3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derogaba</a:t>
            </a:r>
            <a:r>
              <a:rPr lang="en-US" spc="2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2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Ley</a:t>
            </a:r>
            <a:r>
              <a:rPr lang="en-US" b="1" spc="2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Sálica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privando</a:t>
            </a: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pc="2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sus</a:t>
            </a:r>
            <a:r>
              <a:rPr lang="en-US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derechos</a:t>
            </a:r>
            <a:r>
              <a:rPr lang="en-US" spc="2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lang="en-US" spc="2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infante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indent="-228600">
              <a:lnSpc>
                <a:spcPct val="9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don</a:t>
            </a:r>
            <a:r>
              <a:rPr lang="en-US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Carlos.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marR="508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partidarios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don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Carlos 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apostólicos</a:t>
            </a:r>
            <a:r>
              <a:rPr lang="en-US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 </a:t>
            </a:r>
            <a:r>
              <a:rPr lang="en-US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carlistas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),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protagonizaron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sucesos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Granja(1832),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conjura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obligó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</a:t>
            </a:r>
            <a:r>
              <a:rPr lang="en-US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Fernando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VII 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gravemente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enfermo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reimplantar</a:t>
            </a:r>
            <a:r>
              <a:rPr lang="en-US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Ley</a:t>
            </a:r>
            <a:r>
              <a:rPr lang="en-US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Sálica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lang="en-US" spc="3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recuperarse</a:t>
            </a:r>
            <a:r>
              <a:rPr lang="en-US" spc="3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monarca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b="1" spc="-2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volvió</a:t>
            </a:r>
            <a:r>
              <a:rPr lang="en-US" b="1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derogar</a:t>
            </a:r>
            <a:r>
              <a:rPr lang="en-US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citada</a:t>
            </a:r>
            <a:r>
              <a:rPr lang="en-US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ley.</a:t>
            </a:r>
            <a:r>
              <a:rPr lang="en-US" b="1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don Carlos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abandona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corte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marcha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Portugal,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declaró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 no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reconocía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sobrina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Isabel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legítima</a:t>
            </a:r>
            <a:r>
              <a:rPr lang="en-US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heredera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marR="5715" indent="-228600">
              <a:lnSpc>
                <a:spcPct val="9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1833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fallecía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Fernando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VII y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iniciaba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regencia</a:t>
            </a:r>
            <a:r>
              <a:rPr lang="en-US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María Cristina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Días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después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diferentes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puntos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del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país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se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producían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levantamientos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armados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favor</a:t>
            </a:r>
            <a:r>
              <a:rPr lang="en-US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don</a:t>
            </a:r>
            <a:r>
              <a:rPr lang="en-US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Carlos,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daba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comienzo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así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guerra</a:t>
            </a:r>
            <a:r>
              <a:rPr lang="en-US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civil</a:t>
            </a:r>
            <a:r>
              <a:rPr lang="en-US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 </a:t>
            </a:r>
            <a:r>
              <a:rPr lang="en-US" spc="-3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enfrentó</a:t>
            </a:r>
            <a:r>
              <a:rPr lang="en-US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carlistas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contra</a:t>
            </a:r>
            <a:r>
              <a:rPr lang="en-US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isabelinos</a:t>
            </a:r>
            <a:r>
              <a:rPr lang="en-US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34D9AAA-22A7-8E3F-B889-25F2F9606A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r="24678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1179</Words>
  <Application>Microsoft Office PowerPoint</Application>
  <PresentationFormat>Panorámica</PresentationFormat>
  <Paragraphs>67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EL REINADO DE FERNANDO VII</vt:lpstr>
      <vt:lpstr>Presentación de PowerPoint</vt:lpstr>
      <vt:lpstr>El retorno al absolutismo se inscribe en un contexto favorable a  la vuelta al Antiguo Régimen en Europa tras la caída de  Napoleón. Las potencias vencedoras se reunieron en el Congreso  de Viena y terminaron creando la Santa Alianza para acabar con  cualquier brote liberal.</vt:lpstr>
      <vt:lpstr>La represión política no detuvo la acción de los sectores  liberales. El ejército, a través de los pronunciamientos  militares intentará acabar con el absolutismo. Durante el periodo de 1814 a 1819 hubo varios que  terminaron fracasando al no contar con el suficiente apoyo.</vt:lpstr>
      <vt:lpstr>Presentación de PowerPoint</vt:lpstr>
      <vt:lpstr>Presentación de PowerPoint</vt:lpstr>
      <vt:lpstr>Presentación de PowerPoint</vt:lpstr>
      <vt:lpstr>Presentación de PowerPoint</vt:lpstr>
      <vt:lpstr>Para terminar con el régimen constitucional las  potencias de la Santa Alianza decidieron en el  congreso de Verona (octubre de 1822) intervenir  en España para restablecer el poder real.</vt:lpstr>
      <vt:lpstr>Presentación de PowerPoint</vt:lpstr>
      <vt:lpstr>La historiografía liberal denominó como “ominosa” 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</dc:creator>
  <cp:lastModifiedBy>Maria Sanz</cp:lastModifiedBy>
  <cp:revision>3</cp:revision>
  <dcterms:created xsi:type="dcterms:W3CDTF">2022-08-03T17:03:57Z</dcterms:created>
  <dcterms:modified xsi:type="dcterms:W3CDTF">2022-08-03T17:52:31Z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2022-08-03T00:00:00Z</vt:filetime>
  </property>
</Properties>
</file>