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9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>
      <p:cViewPr varScale="1">
        <p:scale>
          <a:sx n="81" d="100"/>
          <a:sy n="81" d="100"/>
        </p:scale>
        <p:origin x="1507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26E6D-37BD-4BA4-A720-C37A0BE8C3B9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0689E-63E4-421F-B188-B1CFB7714C6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23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81091" y="518540"/>
            <a:ext cx="214312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A322D-6A3A-4342-835F-FC6E37861EDE}" type="datetime1">
              <a:rPr lang="en-US" smtClean="0"/>
              <a:t>7/19/2022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7CFF7-A973-42F5-B765-1F30133A38C1}" type="datetime1">
              <a:rPr lang="en-US" smtClean="0"/>
              <a:t>7/19/2022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3E603-788A-470F-9B96-FC967E2763D2}" type="datetime1">
              <a:rPr lang="en-US" smtClean="0"/>
              <a:t>7/19/2022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DFEFC-00C5-44C2-A2C9-E4902C542CDE}" type="datetime1">
              <a:rPr lang="en-US" smtClean="0"/>
              <a:t>7/19/2022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16D18-6B94-40B0-A9FE-0D9562D23782}" type="datetime1">
              <a:rPr lang="en-US" smtClean="0"/>
              <a:t>7/19/2022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3A3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654294"/>
            <a:ext cx="9144000" cy="220370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4751451"/>
            <a:ext cx="9144000" cy="2106930"/>
          </a:xfrm>
          <a:custGeom>
            <a:avLst/>
            <a:gdLst/>
            <a:ahLst/>
            <a:cxnLst/>
            <a:rect l="l" t="t" r="r" b="b"/>
            <a:pathLst>
              <a:path w="9144000" h="2106929">
                <a:moveTo>
                  <a:pt x="0" y="1692211"/>
                </a:moveTo>
                <a:lnTo>
                  <a:pt x="0" y="2106545"/>
                </a:lnTo>
                <a:lnTo>
                  <a:pt x="9144000" y="2106545"/>
                </a:lnTo>
                <a:lnTo>
                  <a:pt x="9144000" y="1750828"/>
                </a:lnTo>
                <a:lnTo>
                  <a:pt x="2266828" y="1750828"/>
                </a:lnTo>
                <a:lnTo>
                  <a:pt x="1613553" y="1743413"/>
                </a:lnTo>
                <a:lnTo>
                  <a:pt x="0" y="1692211"/>
                </a:lnTo>
                <a:close/>
              </a:path>
              <a:path w="9144000" h="2106929">
                <a:moveTo>
                  <a:pt x="9144000" y="0"/>
                </a:moveTo>
                <a:lnTo>
                  <a:pt x="8953853" y="89653"/>
                </a:lnTo>
                <a:lnTo>
                  <a:pt x="8464392" y="314238"/>
                </a:lnTo>
                <a:lnTo>
                  <a:pt x="8055839" y="494011"/>
                </a:lnTo>
                <a:lnTo>
                  <a:pt x="7664254" y="658794"/>
                </a:lnTo>
                <a:lnTo>
                  <a:pt x="7341069" y="788563"/>
                </a:lnTo>
                <a:lnTo>
                  <a:pt x="7028467" y="908141"/>
                </a:lnTo>
                <a:lnTo>
                  <a:pt x="6775423" y="1000278"/>
                </a:lnTo>
                <a:lnTo>
                  <a:pt x="6528624" y="1085822"/>
                </a:lnTo>
                <a:lnTo>
                  <a:pt x="6287566" y="1164993"/>
                </a:lnTo>
                <a:lnTo>
                  <a:pt x="6051747" y="1238009"/>
                </a:lnTo>
                <a:lnTo>
                  <a:pt x="5820664" y="1305091"/>
                </a:lnTo>
                <a:lnTo>
                  <a:pt x="5593815" y="1366459"/>
                </a:lnTo>
                <a:lnTo>
                  <a:pt x="5415046" y="1411586"/>
                </a:lnTo>
                <a:lnTo>
                  <a:pt x="5238407" y="1453309"/>
                </a:lnTo>
                <a:lnTo>
                  <a:pt x="5063642" y="1491741"/>
                </a:lnTo>
                <a:lnTo>
                  <a:pt x="4890493" y="1526993"/>
                </a:lnTo>
                <a:lnTo>
                  <a:pt x="4718701" y="1559179"/>
                </a:lnTo>
                <a:lnTo>
                  <a:pt x="4548012" y="1588411"/>
                </a:lnTo>
                <a:lnTo>
                  <a:pt x="4335806" y="1620967"/>
                </a:lnTo>
                <a:lnTo>
                  <a:pt x="4124415" y="1649303"/>
                </a:lnTo>
                <a:lnTo>
                  <a:pt x="3913339" y="1673639"/>
                </a:lnTo>
                <a:lnTo>
                  <a:pt x="3702072" y="1694194"/>
                </a:lnTo>
                <a:lnTo>
                  <a:pt x="3490114" y="1711187"/>
                </a:lnTo>
                <a:lnTo>
                  <a:pt x="3234143" y="1727188"/>
                </a:lnTo>
                <a:lnTo>
                  <a:pt x="2975583" y="1738757"/>
                </a:lnTo>
                <a:lnTo>
                  <a:pt x="2669499" y="1747159"/>
                </a:lnTo>
                <a:lnTo>
                  <a:pt x="2266828" y="1750828"/>
                </a:lnTo>
                <a:lnTo>
                  <a:pt x="9144000" y="1750828"/>
                </a:lnTo>
                <a:lnTo>
                  <a:pt x="9144000" y="0"/>
                </a:lnTo>
                <a:close/>
              </a:path>
            </a:pathLst>
          </a:custGeom>
          <a:solidFill>
            <a:srgbClr val="7B7B7B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11568" y="0"/>
            <a:ext cx="1932431" cy="685799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585858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98827" y="-74930"/>
            <a:ext cx="454634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267" y="1914525"/>
            <a:ext cx="8416290" cy="401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252976" y="6455016"/>
            <a:ext cx="638809" cy="346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F0452-1409-489F-8E3D-8D847D52ABCD}" type="datetime1">
              <a:rPr lang="en-US" smtClean="0"/>
              <a:t>7/19/2022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63000" y="6622046"/>
            <a:ext cx="205866" cy="179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A872CC74-056A-4605-014C-FBBBDF53B8B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215991"/>
          </a:xfrm>
        </p:spPr>
        <p:txBody>
          <a:bodyPr/>
          <a:lstStyle/>
          <a:p>
            <a:pPr algn="ctr"/>
            <a:r>
              <a:rPr lang="en-US" sz="7200" dirty="0"/>
              <a:t>EL REALISMO EN LA PINTURA</a:t>
            </a:r>
          </a:p>
        </p:txBody>
      </p:sp>
      <p:pic>
        <p:nvPicPr>
          <p:cNvPr id="1026" name="Picture 2" descr="Algargos, Arte e Historia: LA PINTURA DEL REALISMO EN FRANCIA. ESQUEMA DE  CARACTERÍSTICAS, AUTORES (COURBET, DAUMIER, MILLET, COROT Y ROUSSEAU) Y  OBRAS">
            <a:extLst>
              <a:ext uri="{FF2B5EF4-FFF2-40B4-BE49-F238E27FC236}">
                <a16:creationId xmlns:a16="http://schemas.microsoft.com/office/drawing/2014/main" id="{E86E73F2-A92C-EF01-0E76-D327C3569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82892"/>
            <a:ext cx="4010751" cy="355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B835DA7-B2B8-B445-ADB9-88B73600132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195"/>
              </a:lnSpc>
            </a:pPr>
            <a:endParaRPr lang="es-ES" spc="-90" dirty="0"/>
          </a:p>
        </p:txBody>
      </p:sp>
    </p:spTree>
    <p:extLst>
      <p:ext uri="{BB962C8B-B14F-4D97-AF65-F5344CB8AC3E}">
        <p14:creationId xmlns:p14="http://schemas.microsoft.com/office/powerpoint/2010/main" val="94577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28625"/>
          </a:xfrm>
          <a:custGeom>
            <a:avLst/>
            <a:gdLst/>
            <a:ahLst/>
            <a:cxnLst/>
            <a:rect l="l" t="t" r="r" b="b"/>
            <a:pathLst>
              <a:path w="9144000" h="428625">
                <a:moveTo>
                  <a:pt x="9144000" y="0"/>
                </a:moveTo>
                <a:lnTo>
                  <a:pt x="0" y="0"/>
                </a:lnTo>
                <a:lnTo>
                  <a:pt x="0" y="428625"/>
                </a:lnTo>
                <a:lnTo>
                  <a:pt x="9144000" y="428625"/>
                </a:lnTo>
                <a:lnTo>
                  <a:pt x="914400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2295">
              <a:lnSpc>
                <a:spcPct val="100000"/>
              </a:lnSpc>
              <a:spcBef>
                <a:spcPts val="100"/>
              </a:spcBef>
            </a:pPr>
            <a:r>
              <a:rPr spc="-200" dirty="0">
                <a:solidFill>
                  <a:srgbClr val="5E626A"/>
                </a:solidFill>
                <a:latin typeface="Arial"/>
                <a:cs typeface="Arial"/>
              </a:rPr>
              <a:t>Pintura</a:t>
            </a:r>
            <a:r>
              <a:rPr spc="-95" dirty="0">
                <a:solidFill>
                  <a:srgbClr val="5E626A"/>
                </a:solidFill>
                <a:latin typeface="Arial"/>
                <a:cs typeface="Arial"/>
              </a:rPr>
              <a:t> </a:t>
            </a:r>
            <a:r>
              <a:rPr spc="-175" dirty="0">
                <a:solidFill>
                  <a:srgbClr val="5E626A"/>
                </a:solidFill>
                <a:latin typeface="Arial"/>
                <a:cs typeface="Arial"/>
              </a:rPr>
              <a:t>del</a:t>
            </a:r>
            <a:r>
              <a:rPr spc="-85" dirty="0">
                <a:solidFill>
                  <a:srgbClr val="5E626A"/>
                </a:solidFill>
                <a:latin typeface="Arial"/>
                <a:cs typeface="Arial"/>
              </a:rPr>
              <a:t> </a:t>
            </a:r>
            <a:r>
              <a:rPr spc="-260" dirty="0">
                <a:solidFill>
                  <a:srgbClr val="5E626A"/>
                </a:solidFill>
                <a:latin typeface="Arial"/>
                <a:cs typeface="Arial"/>
              </a:rPr>
              <a:t>siglo</a:t>
            </a:r>
            <a:r>
              <a:rPr spc="-90" dirty="0">
                <a:solidFill>
                  <a:srgbClr val="5E626A"/>
                </a:solidFill>
                <a:latin typeface="Arial"/>
                <a:cs typeface="Arial"/>
              </a:rPr>
              <a:t> </a:t>
            </a:r>
            <a:r>
              <a:rPr spc="-365" dirty="0">
                <a:solidFill>
                  <a:srgbClr val="5E626A"/>
                </a:solidFill>
                <a:latin typeface="Arial"/>
                <a:cs typeface="Arial"/>
              </a:rPr>
              <a:t>XIX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53610" y="6609384"/>
            <a:ext cx="6381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90" dirty="0">
                <a:solidFill>
                  <a:srgbClr val="9B9A97"/>
                </a:solidFill>
                <a:latin typeface="Times New Roman"/>
                <a:cs typeface="Times New Roman"/>
              </a:rPr>
              <a:t>Impresionismo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46311" y="6609384"/>
            <a:ext cx="844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40" dirty="0">
                <a:solidFill>
                  <a:srgbClr val="9B9A97"/>
                </a:solidFill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4047" y="569976"/>
            <a:ext cx="8476615" cy="6144895"/>
            <a:chOff x="384047" y="569976"/>
            <a:chExt cx="8476615" cy="614489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047" y="569976"/>
              <a:ext cx="8476488" cy="1257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700" y="576072"/>
              <a:ext cx="1389888" cy="12466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047" y="1792223"/>
              <a:ext cx="8476488" cy="12588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643" y="1834895"/>
              <a:ext cx="1641348" cy="11719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4047" y="3014471"/>
              <a:ext cx="8476488" cy="12573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8827" y="3093720"/>
              <a:ext cx="1639824" cy="10988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4047" y="4235196"/>
              <a:ext cx="8476488" cy="12588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0643" y="4351020"/>
              <a:ext cx="1641348" cy="10271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4047" y="5457443"/>
              <a:ext cx="8476488" cy="125730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297938" y="745617"/>
            <a:ext cx="6295390" cy="550100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00"/>
              </a:spcBef>
            </a:pP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REALISMO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  <a:spcBef>
                <a:spcPts val="505"/>
              </a:spcBef>
            </a:pP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Courbet</a:t>
            </a:r>
            <a:r>
              <a:rPr sz="2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Millet,</a:t>
            </a:r>
            <a:r>
              <a:rPr sz="21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Daumier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</a:pP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ROMANTICISMO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ts val="2345"/>
              </a:lnSpc>
              <a:spcBef>
                <a:spcPts val="509"/>
              </a:spcBef>
            </a:pP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Delacroix,</a:t>
            </a:r>
            <a:r>
              <a:rPr sz="21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Gericault,</a:t>
            </a:r>
            <a:r>
              <a:rPr sz="21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Turner,</a:t>
            </a:r>
            <a:r>
              <a:rPr sz="2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Constable,</a:t>
            </a:r>
            <a:r>
              <a:rPr sz="21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Friedrich,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ts val="2345"/>
              </a:lnSpc>
            </a:pP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Blake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</a:pP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IMPRESIONISM0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  <a:spcBef>
                <a:spcPts val="505"/>
              </a:spcBef>
            </a:pP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Manet,</a:t>
            </a:r>
            <a:r>
              <a:rPr sz="21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Monet,</a:t>
            </a:r>
            <a:r>
              <a:rPr sz="21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Renoir,</a:t>
            </a:r>
            <a:r>
              <a:rPr sz="21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Degas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NEOIMPRESIONISMO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Seurat,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Signac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1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POSTIMPRESIONISMO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Gauguin,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Cezanne,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Van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Gogh,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Touluse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Lautrec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0831" y="5535167"/>
            <a:ext cx="1680972" cy="1101852"/>
          </a:xfrm>
          <a:prstGeom prst="rect">
            <a:avLst/>
          </a:prstGeom>
        </p:spPr>
      </p:pic>
      <p:sp>
        <p:nvSpPr>
          <p:cNvPr id="18" name="Marcador de pie de página 17">
            <a:extLst>
              <a:ext uri="{FF2B5EF4-FFF2-40B4-BE49-F238E27FC236}">
                <a16:creationId xmlns:a16="http://schemas.microsoft.com/office/drawing/2014/main" id="{BA6EABE6-C427-19FD-D79A-89BCDB75832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195"/>
              </a:lnSpc>
            </a:pPr>
            <a:endParaRPr lang="es-ES" spc="-9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"/>
            <a:ext cx="9144000" cy="643255"/>
          </a:xfrm>
          <a:custGeom>
            <a:avLst/>
            <a:gdLst/>
            <a:ahLst/>
            <a:cxnLst/>
            <a:rect l="l" t="t" r="r" b="b"/>
            <a:pathLst>
              <a:path w="9144000" h="643255">
                <a:moveTo>
                  <a:pt x="9144000" y="0"/>
                </a:moveTo>
                <a:lnTo>
                  <a:pt x="0" y="0"/>
                </a:lnTo>
                <a:lnTo>
                  <a:pt x="0" y="642937"/>
                </a:lnTo>
                <a:lnTo>
                  <a:pt x="9144000" y="642937"/>
                </a:lnTo>
                <a:lnTo>
                  <a:pt x="9144000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8593" y="5588"/>
            <a:ext cx="73679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81120" algn="l"/>
              </a:tabLst>
            </a:pPr>
            <a:r>
              <a:rPr sz="3600" dirty="0"/>
              <a:t>REALISMO</a:t>
            </a:r>
            <a:r>
              <a:rPr sz="3600" spc="-35" dirty="0"/>
              <a:t> </a:t>
            </a:r>
            <a:r>
              <a:rPr sz="3600" dirty="0"/>
              <a:t>:</a:t>
            </a:r>
            <a:r>
              <a:rPr sz="3600" spc="-30" dirty="0"/>
              <a:t> </a:t>
            </a:r>
            <a:r>
              <a:rPr spc="-10" dirty="0"/>
              <a:t>Gustave</a:t>
            </a:r>
            <a:r>
              <a:rPr dirty="0"/>
              <a:t>	Courbet</a:t>
            </a:r>
            <a:r>
              <a:rPr spc="-25" dirty="0"/>
              <a:t> </a:t>
            </a:r>
            <a:r>
              <a:rPr spc="-10" dirty="0"/>
              <a:t>(1819-1877)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2887472" y="781557"/>
            <a:ext cx="5953760" cy="5207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indent="-382905">
              <a:lnSpc>
                <a:spcPct val="100000"/>
              </a:lnSpc>
              <a:spcBef>
                <a:spcPts val="10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Máximo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representante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Realismo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francés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2750" dirty="0">
              <a:latin typeface="Calibri"/>
              <a:cs typeface="Calibri"/>
            </a:endParaRPr>
          </a:p>
          <a:p>
            <a:pPr marL="394970" marR="27559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Realizó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formación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artística,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copiando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obras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Louvre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Caravaggio,</a:t>
            </a:r>
            <a:r>
              <a:rPr sz="2000" spc="-7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Rembrandt,</a:t>
            </a:r>
            <a:r>
              <a:rPr sz="2000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Velázquez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2750" dirty="0">
              <a:latin typeface="Calibri"/>
              <a:cs typeface="Calibri"/>
            </a:endParaRPr>
          </a:p>
          <a:p>
            <a:pPr marL="39497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Estilo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naturalista</a:t>
            </a:r>
            <a:r>
              <a:rPr sz="20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representando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escenas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vida</a:t>
            </a:r>
            <a:endParaRPr sz="2000" dirty="0">
              <a:latin typeface="Calibri"/>
              <a:cs typeface="Calibri"/>
            </a:endParaRPr>
          </a:p>
          <a:p>
            <a:pPr marL="39497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cotidiana,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retratos,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desnudos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paisajes.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50" dirty="0">
              <a:latin typeface="Calibri"/>
              <a:cs typeface="Calibri"/>
            </a:endParaRPr>
          </a:p>
          <a:p>
            <a:pPr marL="39497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Courbet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rechazó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idealización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del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FFFF00"/>
                </a:solidFill>
                <a:latin typeface="Calibri"/>
                <a:cs typeface="Calibri"/>
              </a:rPr>
              <a:t>arte</a:t>
            </a:r>
            <a:r>
              <a:rPr lang="es-ES" sz="20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</a:p>
          <a:p>
            <a:pPr marL="12065">
              <a:lnSpc>
                <a:spcPct val="100000"/>
              </a:lnSpc>
              <a:buClr>
                <a:srgbClr val="6D9FAF"/>
              </a:buClr>
              <a:buSzPct val="80000"/>
              <a:tabLst>
                <a:tab pos="394970" algn="l"/>
                <a:tab pos="395605" algn="l"/>
              </a:tabLst>
            </a:pPr>
            <a:endParaRPr sz="2750" dirty="0">
              <a:latin typeface="Calibri"/>
              <a:cs typeface="Calibri"/>
            </a:endParaRPr>
          </a:p>
          <a:p>
            <a:pPr marL="394970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Toma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modelos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campesinos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trabajadores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Segoe UI Symbol"/>
              <a:buChar char="⦿"/>
            </a:pPr>
            <a:endParaRPr sz="2750" dirty="0">
              <a:latin typeface="Calibri"/>
              <a:cs typeface="Calibri"/>
            </a:endParaRPr>
          </a:p>
          <a:p>
            <a:pPr marL="394970" marR="600075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Ejerció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notable</a:t>
            </a:r>
            <a:r>
              <a:rPr sz="20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influencia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sobre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los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pintores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impresionistas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intransigencia</a:t>
            </a:r>
            <a:r>
              <a:rPr sz="20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frente</a:t>
            </a:r>
            <a:r>
              <a:rPr sz="20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al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academicismo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temas.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4592" y="1772792"/>
            <a:ext cx="2623185" cy="5085715"/>
            <a:chOff x="164592" y="1772792"/>
            <a:chExt cx="2623185" cy="50857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592" y="4355590"/>
              <a:ext cx="2622804" cy="250240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4" y="1772792"/>
              <a:ext cx="2592260" cy="25923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0"/>
            <a:ext cx="9137650" cy="549275"/>
          </a:xfrm>
          <a:custGeom>
            <a:avLst/>
            <a:gdLst/>
            <a:ahLst/>
            <a:cxnLst/>
            <a:rect l="l" t="t" r="r" b="b"/>
            <a:pathLst>
              <a:path w="9137650" h="549275">
                <a:moveTo>
                  <a:pt x="9137650" y="0"/>
                </a:moveTo>
                <a:lnTo>
                  <a:pt x="0" y="0"/>
                </a:lnTo>
                <a:lnTo>
                  <a:pt x="0" y="549275"/>
                </a:lnTo>
                <a:lnTo>
                  <a:pt x="9137650" y="549275"/>
                </a:lnTo>
                <a:lnTo>
                  <a:pt x="9137650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756" rIns="0" bIns="0" rtlCol="0">
            <a:spAutoFit/>
          </a:bodyPr>
          <a:lstStyle/>
          <a:p>
            <a:pPr marL="856615">
              <a:lnSpc>
                <a:spcPct val="100000"/>
              </a:lnSpc>
              <a:spcBef>
                <a:spcPts val="100"/>
              </a:spcBef>
            </a:pPr>
            <a:r>
              <a:rPr dirty="0"/>
              <a:t>Los</a:t>
            </a:r>
            <a:r>
              <a:rPr spc="-10" dirty="0"/>
              <a:t> picapedreros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925" y="692086"/>
            <a:ext cx="9001125" cy="54944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76250"/>
          </a:xfrm>
          <a:custGeom>
            <a:avLst/>
            <a:gdLst/>
            <a:ahLst/>
            <a:cxnLst/>
            <a:rect l="l" t="t" r="r" b="b"/>
            <a:pathLst>
              <a:path w="9144000" h="476250">
                <a:moveTo>
                  <a:pt x="9144000" y="0"/>
                </a:moveTo>
                <a:lnTo>
                  <a:pt x="0" y="0"/>
                </a:lnTo>
                <a:lnTo>
                  <a:pt x="0" y="476250"/>
                </a:lnTo>
                <a:lnTo>
                  <a:pt x="9144000" y="476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7665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Picapedreros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36009" y="926719"/>
            <a:ext cx="5038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4130" algn="l"/>
                <a:tab pos="1705610" algn="l"/>
                <a:tab pos="2981325" algn="l"/>
                <a:tab pos="4300220" algn="l"/>
                <a:tab pos="4808855" algn="l"/>
              </a:tabLst>
            </a:pP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inaugura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temática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socialista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67" y="926719"/>
            <a:ext cx="320675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5115" marR="5080" indent="-273050">
              <a:lnSpc>
                <a:spcPts val="2590"/>
              </a:lnSpc>
              <a:spcBef>
                <a:spcPts val="425"/>
              </a:spcBef>
              <a:buClr>
                <a:srgbClr val="6D9FAF"/>
              </a:buClr>
              <a:buSzPct val="79166"/>
              <a:buFont typeface="Segoe UI Symbol"/>
              <a:buChar char="⚫"/>
              <a:tabLst>
                <a:tab pos="285115" algn="l"/>
                <a:tab pos="285750" algn="l"/>
                <a:tab pos="964565" algn="l"/>
                <a:tab pos="1510665" algn="l"/>
              </a:tabLst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Picapedreros, pintura.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85115" marR="6985" indent="-273050" algn="just">
              <a:lnSpc>
                <a:spcPct val="90100"/>
              </a:lnSpc>
              <a:spcBef>
                <a:spcPts val="385"/>
              </a:spcBef>
              <a:buClr>
                <a:srgbClr val="6D9FAF"/>
              </a:buClr>
              <a:buSzPct val="79166"/>
              <a:buFont typeface="Segoe UI Symbol"/>
              <a:buChar char="⚫"/>
              <a:tabLst>
                <a:tab pos="285750" algn="l"/>
              </a:tabLst>
            </a:pPr>
            <a:r>
              <a:rPr dirty="0"/>
              <a:t>Las</a:t>
            </a:r>
            <a:r>
              <a:rPr spc="85" dirty="0"/>
              <a:t>  </a:t>
            </a:r>
            <a:r>
              <a:rPr dirty="0"/>
              <a:t>figuras</a:t>
            </a:r>
            <a:r>
              <a:rPr spc="85" dirty="0"/>
              <a:t>  </a:t>
            </a:r>
            <a:r>
              <a:rPr dirty="0">
                <a:solidFill>
                  <a:srgbClr val="FFFF00"/>
                </a:solidFill>
              </a:rPr>
              <a:t>ocultan</a:t>
            </a:r>
            <a:r>
              <a:rPr spc="90" dirty="0">
                <a:solidFill>
                  <a:srgbClr val="FFFF00"/>
                </a:solidFill>
              </a:rPr>
              <a:t>  </a:t>
            </a:r>
            <a:r>
              <a:rPr dirty="0">
                <a:solidFill>
                  <a:srgbClr val="FFFF00"/>
                </a:solidFill>
              </a:rPr>
              <a:t>sus</a:t>
            </a:r>
            <a:r>
              <a:rPr spc="80" dirty="0">
                <a:solidFill>
                  <a:srgbClr val="FFFF00"/>
                </a:solidFill>
              </a:rPr>
              <a:t>  </a:t>
            </a:r>
            <a:r>
              <a:rPr dirty="0">
                <a:solidFill>
                  <a:srgbClr val="FFFF00"/>
                </a:solidFill>
              </a:rPr>
              <a:t>rostros</a:t>
            </a:r>
            <a:r>
              <a:rPr dirty="0"/>
              <a:t>,</a:t>
            </a:r>
            <a:r>
              <a:rPr spc="85" dirty="0"/>
              <a:t>  </a:t>
            </a:r>
            <a:r>
              <a:rPr dirty="0">
                <a:solidFill>
                  <a:srgbClr val="FFFF00"/>
                </a:solidFill>
              </a:rPr>
              <a:t>concentrándose</a:t>
            </a:r>
            <a:r>
              <a:rPr spc="90" dirty="0">
                <a:solidFill>
                  <a:srgbClr val="FFFF00"/>
                </a:solidFill>
              </a:rPr>
              <a:t>  </a:t>
            </a:r>
            <a:r>
              <a:rPr dirty="0">
                <a:solidFill>
                  <a:srgbClr val="FFFF00"/>
                </a:solidFill>
              </a:rPr>
              <a:t>en</a:t>
            </a:r>
            <a:r>
              <a:rPr spc="85" dirty="0">
                <a:solidFill>
                  <a:srgbClr val="FFFF00"/>
                </a:solidFill>
              </a:rPr>
              <a:t>  </a:t>
            </a:r>
            <a:r>
              <a:rPr dirty="0">
                <a:solidFill>
                  <a:srgbClr val="FFFF00"/>
                </a:solidFill>
              </a:rPr>
              <a:t>su</a:t>
            </a:r>
            <a:r>
              <a:rPr spc="85" dirty="0">
                <a:solidFill>
                  <a:srgbClr val="FFFF00"/>
                </a:solidFill>
              </a:rPr>
              <a:t>  </a:t>
            </a:r>
            <a:r>
              <a:rPr spc="-10" dirty="0">
                <a:solidFill>
                  <a:srgbClr val="FFFF00"/>
                </a:solidFill>
              </a:rPr>
              <a:t>labor</a:t>
            </a:r>
            <a:r>
              <a:rPr spc="-10" dirty="0"/>
              <a:t>; </a:t>
            </a:r>
            <a:r>
              <a:rPr dirty="0"/>
              <a:t>visten</a:t>
            </a:r>
            <a:r>
              <a:rPr spc="235" dirty="0"/>
              <a:t> </a:t>
            </a:r>
            <a:r>
              <a:rPr dirty="0"/>
              <a:t>ropas</a:t>
            </a:r>
            <a:r>
              <a:rPr spc="235" dirty="0"/>
              <a:t> </a:t>
            </a:r>
            <a:r>
              <a:rPr dirty="0"/>
              <a:t>raídas,</a:t>
            </a:r>
            <a:r>
              <a:rPr spc="240" dirty="0"/>
              <a:t> </a:t>
            </a:r>
            <a:r>
              <a:rPr dirty="0"/>
              <a:t>apreciándose</a:t>
            </a:r>
            <a:r>
              <a:rPr spc="240" dirty="0"/>
              <a:t> </a:t>
            </a:r>
            <a:r>
              <a:rPr dirty="0"/>
              <a:t>claramente</a:t>
            </a:r>
            <a:r>
              <a:rPr spc="245" dirty="0"/>
              <a:t> </a:t>
            </a:r>
            <a:r>
              <a:rPr dirty="0"/>
              <a:t>los</a:t>
            </a:r>
            <a:r>
              <a:rPr spc="235" dirty="0"/>
              <a:t> </a:t>
            </a:r>
            <a:r>
              <a:rPr dirty="0"/>
              <a:t>parches</a:t>
            </a:r>
            <a:r>
              <a:rPr spc="235" dirty="0"/>
              <a:t> </a:t>
            </a:r>
            <a:r>
              <a:rPr dirty="0"/>
              <a:t>de</a:t>
            </a:r>
            <a:r>
              <a:rPr spc="240" dirty="0"/>
              <a:t> </a:t>
            </a:r>
            <a:r>
              <a:rPr spc="-25" dirty="0"/>
              <a:t>los </a:t>
            </a:r>
            <a:r>
              <a:rPr dirty="0"/>
              <a:t>pantalones</a:t>
            </a:r>
            <a:r>
              <a:rPr spc="-30" dirty="0"/>
              <a:t> </a:t>
            </a:r>
            <a:r>
              <a:rPr dirty="0"/>
              <a:t>o</a:t>
            </a:r>
            <a:r>
              <a:rPr spc="-30" dirty="0"/>
              <a:t> </a:t>
            </a:r>
            <a:r>
              <a:rPr dirty="0"/>
              <a:t>los</a:t>
            </a:r>
            <a:r>
              <a:rPr spc="-30" dirty="0"/>
              <a:t> </a:t>
            </a:r>
            <a:r>
              <a:rPr dirty="0"/>
              <a:t>agujeros</a:t>
            </a:r>
            <a:r>
              <a:rPr spc="-35" dirty="0"/>
              <a:t> </a:t>
            </a:r>
            <a:r>
              <a:rPr dirty="0"/>
              <a:t>en</a:t>
            </a:r>
            <a:r>
              <a:rPr spc="-25" dirty="0"/>
              <a:t> </a:t>
            </a:r>
            <a:r>
              <a:rPr dirty="0"/>
              <a:t>las</a:t>
            </a:r>
            <a:r>
              <a:rPr spc="-20" dirty="0"/>
              <a:t> </a:t>
            </a:r>
            <a:r>
              <a:rPr spc="-10" dirty="0"/>
              <a:t>camisas.</a:t>
            </a: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⚫"/>
            </a:pPr>
            <a:endParaRPr sz="2150"/>
          </a:p>
          <a:p>
            <a:pPr marL="285115" marR="5080" indent="-273050">
              <a:lnSpc>
                <a:spcPts val="2590"/>
              </a:lnSpc>
              <a:buClr>
                <a:srgbClr val="6D9FAF"/>
              </a:buClr>
              <a:buSzPct val="79166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dirty="0"/>
              <a:t>Con</a:t>
            </a:r>
            <a:r>
              <a:rPr spc="254" dirty="0"/>
              <a:t> </a:t>
            </a:r>
            <a:r>
              <a:rPr dirty="0"/>
              <a:t>esta</a:t>
            </a:r>
            <a:r>
              <a:rPr spc="265" dirty="0"/>
              <a:t> </a:t>
            </a:r>
            <a:r>
              <a:rPr dirty="0"/>
              <a:t>obra,</a:t>
            </a:r>
            <a:r>
              <a:rPr spc="270" dirty="0"/>
              <a:t> </a:t>
            </a:r>
            <a:r>
              <a:rPr dirty="0">
                <a:solidFill>
                  <a:srgbClr val="FFFF00"/>
                </a:solidFill>
              </a:rPr>
              <a:t>quiere</a:t>
            </a:r>
            <a:r>
              <a:rPr spc="270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democratizar</a:t>
            </a:r>
            <a:r>
              <a:rPr spc="285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el</a:t>
            </a:r>
            <a:r>
              <a:rPr spc="265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arte,</a:t>
            </a:r>
            <a:r>
              <a:rPr spc="275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analizar</a:t>
            </a:r>
            <a:r>
              <a:rPr spc="270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la</a:t>
            </a:r>
            <a:r>
              <a:rPr spc="275" dirty="0">
                <a:solidFill>
                  <a:srgbClr val="FFFF00"/>
                </a:solidFill>
              </a:rPr>
              <a:t> </a:t>
            </a:r>
            <a:r>
              <a:rPr spc="-10" dirty="0">
                <a:solidFill>
                  <a:srgbClr val="FFFF00"/>
                </a:solidFill>
              </a:rPr>
              <a:t>sociedad </a:t>
            </a:r>
            <a:r>
              <a:rPr dirty="0">
                <a:solidFill>
                  <a:srgbClr val="FFFF00"/>
                </a:solidFill>
              </a:rPr>
              <a:t>para</a:t>
            </a:r>
            <a:r>
              <a:rPr spc="-65" dirty="0">
                <a:solidFill>
                  <a:srgbClr val="FFFF00"/>
                </a:solidFill>
              </a:rPr>
              <a:t> </a:t>
            </a:r>
            <a:r>
              <a:rPr spc="-10" dirty="0">
                <a:solidFill>
                  <a:srgbClr val="FFFF00"/>
                </a:solidFill>
              </a:rPr>
              <a:t>corregirla.</a:t>
            </a: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D9FAF"/>
              </a:buClr>
              <a:buFont typeface="Segoe UI Symbol"/>
              <a:buChar char="⚫"/>
            </a:pPr>
            <a:endParaRPr sz="2100"/>
          </a:p>
          <a:p>
            <a:pPr marL="285115" marR="6985" indent="-273050">
              <a:lnSpc>
                <a:spcPts val="2590"/>
              </a:lnSpc>
              <a:buClr>
                <a:srgbClr val="6D9FAF"/>
              </a:buClr>
              <a:buSzPct val="79166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dirty="0"/>
              <a:t>Los</a:t>
            </a:r>
            <a:r>
              <a:rPr spc="254" dirty="0"/>
              <a:t> </a:t>
            </a:r>
            <a:r>
              <a:rPr dirty="0"/>
              <a:t>dos</a:t>
            </a:r>
            <a:r>
              <a:rPr spc="254" dirty="0"/>
              <a:t> </a:t>
            </a:r>
            <a:r>
              <a:rPr dirty="0"/>
              <a:t>picapedreros</a:t>
            </a:r>
            <a:r>
              <a:rPr spc="270" dirty="0"/>
              <a:t> </a:t>
            </a:r>
            <a:r>
              <a:rPr dirty="0"/>
              <a:t>se</a:t>
            </a:r>
            <a:r>
              <a:rPr spc="270" dirty="0"/>
              <a:t> </a:t>
            </a:r>
            <a:r>
              <a:rPr dirty="0"/>
              <a:t>recortan</a:t>
            </a:r>
            <a:r>
              <a:rPr spc="275" dirty="0"/>
              <a:t> </a:t>
            </a:r>
            <a:r>
              <a:rPr dirty="0"/>
              <a:t>sobre</a:t>
            </a:r>
            <a:r>
              <a:rPr spc="275" dirty="0"/>
              <a:t> </a:t>
            </a:r>
            <a:r>
              <a:rPr dirty="0"/>
              <a:t>la</a:t>
            </a:r>
            <a:r>
              <a:rPr spc="265" dirty="0"/>
              <a:t> </a:t>
            </a:r>
            <a:r>
              <a:rPr dirty="0"/>
              <a:t>oscura</a:t>
            </a:r>
            <a:r>
              <a:rPr spc="275" dirty="0"/>
              <a:t> </a:t>
            </a:r>
            <a:r>
              <a:rPr dirty="0"/>
              <a:t>loma</a:t>
            </a:r>
            <a:r>
              <a:rPr spc="254" dirty="0"/>
              <a:t> </a:t>
            </a:r>
            <a:r>
              <a:rPr dirty="0"/>
              <a:t>que</a:t>
            </a:r>
            <a:r>
              <a:rPr spc="275" dirty="0"/>
              <a:t> </a:t>
            </a:r>
            <a:r>
              <a:rPr spc="-25" dirty="0"/>
              <a:t>hay </a:t>
            </a:r>
            <a:r>
              <a:rPr dirty="0"/>
              <a:t>tras</a:t>
            </a:r>
            <a:r>
              <a:rPr spc="-50" dirty="0"/>
              <a:t> </a:t>
            </a:r>
            <a:r>
              <a:rPr dirty="0"/>
              <a:t>ellos,</a:t>
            </a:r>
            <a:r>
              <a:rPr spc="-25" dirty="0"/>
              <a:t> </a:t>
            </a:r>
            <a:r>
              <a:rPr dirty="0"/>
              <a:t>apreciándose</a:t>
            </a:r>
            <a:r>
              <a:rPr spc="-25" dirty="0"/>
              <a:t> </a:t>
            </a:r>
            <a:r>
              <a:rPr spc="-10" dirty="0">
                <a:solidFill>
                  <a:srgbClr val="FFFF00"/>
                </a:solidFill>
              </a:rPr>
              <a:t>referencias</a:t>
            </a:r>
            <a:r>
              <a:rPr spc="-25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a</a:t>
            </a:r>
            <a:r>
              <a:rPr spc="-25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la</a:t>
            </a:r>
            <a:r>
              <a:rPr spc="-35" dirty="0">
                <a:solidFill>
                  <a:srgbClr val="FFFF00"/>
                </a:solidFill>
              </a:rPr>
              <a:t> </a:t>
            </a:r>
            <a:r>
              <a:rPr spc="-10" dirty="0">
                <a:solidFill>
                  <a:srgbClr val="FFFF00"/>
                </a:solidFill>
              </a:rPr>
              <a:t>naturaleza</a:t>
            </a:r>
            <a:r>
              <a:rPr spc="-10" dirty="0"/>
              <a:t>.</a:t>
            </a: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D9FAF"/>
              </a:buClr>
              <a:buFont typeface="Segoe UI Symbol"/>
              <a:buChar char="⚫"/>
            </a:pPr>
            <a:endParaRPr sz="2100"/>
          </a:p>
          <a:p>
            <a:pPr marL="285115" marR="5715" indent="-273050">
              <a:lnSpc>
                <a:spcPts val="2590"/>
              </a:lnSpc>
              <a:buClr>
                <a:srgbClr val="6D9FAF"/>
              </a:buClr>
              <a:buSzPct val="79166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dirty="0"/>
              <a:t>Las</a:t>
            </a:r>
            <a:r>
              <a:rPr spc="95" dirty="0"/>
              <a:t> </a:t>
            </a:r>
            <a:r>
              <a:rPr dirty="0"/>
              <a:t>piedras,</a:t>
            </a:r>
            <a:r>
              <a:rPr spc="110" dirty="0"/>
              <a:t> </a:t>
            </a:r>
            <a:r>
              <a:rPr dirty="0"/>
              <a:t>la</a:t>
            </a:r>
            <a:r>
              <a:rPr spc="105" dirty="0"/>
              <a:t> </a:t>
            </a:r>
            <a:r>
              <a:rPr dirty="0"/>
              <a:t>cacerola</a:t>
            </a:r>
            <a:r>
              <a:rPr spc="100" dirty="0"/>
              <a:t> </a:t>
            </a:r>
            <a:r>
              <a:rPr dirty="0"/>
              <a:t>del</a:t>
            </a:r>
            <a:r>
              <a:rPr spc="110" dirty="0"/>
              <a:t> </a:t>
            </a:r>
            <a:r>
              <a:rPr dirty="0"/>
              <a:t>fondo,</a:t>
            </a:r>
            <a:r>
              <a:rPr spc="105" dirty="0"/>
              <a:t> </a:t>
            </a:r>
            <a:r>
              <a:rPr dirty="0">
                <a:solidFill>
                  <a:srgbClr val="FFFF00"/>
                </a:solidFill>
              </a:rPr>
              <a:t>los</a:t>
            </a:r>
            <a:r>
              <a:rPr spc="95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útiles</a:t>
            </a:r>
            <a:r>
              <a:rPr spc="114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de</a:t>
            </a:r>
            <a:r>
              <a:rPr spc="110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trabajo</a:t>
            </a:r>
            <a:r>
              <a:rPr spc="100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toman</a:t>
            </a:r>
            <a:r>
              <a:rPr spc="110" dirty="0">
                <a:solidFill>
                  <a:srgbClr val="FFFF00"/>
                </a:solidFill>
              </a:rPr>
              <a:t> </a:t>
            </a:r>
            <a:r>
              <a:rPr spc="-25" dirty="0">
                <a:solidFill>
                  <a:srgbClr val="FFFF00"/>
                </a:solidFill>
              </a:rPr>
              <a:t>un </a:t>
            </a:r>
            <a:r>
              <a:rPr dirty="0">
                <a:solidFill>
                  <a:srgbClr val="FFFF00"/>
                </a:solidFill>
              </a:rPr>
              <a:t>papel</a:t>
            </a:r>
            <a:r>
              <a:rPr spc="-25" dirty="0">
                <a:solidFill>
                  <a:srgbClr val="FFFF00"/>
                </a:solidFill>
              </a:rPr>
              <a:t> </a:t>
            </a:r>
            <a:r>
              <a:rPr spc="-10" dirty="0">
                <a:solidFill>
                  <a:srgbClr val="FFFF00"/>
                </a:solidFill>
              </a:rPr>
              <a:t>protagonista</a:t>
            </a:r>
            <a:r>
              <a:rPr spc="-45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en</a:t>
            </a:r>
            <a:r>
              <a:rPr spc="-15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la</a:t>
            </a:r>
            <a:r>
              <a:rPr spc="-15" dirty="0">
                <a:solidFill>
                  <a:srgbClr val="FFFF00"/>
                </a:solidFill>
              </a:rPr>
              <a:t> </a:t>
            </a:r>
            <a:r>
              <a:rPr spc="-10" dirty="0">
                <a:solidFill>
                  <a:srgbClr val="FFFF00"/>
                </a:solidFill>
              </a:rPr>
              <a:t>composición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0812"/>
            <a:ext cx="9106535" cy="719455"/>
          </a:xfrm>
          <a:custGeom>
            <a:avLst/>
            <a:gdLst/>
            <a:ahLst/>
            <a:cxnLst/>
            <a:rect l="l" t="t" r="r" b="b"/>
            <a:pathLst>
              <a:path w="9106535" h="719455">
                <a:moveTo>
                  <a:pt x="9105963" y="0"/>
                </a:moveTo>
                <a:lnTo>
                  <a:pt x="0" y="0"/>
                </a:lnTo>
                <a:lnTo>
                  <a:pt x="0" y="719137"/>
                </a:lnTo>
                <a:lnTo>
                  <a:pt x="9105963" y="719137"/>
                </a:lnTo>
                <a:lnTo>
                  <a:pt x="9105963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22626" y="228091"/>
            <a:ext cx="363410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Hombre</a:t>
            </a:r>
            <a:r>
              <a:rPr spc="-55" dirty="0"/>
              <a:t> </a:t>
            </a:r>
            <a:r>
              <a:rPr spc="-10" dirty="0"/>
              <a:t>desesperado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8625" y="1125537"/>
            <a:ext cx="3384550" cy="54419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5900" y="1160525"/>
            <a:ext cx="5064125" cy="42132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43425" y="44450"/>
            <a:ext cx="4600575" cy="720725"/>
          </a:xfrm>
          <a:custGeom>
            <a:avLst/>
            <a:gdLst/>
            <a:ahLst/>
            <a:cxnLst/>
            <a:rect l="l" t="t" r="r" b="b"/>
            <a:pathLst>
              <a:path w="4600575" h="720725">
                <a:moveTo>
                  <a:pt x="4600575" y="0"/>
                </a:moveTo>
                <a:lnTo>
                  <a:pt x="0" y="0"/>
                </a:lnTo>
                <a:lnTo>
                  <a:pt x="0" y="720725"/>
                </a:lnTo>
                <a:lnTo>
                  <a:pt x="4600575" y="720725"/>
                </a:lnTo>
                <a:lnTo>
                  <a:pt x="4600575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01944" y="122377"/>
            <a:ext cx="18834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</a:t>
            </a:r>
            <a:r>
              <a:rPr spc="-15" dirty="0"/>
              <a:t> </a:t>
            </a:r>
            <a:r>
              <a:rPr spc="-10" dirty="0"/>
              <a:t>hiladora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43425" y="908050"/>
            <a:ext cx="4600574" cy="349885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1113" y="44450"/>
            <a:ext cx="4378325" cy="720725"/>
          </a:xfrm>
          <a:custGeom>
            <a:avLst/>
            <a:gdLst/>
            <a:ahLst/>
            <a:cxnLst/>
            <a:rect l="l" t="t" r="r" b="b"/>
            <a:pathLst>
              <a:path w="4378325" h="720725">
                <a:moveTo>
                  <a:pt x="4378325" y="0"/>
                </a:moveTo>
                <a:lnTo>
                  <a:pt x="0" y="0"/>
                </a:lnTo>
                <a:lnTo>
                  <a:pt x="0" y="720725"/>
                </a:lnTo>
                <a:lnTo>
                  <a:pt x="4378325" y="720725"/>
                </a:lnTo>
                <a:lnTo>
                  <a:pt x="4378325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14297" y="122377"/>
            <a:ext cx="11715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niño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387" y="836612"/>
            <a:ext cx="4065524" cy="52292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400" y="63"/>
            <a:ext cx="9118600" cy="621030"/>
          </a:xfrm>
          <a:custGeom>
            <a:avLst/>
            <a:gdLst/>
            <a:ahLst/>
            <a:cxnLst/>
            <a:rect l="l" t="t" r="r" b="b"/>
            <a:pathLst>
              <a:path w="9118600" h="621030">
                <a:moveTo>
                  <a:pt x="9118600" y="0"/>
                </a:moveTo>
                <a:lnTo>
                  <a:pt x="0" y="0"/>
                </a:lnTo>
                <a:lnTo>
                  <a:pt x="0" y="620712"/>
                </a:lnTo>
                <a:lnTo>
                  <a:pt x="9118600" y="620712"/>
                </a:lnTo>
                <a:lnTo>
                  <a:pt x="9118600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16226" y="27889"/>
            <a:ext cx="45396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Bonjour</a:t>
            </a:r>
            <a:r>
              <a:rPr spc="-45" dirty="0"/>
              <a:t> </a:t>
            </a:r>
            <a:r>
              <a:rPr dirty="0"/>
              <a:t>Monsieur</a:t>
            </a:r>
            <a:r>
              <a:rPr spc="-30" dirty="0"/>
              <a:t> </a:t>
            </a:r>
            <a:r>
              <a:rPr spc="-10" dirty="0"/>
              <a:t>Courbet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20180" y="853186"/>
            <a:ext cx="2823845" cy="459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5244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dibujó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sí</a:t>
            </a: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mismo en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encuentro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otros caminantes.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hay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elegantes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actitudes,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ni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fluidez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línea,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ni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colorido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sugestivo.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Puede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hasta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parecer infantil.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113030">
              <a:lnSpc>
                <a:spcPct val="10000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Retratar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pintor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(a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sí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mismo),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mangas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camisa,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bastón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debió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ofender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mundillo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los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artistas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respetables.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62" y="836612"/>
            <a:ext cx="5686425" cy="48958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33375"/>
          </a:xfrm>
          <a:custGeom>
            <a:avLst/>
            <a:gdLst/>
            <a:ahLst/>
            <a:cxnLst/>
            <a:rect l="l" t="t" r="r" b="b"/>
            <a:pathLst>
              <a:path w="9144000" h="333375">
                <a:moveTo>
                  <a:pt x="0" y="333375"/>
                </a:moveTo>
                <a:lnTo>
                  <a:pt x="9144000" y="333375"/>
                </a:lnTo>
                <a:lnTo>
                  <a:pt x="9144000" y="0"/>
                </a:lnTo>
                <a:lnTo>
                  <a:pt x="0" y="0"/>
                </a:lnTo>
                <a:lnTo>
                  <a:pt x="0" y="333375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78607" y="-95631"/>
            <a:ext cx="2987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pintor</a:t>
            </a:r>
            <a:r>
              <a:rPr sz="2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taller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87" y="1292225"/>
            <a:ext cx="9023350" cy="52641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4764" y="351282"/>
            <a:ext cx="8920480" cy="8413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98700"/>
              </a:lnSpc>
              <a:spcBef>
                <a:spcPts val="125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“El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mundo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viene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mi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estudio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porque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yo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lo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retrato"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afirmaba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artista.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Así,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debemos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trasladar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hacia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estudio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Courbet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París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encontrarnos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mejor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retrato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posible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sociedad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parisina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mediados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siglo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XIX.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049"/>
            <a:ext cx="9144000" cy="6776084"/>
            <a:chOff x="0" y="11049"/>
            <a:chExt cx="9144000" cy="67760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049"/>
              <a:ext cx="3924300" cy="33369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5751" y="11176"/>
              <a:ext cx="4278249" cy="34273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82900" y="3068637"/>
              <a:ext cx="3054350" cy="371792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67030" rIns="0" bIns="0" rtlCol="0">
            <a:spAutoFit/>
          </a:bodyPr>
          <a:lstStyle/>
          <a:p>
            <a:pPr marL="12700">
              <a:lnSpc>
                <a:spcPts val="1195"/>
              </a:lnSpc>
            </a:pPr>
            <a:endParaRPr spc="-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9318" y="349757"/>
            <a:ext cx="8232140" cy="526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marR="13970" indent="-382905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amistades,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odios,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sentimientos,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gustos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personales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...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Todo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esconde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dentro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composición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torno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mismo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Courbet</a:t>
            </a:r>
            <a:r>
              <a:rPr sz="20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(centro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obra)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modelo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desnuda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(símbolo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academicismo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pintor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rechaza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frontalmente).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marR="635000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Todos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personajes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convierten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representaciones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alegóricas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mundo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artista.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marR="50800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Protagonistas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todos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escalones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sociales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desfilan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ante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artista,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rodea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también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amistades: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filósofo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socialista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Proudhom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poeta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Baudelaire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marchante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escritor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George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Sand.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marR="508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"Es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historia</a:t>
            </a:r>
            <a:r>
              <a:rPr sz="20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moral</a:t>
            </a:r>
            <a:r>
              <a:rPr sz="20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física</a:t>
            </a:r>
            <a:r>
              <a:rPr sz="20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mi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taller</a:t>
            </a:r>
            <a:r>
              <a:rPr sz="20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[...].</a:t>
            </a: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Son</a:t>
            </a:r>
            <a:r>
              <a:rPr sz="20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personas</a:t>
            </a:r>
            <a:r>
              <a:rPr sz="20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viven</a:t>
            </a:r>
            <a:r>
              <a:rPr sz="20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vida,</a:t>
            </a:r>
            <a:r>
              <a:rPr sz="20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0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viven</a:t>
            </a:r>
            <a:r>
              <a:rPr sz="20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muerte.Es</a:t>
            </a:r>
            <a:r>
              <a:rPr sz="20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sociedad</a:t>
            </a:r>
            <a:r>
              <a:rPr sz="20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cima,</a:t>
            </a:r>
            <a:r>
              <a:rPr sz="20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20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baja,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20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media.</a:t>
            </a:r>
            <a:r>
              <a:rPr sz="20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palabra,</a:t>
            </a:r>
            <a:r>
              <a:rPr sz="20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mi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manera</a:t>
            </a:r>
            <a:r>
              <a:rPr sz="20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ver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sociedad,</a:t>
            </a:r>
            <a:r>
              <a:rPr sz="20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intereses</a:t>
            </a:r>
            <a:r>
              <a:rPr sz="20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pasiones.</a:t>
            </a:r>
            <a:r>
              <a:rPr sz="20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"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Sentenció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pintor.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9275"/>
          </a:xfrm>
          <a:custGeom>
            <a:avLst/>
            <a:gdLst/>
            <a:ahLst/>
            <a:cxnLst/>
            <a:rect l="l" t="t" r="r" b="b"/>
            <a:pathLst>
              <a:path w="9144000" h="549275">
                <a:moveTo>
                  <a:pt x="9144000" y="0"/>
                </a:moveTo>
                <a:lnTo>
                  <a:pt x="0" y="0"/>
                </a:lnTo>
                <a:lnTo>
                  <a:pt x="0" y="549275"/>
                </a:lnTo>
                <a:lnTo>
                  <a:pt x="9144000" y="549275"/>
                </a:lnTo>
                <a:lnTo>
                  <a:pt x="9144000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04186" y="-7873"/>
            <a:ext cx="51384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REALISMO</a:t>
            </a:r>
            <a:r>
              <a:rPr spc="-45" dirty="0"/>
              <a:t> </a:t>
            </a:r>
            <a:r>
              <a:rPr b="0" dirty="0">
                <a:latin typeface="Calibri"/>
                <a:cs typeface="Calibri"/>
              </a:rPr>
              <a:t>: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dirty="0"/>
              <a:t>Millet</a:t>
            </a:r>
            <a:r>
              <a:rPr spc="-20" dirty="0"/>
              <a:t> </a:t>
            </a:r>
            <a:r>
              <a:rPr dirty="0"/>
              <a:t>1814</a:t>
            </a:r>
            <a:r>
              <a:rPr spc="-5" dirty="0"/>
              <a:t> </a:t>
            </a:r>
            <a:r>
              <a:rPr dirty="0"/>
              <a:t>-</a:t>
            </a:r>
            <a:r>
              <a:rPr spc="-20" dirty="0"/>
              <a:t> 1875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00070" y="781557"/>
            <a:ext cx="6396355" cy="5513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indent="-382905">
              <a:lnSpc>
                <a:spcPct val="100000"/>
              </a:lnSpc>
              <a:spcBef>
                <a:spcPts val="10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pobreza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definirá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vida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obra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Millet.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marR="508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0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inició</a:t>
            </a:r>
            <a:r>
              <a:rPr sz="20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dibujo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20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París</a:t>
            </a:r>
            <a:r>
              <a:rPr sz="20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frecuentó</a:t>
            </a:r>
            <a:r>
              <a:rPr sz="20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Louvre</a:t>
            </a:r>
            <a:r>
              <a:rPr sz="20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donde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estudia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todos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grandes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maestros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pintura.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  <a:tab pos="1355090" algn="l"/>
                <a:tab pos="1811020" algn="l"/>
                <a:tab pos="2187575" algn="l"/>
                <a:tab pos="3288029" algn="l"/>
                <a:tab pos="4589780" algn="l"/>
                <a:tab pos="6089650" algn="l"/>
              </a:tabLst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Trabajó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temática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campesina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continuando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endParaRPr sz="2000">
              <a:latin typeface="Calibri"/>
              <a:cs typeface="Calibri"/>
            </a:endParaRPr>
          </a:p>
          <a:p>
            <a:pPr marL="39497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dictados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realistas de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Courbet</a:t>
            </a:r>
            <a:r>
              <a:rPr sz="20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Daumier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50">
              <a:latin typeface="Calibri"/>
              <a:cs typeface="Calibri"/>
            </a:endParaRPr>
          </a:p>
          <a:p>
            <a:pPr marL="39497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4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1859</a:t>
            </a:r>
            <a:r>
              <a:rPr sz="2000" spc="4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000" spc="4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instala</a:t>
            </a:r>
            <a:r>
              <a:rPr sz="2000" spc="4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Barbizon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4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interesado</a:t>
            </a:r>
            <a:r>
              <a:rPr sz="2000" spc="4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4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asuntos</a:t>
            </a:r>
            <a:endParaRPr sz="2000">
              <a:latin typeface="Calibri"/>
              <a:cs typeface="Calibri"/>
            </a:endParaRPr>
          </a:p>
          <a:p>
            <a:pPr marL="39497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rurales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50">
              <a:latin typeface="Calibri"/>
              <a:cs typeface="Calibri"/>
            </a:endParaRPr>
          </a:p>
          <a:p>
            <a:pPr marL="394970" marR="6985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  <a:tab pos="1545590" algn="l"/>
                <a:tab pos="3403600" algn="l"/>
                <a:tab pos="3841750" algn="l"/>
                <a:tab pos="4580890" algn="l"/>
                <a:tab pos="5574030" algn="l"/>
                <a:tab pos="6088380" algn="l"/>
              </a:tabLst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Describe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científicamente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duro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trabajo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los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campesinos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acompaña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toques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espiritualidad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marR="5080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spc="4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escenas</a:t>
            </a:r>
            <a:r>
              <a:rPr sz="2000" spc="4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mundo</a:t>
            </a:r>
            <a:r>
              <a:rPr sz="2000" spc="4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rural</a:t>
            </a:r>
            <a:r>
              <a:rPr sz="2000" spc="4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francés</a:t>
            </a:r>
            <a:r>
              <a:rPr sz="2000" spc="48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influirán</a:t>
            </a:r>
            <a:r>
              <a:rPr sz="2000" b="1" u="sng" spc="484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en</a:t>
            </a:r>
            <a:r>
              <a:rPr sz="2000" b="1" u="sng" spc="49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2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Van</a:t>
            </a:r>
            <a:r>
              <a:rPr sz="2000" b="1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Gogh</a:t>
            </a:r>
            <a:r>
              <a:rPr sz="2000" b="1" u="sng" spc="-1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y</a:t>
            </a:r>
            <a:r>
              <a:rPr sz="2000" b="1" u="sng" spc="-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en</a:t>
            </a:r>
            <a:r>
              <a:rPr sz="2000" b="1" u="sng" spc="-1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2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Dalí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2964" y="1492250"/>
            <a:ext cx="2441575" cy="5365750"/>
            <a:chOff x="92964" y="1492250"/>
            <a:chExt cx="2441575" cy="53657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964" y="4544566"/>
              <a:ext cx="2441448" cy="231343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04" y="1492250"/>
              <a:ext cx="2411794" cy="30629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9275"/>
          </a:xfrm>
          <a:custGeom>
            <a:avLst/>
            <a:gdLst/>
            <a:ahLst/>
            <a:cxnLst/>
            <a:rect l="l" t="t" r="r" b="b"/>
            <a:pathLst>
              <a:path w="9144000" h="549275">
                <a:moveTo>
                  <a:pt x="9144000" y="0"/>
                </a:moveTo>
                <a:lnTo>
                  <a:pt x="0" y="0"/>
                </a:lnTo>
                <a:lnTo>
                  <a:pt x="0" y="549275"/>
                </a:lnTo>
                <a:lnTo>
                  <a:pt x="9144000" y="549275"/>
                </a:lnTo>
                <a:lnTo>
                  <a:pt x="9144000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El</a:t>
            </a:r>
            <a:r>
              <a:rPr sz="3600" spc="-10" dirty="0"/>
              <a:t> ángelus</a:t>
            </a:r>
            <a:endParaRPr sz="36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2987" y="549275"/>
            <a:ext cx="6772275" cy="56165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9275"/>
          </a:xfrm>
          <a:custGeom>
            <a:avLst/>
            <a:gdLst/>
            <a:ahLst/>
            <a:cxnLst/>
            <a:rect l="l" t="t" r="r" b="b"/>
            <a:pathLst>
              <a:path w="9144000" h="549275">
                <a:moveTo>
                  <a:pt x="9144000" y="0"/>
                </a:moveTo>
                <a:lnTo>
                  <a:pt x="0" y="0"/>
                </a:lnTo>
                <a:lnTo>
                  <a:pt x="0" y="549275"/>
                </a:lnTo>
                <a:lnTo>
                  <a:pt x="9144000" y="549275"/>
                </a:lnTo>
                <a:lnTo>
                  <a:pt x="9144000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175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El</a:t>
            </a:r>
            <a:r>
              <a:rPr sz="3600" spc="-10" dirty="0"/>
              <a:t> Ángelus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256743" y="791336"/>
            <a:ext cx="8560435" cy="56597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5115" marR="6985" indent="-273050" algn="just">
              <a:lnSpc>
                <a:spcPts val="2590"/>
              </a:lnSpc>
              <a:spcBef>
                <a:spcPts val="425"/>
              </a:spcBef>
              <a:buClr>
                <a:srgbClr val="6D9FAF"/>
              </a:buClr>
              <a:buSzPct val="79166"/>
              <a:buFont typeface="Segoe UI Symbol"/>
              <a:buChar char="⚫"/>
              <a:tabLst>
                <a:tab pos="28575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33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hombre</a:t>
            </a:r>
            <a:r>
              <a:rPr sz="2400" spc="34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33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33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mujer</a:t>
            </a:r>
            <a:r>
              <a:rPr sz="2400" spc="33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agachan</a:t>
            </a:r>
            <a:r>
              <a:rPr sz="2400" spc="33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piadosamente</a:t>
            </a:r>
            <a:r>
              <a:rPr sz="2400" spc="33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400" spc="33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cabezas,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agarrando</a:t>
            </a:r>
            <a:r>
              <a:rPr sz="2400" spc="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él</a:t>
            </a:r>
            <a:r>
              <a:rPr sz="24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4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sombrero</a:t>
            </a:r>
            <a:r>
              <a:rPr sz="2400" spc="2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llevando</a:t>
            </a:r>
            <a:r>
              <a:rPr sz="2400" spc="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ella</a:t>
            </a:r>
            <a:r>
              <a:rPr sz="2400" spc="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400" spc="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manos</a:t>
            </a:r>
            <a:r>
              <a:rPr sz="2400" spc="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4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pecho.</a:t>
            </a:r>
            <a:r>
              <a:rPr sz="2400" spc="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pies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contemplamos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cesta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frutos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apero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labor.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6D9FAF"/>
              </a:buClr>
              <a:buFont typeface="Segoe UI Symbol"/>
              <a:buChar char="⚫"/>
            </a:pPr>
            <a:endParaRPr sz="2100">
              <a:latin typeface="Calibri"/>
              <a:cs typeface="Calibri"/>
            </a:endParaRPr>
          </a:p>
          <a:p>
            <a:pPr marL="285115" marR="5080" indent="-273050" algn="just">
              <a:lnSpc>
                <a:spcPts val="2590"/>
              </a:lnSpc>
              <a:buClr>
                <a:srgbClr val="6D9FAF"/>
              </a:buClr>
              <a:buSzPct val="79166"/>
              <a:buFont typeface="Segoe UI Symbol"/>
              <a:buChar char="⚫"/>
              <a:tabLst>
                <a:tab pos="28575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escena</a:t>
            </a:r>
            <a:r>
              <a:rPr sz="2400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se</a:t>
            </a:r>
            <a:r>
              <a:rPr sz="2400" spc="2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desarrolla</a:t>
            </a:r>
            <a:r>
              <a:rPr sz="2400" spc="17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al</a:t>
            </a:r>
            <a:r>
              <a:rPr sz="2400" spc="19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atardecer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400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quedando</a:t>
            </a:r>
            <a:r>
              <a:rPr sz="2400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400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dos</a:t>
            </a:r>
            <a:r>
              <a:rPr sz="2400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figuras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zonas</a:t>
            </a:r>
            <a:r>
              <a:rPr sz="2400" spc="1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400" spc="1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luz</a:t>
            </a:r>
            <a:r>
              <a:rPr sz="2400" spc="1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2400" spc="1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sombra</a:t>
            </a:r>
            <a:r>
              <a:rPr sz="2400" spc="1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respectivamente,</a:t>
            </a:r>
            <a:r>
              <a:rPr sz="240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contraste</a:t>
            </a:r>
            <a:r>
              <a:rPr sz="2400" spc="1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lumínico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gran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belleza.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6D9FAF"/>
              </a:buClr>
              <a:buFont typeface="Segoe UI Symbol"/>
              <a:buChar char="⚫"/>
            </a:pPr>
            <a:endParaRPr sz="1850">
              <a:latin typeface="Calibri"/>
              <a:cs typeface="Calibri"/>
            </a:endParaRPr>
          </a:p>
          <a:p>
            <a:pPr marL="285115" indent="-273050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79166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Este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interés</a:t>
            </a:r>
            <a:r>
              <a:rPr sz="24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por</a:t>
            </a:r>
            <a:r>
              <a:rPr sz="24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24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luz</a:t>
            </a:r>
            <a:r>
              <a:rPr sz="24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natural</a:t>
            </a:r>
            <a:r>
              <a:rPr sz="24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acerca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Millet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Impresionismo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6D9FAF"/>
              </a:buClr>
              <a:buFont typeface="Segoe UI Symbol"/>
              <a:buChar char="⚫"/>
            </a:pPr>
            <a:endParaRPr sz="1850">
              <a:latin typeface="Calibri"/>
              <a:cs typeface="Calibri"/>
            </a:endParaRPr>
          </a:p>
          <a:p>
            <a:pPr marL="285115" indent="-273050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79166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pincelada</a:t>
            </a:r>
            <a:r>
              <a:rPr sz="24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es</a:t>
            </a:r>
            <a:r>
              <a:rPr sz="24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firme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segura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igual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dibujo,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⚫"/>
            </a:pPr>
            <a:endParaRPr sz="2150">
              <a:latin typeface="Calibri"/>
              <a:cs typeface="Calibri"/>
            </a:endParaRPr>
          </a:p>
          <a:p>
            <a:pPr marL="285115" marR="7620" indent="-273050" algn="just">
              <a:lnSpc>
                <a:spcPts val="2590"/>
              </a:lnSpc>
              <a:spcBef>
                <a:spcPts val="5"/>
              </a:spcBef>
              <a:buClr>
                <a:srgbClr val="6D9FAF"/>
              </a:buClr>
              <a:buSzPct val="79166"/>
              <a:buFont typeface="Segoe UI Symbol"/>
              <a:buChar char="⚫"/>
              <a:tabLst>
                <a:tab pos="28575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Emplea</a:t>
            </a:r>
            <a:r>
              <a:rPr sz="2400" spc="3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colores</a:t>
            </a:r>
            <a:r>
              <a:rPr sz="2400" spc="30" dirty="0">
                <a:solidFill>
                  <a:srgbClr val="FFFF00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suaves</a:t>
            </a:r>
            <a:r>
              <a:rPr sz="2400" spc="40" dirty="0">
                <a:solidFill>
                  <a:srgbClr val="FFFF00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para</a:t>
            </a:r>
            <a:r>
              <a:rPr sz="2400" spc="35" dirty="0">
                <a:solidFill>
                  <a:srgbClr val="FFFF00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spc="30" dirty="0">
                <a:solidFill>
                  <a:srgbClr val="FFFF00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campo</a:t>
            </a:r>
            <a:r>
              <a:rPr sz="2400" spc="30" dirty="0">
                <a:solidFill>
                  <a:srgbClr val="FFFF00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2400" spc="35" dirty="0">
                <a:solidFill>
                  <a:srgbClr val="FFFF00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más</a:t>
            </a:r>
            <a:r>
              <a:rPr sz="2400" spc="59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oscuros</a:t>
            </a:r>
            <a:r>
              <a:rPr sz="2400" spc="30" dirty="0">
                <a:solidFill>
                  <a:srgbClr val="FFFF00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para</a:t>
            </a:r>
            <a:r>
              <a:rPr sz="2400" spc="30" dirty="0">
                <a:solidFill>
                  <a:srgbClr val="FFFF00"/>
                </a:solidFill>
                <a:latin typeface="Calibri"/>
                <a:cs typeface="Calibri"/>
              </a:rPr>
              <a:t>  </a:t>
            </a:r>
            <a:r>
              <a:rPr sz="2400" spc="-25" dirty="0">
                <a:solidFill>
                  <a:srgbClr val="FFFF00"/>
                </a:solidFill>
                <a:latin typeface="Calibri"/>
                <a:cs typeface="Calibri"/>
              </a:rPr>
              <a:t>los 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personajes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6D9FAF"/>
              </a:buClr>
              <a:buFont typeface="Segoe UI Symbol"/>
              <a:buChar char="⚫"/>
            </a:pPr>
            <a:endParaRPr sz="1850">
              <a:latin typeface="Calibri"/>
              <a:cs typeface="Calibri"/>
            </a:endParaRPr>
          </a:p>
          <a:p>
            <a:pPr marL="285115" indent="-273050">
              <a:lnSpc>
                <a:spcPts val="2735"/>
              </a:lnSpc>
              <a:buClr>
                <a:srgbClr val="6D9FAF"/>
              </a:buClr>
              <a:buSzPct val="79166"/>
              <a:buFont typeface="Segoe UI Symbol"/>
              <a:buChar char="⚫"/>
              <a:tabLst>
                <a:tab pos="285115" algn="l"/>
                <a:tab pos="285750" algn="l"/>
                <a:tab pos="716280" algn="l"/>
                <a:tab pos="1953895" algn="l"/>
                <a:tab pos="3342640" algn="l"/>
                <a:tab pos="3926204" algn="l"/>
                <a:tab pos="4305935" algn="l"/>
                <a:tab pos="5485765" algn="l"/>
                <a:tab pos="6147435" algn="l"/>
                <a:tab pos="6776720" algn="l"/>
                <a:tab pos="7282815" algn="l"/>
                <a:tab pos="8322309" algn="l"/>
              </a:tabLst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temática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empleada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maestro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hizo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críticos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endParaRPr sz="2400">
              <a:latin typeface="Calibri"/>
              <a:cs typeface="Calibri"/>
            </a:endParaRPr>
          </a:p>
          <a:p>
            <a:pPr marL="285115">
              <a:lnSpc>
                <a:spcPts val="2735"/>
              </a:lnSpc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tacharan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socialista.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76250"/>
          </a:xfrm>
          <a:custGeom>
            <a:avLst/>
            <a:gdLst/>
            <a:ahLst/>
            <a:cxnLst/>
            <a:rect l="l" t="t" r="r" b="b"/>
            <a:pathLst>
              <a:path w="9144000" h="476250">
                <a:moveTo>
                  <a:pt x="9144000" y="0"/>
                </a:moveTo>
                <a:lnTo>
                  <a:pt x="0" y="0"/>
                </a:lnTo>
                <a:lnTo>
                  <a:pt x="0" y="476250"/>
                </a:lnTo>
                <a:lnTo>
                  <a:pt x="9144000" y="476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1855">
              <a:lnSpc>
                <a:spcPct val="100000"/>
              </a:lnSpc>
              <a:spcBef>
                <a:spcPts val="100"/>
              </a:spcBef>
            </a:pPr>
            <a:r>
              <a:rPr sz="3600" spc="-290" dirty="0">
                <a:latin typeface="Arial"/>
                <a:cs typeface="Arial"/>
              </a:rPr>
              <a:t>Las</a:t>
            </a:r>
            <a:r>
              <a:rPr sz="3600" spc="-125" dirty="0">
                <a:latin typeface="Arial"/>
                <a:cs typeface="Arial"/>
              </a:rPr>
              <a:t> </a:t>
            </a:r>
            <a:r>
              <a:rPr sz="3600" spc="-270" dirty="0">
                <a:latin typeface="Arial"/>
                <a:cs typeface="Arial"/>
              </a:rPr>
              <a:t>segadoras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187" y="538162"/>
            <a:ext cx="7416800" cy="5930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9275"/>
          </a:xfrm>
          <a:custGeom>
            <a:avLst/>
            <a:gdLst/>
            <a:ahLst/>
            <a:cxnLst/>
            <a:rect l="l" t="t" r="r" b="b"/>
            <a:pathLst>
              <a:path w="9144000" h="549275">
                <a:moveTo>
                  <a:pt x="9144000" y="0"/>
                </a:moveTo>
                <a:lnTo>
                  <a:pt x="0" y="0"/>
                </a:lnTo>
                <a:lnTo>
                  <a:pt x="0" y="549275"/>
                </a:lnTo>
                <a:lnTo>
                  <a:pt x="9144000" y="549275"/>
                </a:lnTo>
                <a:lnTo>
                  <a:pt x="9144000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39239" y="25654"/>
            <a:ext cx="50692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57550" algn="l"/>
                <a:tab pos="4335145" algn="l"/>
              </a:tabLst>
            </a:pPr>
            <a:r>
              <a:rPr sz="2800" dirty="0"/>
              <a:t>REALISMO</a:t>
            </a:r>
            <a:r>
              <a:rPr sz="2800" spc="-65" dirty="0"/>
              <a:t> </a:t>
            </a:r>
            <a:r>
              <a:rPr sz="2800" dirty="0"/>
              <a:t>:</a:t>
            </a:r>
            <a:r>
              <a:rPr sz="2800" spc="-70" dirty="0"/>
              <a:t> </a:t>
            </a:r>
            <a:r>
              <a:rPr sz="2800" spc="-10" dirty="0"/>
              <a:t>Daumier</a:t>
            </a:r>
            <a:r>
              <a:rPr sz="2800" dirty="0"/>
              <a:t>	1808</a:t>
            </a:r>
            <a:r>
              <a:rPr sz="2800" spc="-30" dirty="0"/>
              <a:t> </a:t>
            </a:r>
            <a:r>
              <a:rPr sz="2800" spc="-50" dirty="0"/>
              <a:t>-</a:t>
            </a:r>
            <a:r>
              <a:rPr sz="2800" dirty="0"/>
              <a:t>	</a:t>
            </a:r>
            <a:r>
              <a:rPr sz="2800" spc="-20" dirty="0"/>
              <a:t>1879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3138297" y="1021461"/>
            <a:ext cx="579882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lr>
                <a:srgbClr val="6D9FAF"/>
              </a:buClr>
              <a:buSzPct val="80000"/>
              <a:buFont typeface="Wingdings"/>
              <a:buChar char="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museo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Louvre</a:t>
            </a:r>
            <a:r>
              <a:rPr sz="2000" spc="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interesó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Rembrandt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00"/>
                </a:solidFill>
                <a:latin typeface="Calibri"/>
                <a:cs typeface="Calibri"/>
              </a:rPr>
              <a:t>y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Goya.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6D9FAF"/>
              </a:buClr>
              <a:buFont typeface="Wingdings"/>
              <a:buChar char=""/>
            </a:pPr>
            <a:endParaRPr sz="19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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inició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caricaturista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pero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vista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disminuyó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partir de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ese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momento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dedicaría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óleo,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355600" marR="20955" indent="-342900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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Daumier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ejecuta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obras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mediante</a:t>
            </a:r>
            <a:r>
              <a:rPr sz="20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masas</a:t>
            </a:r>
            <a:r>
              <a:rPr sz="20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color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apenas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interesarse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dibujo</a:t>
            </a:r>
            <a:r>
              <a:rPr sz="2000" b="1" u="sng" spc="-6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abriendo</a:t>
            </a:r>
            <a:r>
              <a:rPr sz="2000" b="1" u="sng" spc="-4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2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el</a:t>
            </a:r>
            <a:r>
              <a:rPr sz="2000" b="1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camino</a:t>
            </a:r>
            <a:r>
              <a:rPr sz="2000" b="1" u="sng" spc="-2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a</a:t>
            </a:r>
            <a:r>
              <a:rPr sz="2000" b="1" u="sng" spc="1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1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impresionistas</a:t>
            </a:r>
            <a:r>
              <a:rPr sz="2000" b="1" u="sng" spc="-4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y</a:t>
            </a:r>
            <a:r>
              <a:rPr sz="2000" b="1" u="sng" spc="1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1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expresionistas.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6D9FAF"/>
              </a:buClr>
              <a:buFont typeface="Wingdings"/>
              <a:buChar char=""/>
            </a:pPr>
            <a:endParaRPr sz="1950">
              <a:latin typeface="Calibri"/>
              <a:cs typeface="Calibri"/>
            </a:endParaRPr>
          </a:p>
          <a:p>
            <a:pPr marL="355600" marR="76200" indent="-342900" algn="just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"/>
              <a:tabLst>
                <a:tab pos="355600" algn="l"/>
              </a:tabLst>
            </a:pP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Sus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temas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favoritos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relacionan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sátira</a:t>
            </a:r>
            <a:r>
              <a:rPr sz="20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social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especialmente</a:t>
            </a:r>
            <a:r>
              <a:rPr sz="20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crítica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funcionariado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justicia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6D9FAF"/>
              </a:buClr>
              <a:buFont typeface="Wingdings"/>
              <a:buChar char=""/>
            </a:pPr>
            <a:endParaRPr sz="1950">
              <a:latin typeface="Calibri"/>
              <a:cs typeface="Calibri"/>
            </a:endParaRPr>
          </a:p>
          <a:p>
            <a:pPr marL="355600" marR="546735" indent="-342900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Wingdings"/>
              <a:buChar char=""/>
              <a:tabLst>
                <a:tab pos="354965" algn="l"/>
                <a:tab pos="355600" algn="l"/>
              </a:tabLst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También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realizó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algunas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obras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relacionadas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textos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literarios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Quijote.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4592" y="1672208"/>
            <a:ext cx="2776855" cy="5186045"/>
            <a:chOff x="164592" y="1672208"/>
            <a:chExt cx="2776855" cy="51860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592" y="4741162"/>
              <a:ext cx="2776728" cy="21168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4" y="1672208"/>
              <a:ext cx="2746819" cy="30800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9275"/>
          </a:xfrm>
          <a:custGeom>
            <a:avLst/>
            <a:gdLst/>
            <a:ahLst/>
            <a:cxnLst/>
            <a:rect l="l" t="t" r="r" b="b"/>
            <a:pathLst>
              <a:path w="9144000" h="549275">
                <a:moveTo>
                  <a:pt x="9144000" y="0"/>
                </a:moveTo>
                <a:lnTo>
                  <a:pt x="0" y="0"/>
                </a:lnTo>
                <a:lnTo>
                  <a:pt x="0" y="549275"/>
                </a:lnTo>
                <a:lnTo>
                  <a:pt x="9144000" y="549275"/>
                </a:lnTo>
                <a:lnTo>
                  <a:pt x="9144000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49320" y="69850"/>
            <a:ext cx="3241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4" dirty="0">
                <a:latin typeface="Arial"/>
                <a:cs typeface="Arial"/>
              </a:rPr>
              <a:t>El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10" dirty="0">
                <a:latin typeface="Arial"/>
                <a:cs typeface="Arial"/>
              </a:rPr>
              <a:t>vagón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de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tercera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clase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312" y="673036"/>
            <a:ext cx="8429625" cy="599605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2725" cy="333375"/>
          </a:xfrm>
          <a:custGeom>
            <a:avLst/>
            <a:gdLst/>
            <a:ahLst/>
            <a:cxnLst/>
            <a:rect l="l" t="t" r="r" b="b"/>
            <a:pathLst>
              <a:path w="5292725" h="333375">
                <a:moveTo>
                  <a:pt x="5292725" y="0"/>
                </a:moveTo>
                <a:lnTo>
                  <a:pt x="0" y="0"/>
                </a:lnTo>
                <a:lnTo>
                  <a:pt x="0" y="333375"/>
                </a:lnTo>
                <a:lnTo>
                  <a:pt x="5292725" y="333375"/>
                </a:lnTo>
                <a:lnTo>
                  <a:pt x="5292725" y="0"/>
                </a:lnTo>
                <a:close/>
              </a:path>
            </a:pathLst>
          </a:custGeom>
          <a:solidFill>
            <a:srgbClr val="9983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5982" y="-15113"/>
            <a:ext cx="15011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Manifestante.</a:t>
            </a:r>
            <a:endParaRPr sz="20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" y="504698"/>
            <a:ext cx="5111750" cy="391325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1500" y="4435411"/>
            <a:ext cx="3313049" cy="23765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8312" y="4551424"/>
            <a:ext cx="1801749" cy="22748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48350" y="115823"/>
            <a:ext cx="2881249" cy="41497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63825" y="4584700"/>
            <a:ext cx="2466975" cy="213995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endParaRPr spc="-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848</Words>
  <Application>Microsoft Office PowerPoint</Application>
  <PresentationFormat>Presentación en pantalla (4:3)</PresentationFormat>
  <Paragraphs>103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Segoe UI Symbol</vt:lpstr>
      <vt:lpstr>Times New Roman</vt:lpstr>
      <vt:lpstr>Wingdings</vt:lpstr>
      <vt:lpstr>Office Theme</vt:lpstr>
      <vt:lpstr>Presentación de PowerPoint</vt:lpstr>
      <vt:lpstr>Pintura del siglo XIX</vt:lpstr>
      <vt:lpstr>REALISMO : Gustave Courbet (1819-1877)</vt:lpstr>
      <vt:lpstr>Los picapedreros</vt:lpstr>
      <vt:lpstr>Picapedreros</vt:lpstr>
      <vt:lpstr>Hombre desesperado</vt:lpstr>
      <vt:lpstr>La hiladora</vt:lpstr>
      <vt:lpstr>Bonjour Monsieur Courbet</vt:lpstr>
      <vt:lpstr>Presentación de PowerPoint</vt:lpstr>
      <vt:lpstr>Presentación de PowerPoint</vt:lpstr>
      <vt:lpstr>Presentación de PowerPoint</vt:lpstr>
      <vt:lpstr>REALISMO : Millet 1814 - 1875</vt:lpstr>
      <vt:lpstr>El ángelus</vt:lpstr>
      <vt:lpstr>El Ángelus</vt:lpstr>
      <vt:lpstr>Las segadoras</vt:lpstr>
      <vt:lpstr>REALISMO : Daumier 1808 - 1879</vt:lpstr>
      <vt:lpstr>El vagón de tercera clase</vt:lpstr>
      <vt:lpstr>Manifestante.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Encarna Pérez Morales -SEK El Castillo-</dc:creator>
  <cp:lastModifiedBy>Maria Sanz</cp:lastModifiedBy>
  <cp:revision>3</cp:revision>
  <dcterms:created xsi:type="dcterms:W3CDTF">2022-07-19T08:20:32Z</dcterms:created>
  <dcterms:modified xsi:type="dcterms:W3CDTF">2022-07-19T08:43:23Z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2013-05-05T00:00:00Z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2022-07-19T00:00:00Z</vt:filetime>
  </property>
  <property fmtid="{D5CDD505-2E9C-101B-9397-08002B2CF9AE}" pid="5" name="Producer">
    <vt:lpwstr>Microsoft® PowerPoint® 2010</vt:lpwstr>
  </property>
</Properties>
</file>