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97" r:id="rId2"/>
    <p:sldId id="256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>
      <p:cViewPr varScale="1">
        <p:scale>
          <a:sx n="78" d="100"/>
          <a:sy n="78" d="100"/>
        </p:scale>
        <p:origin x="1555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42A15-A545-42F0-8601-A9AE04933242}" type="datetimeFigureOut">
              <a:rPr lang="es-ES" smtClean="0"/>
              <a:t>17/07/2022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9943C-35A3-483F-9615-F9A91B3A1B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183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C7A3-9D18-4752-A5BB-162AFEA3154C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80E7C-DC63-4F1D-BB08-B71A2A731CFC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4751451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211"/>
                </a:moveTo>
                <a:lnTo>
                  <a:pt x="0" y="2106545"/>
                </a:lnTo>
                <a:lnTo>
                  <a:pt x="9144000" y="2106545"/>
                </a:lnTo>
                <a:lnTo>
                  <a:pt x="9144000" y="1750828"/>
                </a:lnTo>
                <a:lnTo>
                  <a:pt x="2266828" y="1750828"/>
                </a:lnTo>
                <a:lnTo>
                  <a:pt x="1613553" y="1743413"/>
                </a:lnTo>
                <a:lnTo>
                  <a:pt x="0" y="1692211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3"/>
                </a:lnTo>
                <a:lnTo>
                  <a:pt x="8464392" y="314238"/>
                </a:lnTo>
                <a:lnTo>
                  <a:pt x="8055839" y="494011"/>
                </a:lnTo>
                <a:lnTo>
                  <a:pt x="7664254" y="658794"/>
                </a:lnTo>
                <a:lnTo>
                  <a:pt x="7341069" y="788563"/>
                </a:lnTo>
                <a:lnTo>
                  <a:pt x="7028467" y="908141"/>
                </a:lnTo>
                <a:lnTo>
                  <a:pt x="6775423" y="1000278"/>
                </a:lnTo>
                <a:lnTo>
                  <a:pt x="6528624" y="1085822"/>
                </a:lnTo>
                <a:lnTo>
                  <a:pt x="6287566" y="1164993"/>
                </a:lnTo>
                <a:lnTo>
                  <a:pt x="6051747" y="1238009"/>
                </a:lnTo>
                <a:lnTo>
                  <a:pt x="5820664" y="1305091"/>
                </a:lnTo>
                <a:lnTo>
                  <a:pt x="5593815" y="1366459"/>
                </a:lnTo>
                <a:lnTo>
                  <a:pt x="5415046" y="1411586"/>
                </a:lnTo>
                <a:lnTo>
                  <a:pt x="5238407" y="1453309"/>
                </a:lnTo>
                <a:lnTo>
                  <a:pt x="5063642" y="1491741"/>
                </a:lnTo>
                <a:lnTo>
                  <a:pt x="4890493" y="1526993"/>
                </a:lnTo>
                <a:lnTo>
                  <a:pt x="4718701" y="1559179"/>
                </a:lnTo>
                <a:lnTo>
                  <a:pt x="4548012" y="1588411"/>
                </a:lnTo>
                <a:lnTo>
                  <a:pt x="4335806" y="1620967"/>
                </a:lnTo>
                <a:lnTo>
                  <a:pt x="4124415" y="1649303"/>
                </a:lnTo>
                <a:lnTo>
                  <a:pt x="3913339" y="1673639"/>
                </a:lnTo>
                <a:lnTo>
                  <a:pt x="3702072" y="1694194"/>
                </a:lnTo>
                <a:lnTo>
                  <a:pt x="3490114" y="1711187"/>
                </a:lnTo>
                <a:lnTo>
                  <a:pt x="3234143" y="1727188"/>
                </a:lnTo>
                <a:lnTo>
                  <a:pt x="2975583" y="1738757"/>
                </a:lnTo>
                <a:lnTo>
                  <a:pt x="2669499" y="1747159"/>
                </a:lnTo>
                <a:lnTo>
                  <a:pt x="2266828" y="1750828"/>
                </a:lnTo>
                <a:lnTo>
                  <a:pt x="9144000" y="1750828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63"/>
            <a:ext cx="9144000" cy="405130"/>
          </a:xfrm>
          <a:custGeom>
            <a:avLst/>
            <a:gdLst/>
            <a:ahLst/>
            <a:cxnLst/>
            <a:rect l="l" t="t" r="r" b="b"/>
            <a:pathLst>
              <a:path w="9144000" h="405130">
                <a:moveTo>
                  <a:pt x="9144000" y="0"/>
                </a:moveTo>
                <a:lnTo>
                  <a:pt x="0" y="0"/>
                </a:lnTo>
                <a:lnTo>
                  <a:pt x="0" y="404812"/>
                </a:lnTo>
                <a:lnTo>
                  <a:pt x="9144000" y="404812"/>
                </a:lnTo>
                <a:lnTo>
                  <a:pt x="91440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5EEDD-2E11-4E28-AEA0-636B459795E6}" type="datetime1">
              <a:rPr lang="en-US" smtClean="0"/>
              <a:t>7/17/2022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CF55A-8B2F-49CD-8964-F15B3436A992}" type="datetime1">
              <a:rPr lang="en-US" smtClean="0"/>
              <a:t>7/17/2022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783D4-4F64-477F-877C-DB09D10FA520}" type="datetime1">
              <a:rPr lang="en-US" smtClean="0"/>
              <a:t>7/17/2022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4751451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211"/>
                </a:moveTo>
                <a:lnTo>
                  <a:pt x="0" y="2106545"/>
                </a:lnTo>
                <a:lnTo>
                  <a:pt x="9144000" y="2106545"/>
                </a:lnTo>
                <a:lnTo>
                  <a:pt x="9144000" y="1750828"/>
                </a:lnTo>
                <a:lnTo>
                  <a:pt x="2266828" y="1750828"/>
                </a:lnTo>
                <a:lnTo>
                  <a:pt x="1613553" y="1743413"/>
                </a:lnTo>
                <a:lnTo>
                  <a:pt x="0" y="1692211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3"/>
                </a:lnTo>
                <a:lnTo>
                  <a:pt x="8464392" y="314238"/>
                </a:lnTo>
                <a:lnTo>
                  <a:pt x="8055839" y="494011"/>
                </a:lnTo>
                <a:lnTo>
                  <a:pt x="7664254" y="658794"/>
                </a:lnTo>
                <a:lnTo>
                  <a:pt x="7341069" y="788563"/>
                </a:lnTo>
                <a:lnTo>
                  <a:pt x="7028467" y="908141"/>
                </a:lnTo>
                <a:lnTo>
                  <a:pt x="6775423" y="1000278"/>
                </a:lnTo>
                <a:lnTo>
                  <a:pt x="6528624" y="1085822"/>
                </a:lnTo>
                <a:lnTo>
                  <a:pt x="6287566" y="1164993"/>
                </a:lnTo>
                <a:lnTo>
                  <a:pt x="6051747" y="1238009"/>
                </a:lnTo>
                <a:lnTo>
                  <a:pt x="5820664" y="1305091"/>
                </a:lnTo>
                <a:lnTo>
                  <a:pt x="5593815" y="1366459"/>
                </a:lnTo>
                <a:lnTo>
                  <a:pt x="5415046" y="1411586"/>
                </a:lnTo>
                <a:lnTo>
                  <a:pt x="5238407" y="1453309"/>
                </a:lnTo>
                <a:lnTo>
                  <a:pt x="5063642" y="1491741"/>
                </a:lnTo>
                <a:lnTo>
                  <a:pt x="4890493" y="1526993"/>
                </a:lnTo>
                <a:lnTo>
                  <a:pt x="4718701" y="1559179"/>
                </a:lnTo>
                <a:lnTo>
                  <a:pt x="4548012" y="1588411"/>
                </a:lnTo>
                <a:lnTo>
                  <a:pt x="4335806" y="1620967"/>
                </a:lnTo>
                <a:lnTo>
                  <a:pt x="4124415" y="1649303"/>
                </a:lnTo>
                <a:lnTo>
                  <a:pt x="3913339" y="1673639"/>
                </a:lnTo>
                <a:lnTo>
                  <a:pt x="3702072" y="1694194"/>
                </a:lnTo>
                <a:lnTo>
                  <a:pt x="3490114" y="1711187"/>
                </a:lnTo>
                <a:lnTo>
                  <a:pt x="3234143" y="1727188"/>
                </a:lnTo>
                <a:lnTo>
                  <a:pt x="2975583" y="1738757"/>
                </a:lnTo>
                <a:lnTo>
                  <a:pt x="2669499" y="1747159"/>
                </a:lnTo>
                <a:lnTo>
                  <a:pt x="2266828" y="1750828"/>
                </a:lnTo>
                <a:lnTo>
                  <a:pt x="9144000" y="1750828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70277" y="-41402"/>
            <a:ext cx="520344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054" y="2049017"/>
            <a:ext cx="8771890" cy="4031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52976" y="6455016"/>
            <a:ext cx="638175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95"/>
              </a:lnSpc>
            </a:pPr>
            <a:r>
              <a:rPr spc="-135" dirty="0"/>
              <a:t>Impresionismo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57DAB-9D8A-428C-BDD0-7FC1CF9AFF6B}" type="datetime1">
              <a:rPr lang="en-US" smtClean="0"/>
              <a:t>7/17/2022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3000" y="6622046"/>
            <a:ext cx="192404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9B9A9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spc="-95" dirty="0"/>
              <a:t>‹Nº›</a:t>
            </a:fld>
            <a:endParaRPr spc="-9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00"/>
            <a:ext cx="9144000" cy="2676525"/>
          </a:xfrm>
          <a:custGeom>
            <a:avLst/>
            <a:gdLst/>
            <a:ahLst/>
            <a:cxnLst/>
            <a:rect l="l" t="t" r="r" b="b"/>
            <a:pathLst>
              <a:path w="9144000" h="2676525">
                <a:moveTo>
                  <a:pt x="9144000" y="0"/>
                </a:moveTo>
                <a:lnTo>
                  <a:pt x="0" y="0"/>
                </a:lnTo>
                <a:lnTo>
                  <a:pt x="0" y="2676525"/>
                </a:lnTo>
                <a:lnTo>
                  <a:pt x="9144000" y="26765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0124" y="2556129"/>
            <a:ext cx="800925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10" dirty="0">
                <a:solidFill>
                  <a:srgbClr val="003399"/>
                </a:solidFill>
              </a:rPr>
              <a:t>Neoimpresionismo</a:t>
            </a:r>
            <a:endParaRPr sz="8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8625"/>
          </a:xfrm>
          <a:custGeom>
            <a:avLst/>
            <a:gdLst/>
            <a:ahLst/>
            <a:cxnLst/>
            <a:rect l="l" t="t" r="r" b="b"/>
            <a:pathLst>
              <a:path w="9144000" h="428625">
                <a:moveTo>
                  <a:pt x="9144000" y="0"/>
                </a:moveTo>
                <a:lnTo>
                  <a:pt x="0" y="0"/>
                </a:lnTo>
                <a:lnTo>
                  <a:pt x="0" y="428625"/>
                </a:lnTo>
                <a:lnTo>
                  <a:pt x="9144000" y="428625"/>
                </a:lnTo>
                <a:lnTo>
                  <a:pt x="91440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8548" y="0"/>
            <a:ext cx="3404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70" dirty="0">
                <a:solidFill>
                  <a:srgbClr val="5E626A"/>
                </a:solidFill>
                <a:latin typeface="Trebuchet MS"/>
                <a:cs typeface="Trebuchet MS"/>
              </a:rPr>
              <a:t>Pintura del </a:t>
            </a:r>
            <a:r>
              <a:rPr sz="3200" spc="-100" dirty="0">
                <a:solidFill>
                  <a:srgbClr val="5E626A"/>
                </a:solidFill>
                <a:latin typeface="Trebuchet MS"/>
                <a:cs typeface="Trebuchet MS"/>
              </a:rPr>
              <a:t>siglo</a:t>
            </a:r>
            <a:r>
              <a:rPr sz="3200" spc="-300" dirty="0">
                <a:solidFill>
                  <a:srgbClr val="5E626A"/>
                </a:solidFill>
                <a:latin typeface="Trebuchet MS"/>
                <a:cs typeface="Trebuchet MS"/>
              </a:rPr>
              <a:t> </a:t>
            </a:r>
            <a:r>
              <a:rPr sz="3200" spc="-200" dirty="0">
                <a:solidFill>
                  <a:srgbClr val="5E626A"/>
                </a:solidFill>
                <a:latin typeface="Trebuchet MS"/>
                <a:cs typeface="Trebuchet MS"/>
              </a:rPr>
              <a:t>XIX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3610" y="660938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6311" y="6609384"/>
            <a:ext cx="84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5" dirty="0">
                <a:solidFill>
                  <a:srgbClr val="9B9A97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4047" y="569976"/>
            <a:ext cx="8476615" cy="6144895"/>
            <a:chOff x="384047" y="569976"/>
            <a:chExt cx="8476615" cy="6144895"/>
          </a:xfrm>
        </p:grpSpPr>
        <p:sp>
          <p:nvSpPr>
            <p:cNvPr id="7" name="object 7"/>
            <p:cNvSpPr/>
            <p:nvPr/>
          </p:nvSpPr>
          <p:spPr>
            <a:xfrm>
              <a:off x="384047" y="569976"/>
              <a:ext cx="8476488" cy="1257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7700" y="576072"/>
              <a:ext cx="1389888" cy="12466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4047" y="1792223"/>
              <a:ext cx="8476488" cy="12588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0643" y="1834895"/>
              <a:ext cx="1641348" cy="11719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047" y="3014471"/>
              <a:ext cx="8476488" cy="1257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8827" y="3093720"/>
              <a:ext cx="1639824" cy="10988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4047" y="4235196"/>
              <a:ext cx="8476488" cy="12588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0643" y="4351020"/>
              <a:ext cx="1641348" cy="10271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4047" y="5457443"/>
              <a:ext cx="8476488" cy="12573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297938" y="745617"/>
            <a:ext cx="6295390" cy="55010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00"/>
              </a:spcBef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REALISMO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Courbet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, Millet,</a:t>
            </a:r>
            <a:r>
              <a:rPr sz="2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Daumier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ROMANTICISMO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  <a:spcBef>
                <a:spcPts val="509"/>
              </a:spcBef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Delacroix, Gericault, 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Turner,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Constable,</a:t>
            </a:r>
            <a:r>
              <a:rPr sz="21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Friedrich,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Blake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IMPRESIONISM0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Manet,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Monet, </a:t>
            </a:r>
            <a:r>
              <a:rPr sz="2100" b="1" spc="-20" dirty="0">
                <a:solidFill>
                  <a:srgbClr val="FFFFFF"/>
                </a:solidFill>
                <a:latin typeface="Arial"/>
                <a:cs typeface="Arial"/>
              </a:rPr>
              <a:t>Renoir,</a:t>
            </a:r>
            <a:r>
              <a:rPr sz="21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Degas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NEOIMPRESIONISMO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Seurat,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Signac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POSTIMPRESIONISMO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Gauguin, Cezanne,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Van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Gogh,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Touluse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Lautrec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0831" y="5535167"/>
            <a:ext cx="1680972" cy="11018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71500"/>
          </a:xfrm>
          <a:custGeom>
            <a:avLst/>
            <a:gdLst/>
            <a:ahLst/>
            <a:cxnLst/>
            <a:rect l="l" t="t" r="r" b="b"/>
            <a:pathLst>
              <a:path w="9144000" h="571500">
                <a:moveTo>
                  <a:pt x="9144000" y="0"/>
                </a:moveTo>
                <a:lnTo>
                  <a:pt x="0" y="0"/>
                </a:lnTo>
                <a:lnTo>
                  <a:pt x="0" y="571500"/>
                </a:lnTo>
                <a:lnTo>
                  <a:pt x="9144000" y="571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88589" y="0"/>
            <a:ext cx="2769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003399"/>
                </a:solidFill>
              </a:rPr>
              <a:t>Características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116" y="1074546"/>
            <a:ext cx="7870190" cy="4738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Reacción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desde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para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acabar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con la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pura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intuición del</a:t>
            </a:r>
            <a:r>
              <a:rPr sz="2000" spc="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impresionismo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har char=""/>
            </a:pPr>
            <a:endParaRPr sz="2750">
              <a:latin typeface="Carlito"/>
              <a:cs typeface="Carlito"/>
            </a:endParaRPr>
          </a:p>
          <a:p>
            <a:pPr marL="394970" marR="5080" indent="-382905" algn="just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5605" algn="l"/>
              </a:tabLst>
            </a:pP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Integración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entre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intuición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disciplina científica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racional </a:t>
            </a:r>
            <a:r>
              <a:rPr sz="2000" spc="-120" dirty="0">
                <a:solidFill>
                  <a:srgbClr val="FFFFFF"/>
                </a:solidFill>
                <a:latin typeface="Carlito"/>
                <a:cs typeface="Carlito"/>
              </a:rPr>
              <a:t>para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recuperar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forma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conseguir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una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pintura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sometida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al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orden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 armonía.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"/>
            </a:pPr>
            <a:endParaRPr sz="275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Fragmentación consciente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la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pincelada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,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para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llegar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al</a:t>
            </a:r>
            <a:r>
              <a:rPr sz="2000" spc="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punteado.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"/>
            </a:pPr>
            <a:endParaRPr sz="275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Estructuración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composición.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Formas</a:t>
            </a:r>
            <a:r>
              <a:rPr sz="2000" spc="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geometrizantes.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"/>
            </a:pPr>
            <a:endParaRPr sz="275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Alejamiento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del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naturalismo</a:t>
            </a:r>
            <a:r>
              <a:rPr sz="2000" spc="4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impresionista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"/>
            </a:pPr>
            <a:endParaRPr sz="285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357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800" b="1" spc="-15" dirty="0">
                <a:solidFill>
                  <a:srgbClr val="FFFF00"/>
                </a:solidFill>
                <a:latin typeface="Carlito"/>
                <a:cs typeface="Carlito"/>
              </a:rPr>
              <a:t>Impresionista </a:t>
            </a:r>
            <a:r>
              <a:rPr sz="2800" b="1" spc="-5" dirty="0">
                <a:solidFill>
                  <a:srgbClr val="FFFF00"/>
                </a:solidFill>
                <a:latin typeface="Carlito"/>
                <a:cs typeface="Carlito"/>
              </a:rPr>
              <a:t>+ ideas </a:t>
            </a:r>
            <a:r>
              <a:rPr sz="2800" b="1" spc="-10" dirty="0">
                <a:solidFill>
                  <a:srgbClr val="FFFF00"/>
                </a:solidFill>
                <a:latin typeface="Carlito"/>
                <a:cs typeface="Carlito"/>
              </a:rPr>
              <a:t>científicas sobre </a:t>
            </a:r>
            <a:r>
              <a:rPr sz="2800" b="1" spc="-5" dirty="0">
                <a:solidFill>
                  <a:srgbClr val="FFFF00"/>
                </a:solidFill>
                <a:latin typeface="Carlito"/>
                <a:cs typeface="Carlito"/>
              </a:rPr>
              <a:t>el</a:t>
            </a:r>
            <a:r>
              <a:rPr sz="2800" b="1" spc="15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800" b="1" spc="-50" dirty="0">
                <a:solidFill>
                  <a:srgbClr val="FFFF00"/>
                </a:solidFill>
                <a:latin typeface="Carlito"/>
                <a:cs typeface="Carlito"/>
              </a:rPr>
              <a:t>color.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8404" y="0"/>
            <a:ext cx="41878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1F5F"/>
                </a:solidFill>
              </a:rPr>
              <a:t>Georges </a:t>
            </a:r>
            <a:r>
              <a:rPr sz="3200" spc="-20" dirty="0">
                <a:solidFill>
                  <a:srgbClr val="001F5F"/>
                </a:solidFill>
              </a:rPr>
              <a:t>Seurat</a:t>
            </a:r>
            <a:r>
              <a:rPr sz="3200" spc="-15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(1859-1891)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959100" y="648157"/>
            <a:ext cx="5857240" cy="584898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340"/>
              </a:spcBef>
              <a:buClr>
                <a:srgbClr val="6D9FAF"/>
              </a:buClr>
              <a:buSzPct val="80000"/>
              <a:buFont typeface="Wingdings"/>
              <a:buChar char=""/>
              <a:tabLst>
                <a:tab pos="394970" algn="l"/>
                <a:tab pos="395605" algn="l"/>
              </a:tabLst>
            </a:pP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Creó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pinceladas como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puntos</a:t>
            </a:r>
            <a:r>
              <a:rPr sz="2000" spc="-1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uniformes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spcBef>
                <a:spcPts val="240"/>
              </a:spcBef>
              <a:buClr>
                <a:srgbClr val="6D9FAF"/>
              </a:buClr>
              <a:buSzPct val="80000"/>
              <a:buFont typeface="Wingdings"/>
              <a:buChar char=""/>
              <a:tabLst>
                <a:tab pos="394970" algn="l"/>
                <a:tab pos="395605" algn="l"/>
              </a:tabLst>
            </a:pP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Esta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técnica se llama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000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rlito"/>
                <a:cs typeface="Carlito"/>
              </a:rPr>
              <a:t>divisionismo </a:t>
            </a:r>
            <a:r>
              <a:rPr sz="2000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rlito"/>
                <a:cs typeface="Carlito"/>
              </a:rPr>
              <a:t>o</a:t>
            </a:r>
            <a:r>
              <a:rPr sz="2000" u="heavy" spc="7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rlito"/>
                <a:cs typeface="Carlito"/>
              </a:rPr>
              <a:t> </a:t>
            </a:r>
            <a:r>
              <a:rPr sz="2000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rlito"/>
                <a:cs typeface="Carlito"/>
              </a:rPr>
              <a:t>puntillismo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Wingdings"/>
              <a:buChar char=""/>
            </a:pPr>
            <a:endParaRPr sz="2550">
              <a:latin typeface="Carlito"/>
              <a:cs typeface="Carlito"/>
            </a:endParaRPr>
          </a:p>
          <a:p>
            <a:pPr marL="394970" marR="5080" indent="-382905" algn="just">
              <a:lnSpc>
                <a:spcPct val="90000"/>
              </a:lnSpc>
              <a:buClr>
                <a:srgbClr val="6D9FAF"/>
              </a:buClr>
              <a:buSzPct val="80000"/>
              <a:buFont typeface="Wingdings"/>
              <a:buChar char=""/>
              <a:tabLst>
                <a:tab pos="395605" algn="l"/>
              </a:tabLst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Supone la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aplicación de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puntos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colores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primarios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puros puestos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unos al lados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de los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otros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que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se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juntan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en la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retina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del espectador creando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los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colores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secundarios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los</a:t>
            </a:r>
            <a:r>
              <a:rPr sz="2000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matices.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6D9FAF"/>
              </a:buClr>
              <a:buFont typeface="Wingdings"/>
              <a:buChar char=""/>
            </a:pPr>
            <a:endParaRPr sz="2550">
              <a:latin typeface="Carlito"/>
              <a:cs typeface="Carlito"/>
            </a:endParaRPr>
          </a:p>
          <a:p>
            <a:pPr marL="394970" marR="5080" indent="-382905" algn="just">
              <a:lnSpc>
                <a:spcPct val="90000"/>
              </a:lnSpc>
              <a:buClr>
                <a:srgbClr val="6D9FAF"/>
              </a:buClr>
              <a:buSzPct val="80000"/>
              <a:buFont typeface="Wingdings"/>
              <a:buChar char=""/>
              <a:tabLst>
                <a:tab pos="395605" algn="l"/>
              </a:tabLst>
            </a:pP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Todos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puntos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tienen un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tamaño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uniforme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que  queda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determinado por el tamaño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pintura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distancia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desde donde debe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contemplarse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para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conseguir la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mezcla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óptica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adecuada.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puntos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continúan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por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el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marco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para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incorporarlo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 composición.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6D9FAF"/>
              </a:buClr>
              <a:buFont typeface="Wingdings"/>
              <a:buChar char=""/>
            </a:pPr>
            <a:endParaRPr sz="2550">
              <a:latin typeface="Carlito"/>
              <a:cs typeface="Carlito"/>
            </a:endParaRPr>
          </a:p>
          <a:p>
            <a:pPr marL="394970" marR="5715" indent="-382905" algn="just">
              <a:lnSpc>
                <a:spcPts val="2160"/>
              </a:lnSpc>
              <a:buClr>
                <a:srgbClr val="6D9FAF"/>
              </a:buClr>
              <a:buSzPct val="80000"/>
              <a:buFont typeface="Wingdings"/>
              <a:buChar char=""/>
              <a:tabLst>
                <a:tab pos="395605" algn="l"/>
              </a:tabLst>
            </a:pP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Investigó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la relación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existente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entre </a:t>
            </a:r>
            <a:r>
              <a:rPr sz="2000" spc="-35" dirty="0">
                <a:solidFill>
                  <a:srgbClr val="FFFFFF"/>
                </a:solidFill>
                <a:latin typeface="Carlito"/>
                <a:cs typeface="Carlito"/>
              </a:rPr>
              <a:t>color,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línea,  composición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</a:t>
            </a:r>
            <a:r>
              <a:rPr sz="2000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emoción.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6D9FAF"/>
              </a:buClr>
              <a:buFont typeface="Wingdings"/>
              <a:buChar char=""/>
            </a:pPr>
            <a:endParaRPr sz="2300">
              <a:latin typeface="Carlito"/>
              <a:cs typeface="Carlito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"/>
              <a:tabLst>
                <a:tab pos="394970" algn="l"/>
                <a:tab pos="395605" algn="l"/>
              </a:tabLst>
            </a:pP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Pinturas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muy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organizadas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meticulosa</a:t>
            </a:r>
            <a:r>
              <a:rPr sz="2000" spc="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ejecución.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4255" y="1916810"/>
            <a:ext cx="1903730" cy="4941570"/>
            <a:chOff x="524255" y="1916810"/>
            <a:chExt cx="1903730" cy="4941570"/>
          </a:xfrm>
        </p:grpSpPr>
        <p:sp>
          <p:nvSpPr>
            <p:cNvPr id="6" name="object 6"/>
            <p:cNvSpPr/>
            <p:nvPr/>
          </p:nvSpPr>
          <p:spPr>
            <a:xfrm>
              <a:off x="524255" y="4527802"/>
              <a:ext cx="1903476" cy="23301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9546" y="1916810"/>
              <a:ext cx="1872614" cy="2621280"/>
            </a:xfrm>
            <a:custGeom>
              <a:avLst/>
              <a:gdLst/>
              <a:ahLst/>
              <a:cxnLst/>
              <a:rect l="l" t="t" r="r" b="b"/>
              <a:pathLst>
                <a:path w="1872614" h="2621279">
                  <a:moveTo>
                    <a:pt x="1711274" y="0"/>
                  </a:moveTo>
                  <a:lnTo>
                    <a:pt x="160909" y="0"/>
                  </a:lnTo>
                  <a:lnTo>
                    <a:pt x="118134" y="5745"/>
                  </a:lnTo>
                  <a:lnTo>
                    <a:pt x="79697" y="21961"/>
                  </a:lnTo>
                  <a:lnTo>
                    <a:pt x="47131" y="47116"/>
                  </a:lnTo>
                  <a:lnTo>
                    <a:pt x="21970" y="79680"/>
                  </a:lnTo>
                  <a:lnTo>
                    <a:pt x="5748" y="118121"/>
                  </a:lnTo>
                  <a:lnTo>
                    <a:pt x="0" y="160909"/>
                  </a:lnTo>
                  <a:lnTo>
                    <a:pt x="0" y="2460244"/>
                  </a:lnTo>
                  <a:lnTo>
                    <a:pt x="5748" y="2502987"/>
                  </a:lnTo>
                  <a:lnTo>
                    <a:pt x="21970" y="2541415"/>
                  </a:lnTo>
                  <a:lnTo>
                    <a:pt x="47131" y="2573988"/>
                  </a:lnTo>
                  <a:lnTo>
                    <a:pt x="79697" y="2599163"/>
                  </a:lnTo>
                  <a:lnTo>
                    <a:pt x="118134" y="2615398"/>
                  </a:lnTo>
                  <a:lnTo>
                    <a:pt x="160909" y="2621153"/>
                  </a:lnTo>
                  <a:lnTo>
                    <a:pt x="1711274" y="2621153"/>
                  </a:lnTo>
                  <a:lnTo>
                    <a:pt x="1754061" y="2615398"/>
                  </a:lnTo>
                  <a:lnTo>
                    <a:pt x="1792502" y="2599163"/>
                  </a:lnTo>
                  <a:lnTo>
                    <a:pt x="1825066" y="2573988"/>
                  </a:lnTo>
                  <a:lnTo>
                    <a:pt x="1850221" y="2541415"/>
                  </a:lnTo>
                  <a:lnTo>
                    <a:pt x="1866437" y="2502987"/>
                  </a:lnTo>
                  <a:lnTo>
                    <a:pt x="1872183" y="2460244"/>
                  </a:lnTo>
                  <a:lnTo>
                    <a:pt x="1872183" y="160909"/>
                  </a:lnTo>
                  <a:lnTo>
                    <a:pt x="1866437" y="118121"/>
                  </a:lnTo>
                  <a:lnTo>
                    <a:pt x="1850221" y="79680"/>
                  </a:lnTo>
                  <a:lnTo>
                    <a:pt x="1825066" y="47117"/>
                  </a:lnTo>
                  <a:lnTo>
                    <a:pt x="1792502" y="21961"/>
                  </a:lnTo>
                  <a:lnTo>
                    <a:pt x="1754061" y="5745"/>
                  </a:lnTo>
                  <a:lnTo>
                    <a:pt x="1711274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9546" y="1916810"/>
              <a:ext cx="1872183" cy="26211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4186" y="22682"/>
            <a:ext cx="5138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001F5F"/>
                </a:solidFill>
              </a:rPr>
              <a:t>Tarde </a:t>
            </a:r>
            <a:r>
              <a:rPr sz="2400" dirty="0">
                <a:solidFill>
                  <a:srgbClr val="001F5F"/>
                </a:solidFill>
              </a:rPr>
              <a:t>de </a:t>
            </a:r>
            <a:r>
              <a:rPr sz="2400" spc="-10" dirty="0">
                <a:solidFill>
                  <a:srgbClr val="001F5F"/>
                </a:solidFill>
              </a:rPr>
              <a:t>domingo </a:t>
            </a:r>
            <a:r>
              <a:rPr sz="2400" spc="-5" dirty="0">
                <a:solidFill>
                  <a:srgbClr val="001F5F"/>
                </a:solidFill>
              </a:rPr>
              <a:t>en la </a:t>
            </a:r>
            <a:r>
              <a:rPr sz="2400" dirty="0">
                <a:solidFill>
                  <a:srgbClr val="001F5F"/>
                </a:solidFill>
              </a:rPr>
              <a:t>isla </a:t>
            </a:r>
            <a:r>
              <a:rPr sz="2400" spc="-15" dirty="0">
                <a:solidFill>
                  <a:srgbClr val="001F5F"/>
                </a:solidFill>
              </a:rPr>
              <a:t>Grande</a:t>
            </a:r>
            <a:r>
              <a:rPr sz="2400" spc="5" dirty="0">
                <a:solidFill>
                  <a:srgbClr val="001F5F"/>
                </a:solidFill>
              </a:rPr>
              <a:t> </a:t>
            </a:r>
            <a:r>
              <a:rPr sz="2400" spc="-20" dirty="0">
                <a:solidFill>
                  <a:srgbClr val="001F5F"/>
                </a:solidFill>
              </a:rPr>
              <a:t>Jatte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80975" y="620776"/>
            <a:ext cx="8745474" cy="5840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500380"/>
          </a:xfrm>
          <a:custGeom>
            <a:avLst/>
            <a:gdLst/>
            <a:ahLst/>
            <a:cxnLst/>
            <a:rect l="l" t="t" r="r" b="b"/>
            <a:pathLst>
              <a:path w="9144000" h="500380">
                <a:moveTo>
                  <a:pt x="9144000" y="0"/>
                </a:moveTo>
                <a:lnTo>
                  <a:pt x="0" y="0"/>
                </a:lnTo>
                <a:lnTo>
                  <a:pt x="0" y="500062"/>
                </a:lnTo>
                <a:lnTo>
                  <a:pt x="9144000" y="500062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197" y="34493"/>
            <a:ext cx="684910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5" dirty="0">
                <a:solidFill>
                  <a:srgbClr val="001F5F"/>
                </a:solidFill>
              </a:rPr>
              <a:t>Tarde </a:t>
            </a:r>
            <a:r>
              <a:rPr sz="3200" dirty="0">
                <a:solidFill>
                  <a:srgbClr val="001F5F"/>
                </a:solidFill>
              </a:rPr>
              <a:t>de </a:t>
            </a:r>
            <a:r>
              <a:rPr sz="3200" spc="-5" dirty="0">
                <a:solidFill>
                  <a:srgbClr val="001F5F"/>
                </a:solidFill>
              </a:rPr>
              <a:t>domingo </a:t>
            </a:r>
            <a:r>
              <a:rPr sz="3200" dirty="0">
                <a:solidFill>
                  <a:srgbClr val="001F5F"/>
                </a:solidFill>
              </a:rPr>
              <a:t>en la isla </a:t>
            </a:r>
            <a:r>
              <a:rPr sz="3200" spc="-15" dirty="0">
                <a:solidFill>
                  <a:srgbClr val="001F5F"/>
                </a:solidFill>
              </a:rPr>
              <a:t>Grande</a:t>
            </a:r>
            <a:r>
              <a:rPr sz="3200" spc="-80" dirty="0">
                <a:solidFill>
                  <a:srgbClr val="001F5F"/>
                </a:solidFill>
              </a:rPr>
              <a:t> </a:t>
            </a:r>
            <a:r>
              <a:rPr sz="3200" spc="-20" dirty="0">
                <a:solidFill>
                  <a:srgbClr val="001F5F"/>
                </a:solidFill>
              </a:rPr>
              <a:t>Jatte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402742" y="1071194"/>
            <a:ext cx="8053070" cy="50012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85115" marR="6350" indent="-273050" algn="just">
              <a:lnSpc>
                <a:spcPts val="2590"/>
              </a:lnSpc>
              <a:spcBef>
                <a:spcPts val="430"/>
              </a:spcBef>
              <a:buClr>
                <a:srgbClr val="6D9FAF"/>
              </a:buClr>
              <a:buSzPct val="79166"/>
              <a:buFont typeface="Arial"/>
              <a:buChar char=""/>
              <a:tabLst>
                <a:tab pos="285750" algn="l"/>
              </a:tabLst>
            </a:pPr>
            <a:r>
              <a:rPr sz="2400" spc="-20" dirty="0">
                <a:solidFill>
                  <a:srgbClr val="FFFF00"/>
                </a:solidFill>
                <a:latin typeface="Carlito"/>
                <a:cs typeface="Carlito"/>
              </a:rPr>
              <a:t>Posturas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rígidas de </a:t>
            </a:r>
            <a:r>
              <a:rPr sz="2400" spc="-15" dirty="0">
                <a:solidFill>
                  <a:srgbClr val="FFFF00"/>
                </a:solidFill>
                <a:latin typeface="Carlito"/>
                <a:cs typeface="Carlito"/>
              </a:rPr>
              <a:t>frente </a:t>
            </a: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y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de perfil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,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2400" spc="-15" dirty="0">
                <a:solidFill>
                  <a:srgbClr val="FFFF00"/>
                </a:solidFill>
                <a:latin typeface="Carlito"/>
                <a:cs typeface="Carlito"/>
              </a:rPr>
              <a:t>marcados </a:t>
            </a:r>
            <a:r>
              <a:rPr sz="2400" spc="-65" dirty="0">
                <a:solidFill>
                  <a:srgbClr val="FFFF00"/>
                </a:solidFill>
                <a:latin typeface="Carlito"/>
                <a:cs typeface="Carlito"/>
              </a:rPr>
              <a:t>elementos 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verticales </a:t>
            </a: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y </a:t>
            </a:r>
            <a:r>
              <a:rPr sz="2400" spc="-15" dirty="0">
                <a:solidFill>
                  <a:srgbClr val="FFFF00"/>
                </a:solidFill>
                <a:latin typeface="Carlito"/>
                <a:cs typeface="Carlito"/>
              </a:rPr>
              <a:t>horizontales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,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y la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disposición de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los grupos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de 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figuras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en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planos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recesivos.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Arial"/>
              <a:buChar char=""/>
            </a:pP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Arial"/>
              <a:buChar char=""/>
            </a:pPr>
            <a:endParaRPr sz="1850">
              <a:latin typeface="Carlito"/>
              <a:cs typeface="Carlito"/>
            </a:endParaRPr>
          </a:p>
          <a:p>
            <a:pPr marL="285115" marR="5715" indent="-273050" algn="just">
              <a:lnSpc>
                <a:spcPts val="2590"/>
              </a:lnSpc>
              <a:spcBef>
                <a:spcPts val="5"/>
              </a:spcBef>
              <a:buClr>
                <a:srgbClr val="6D9FAF"/>
              </a:buClr>
              <a:buSzPct val="79166"/>
              <a:buFont typeface="Arial"/>
              <a:buChar char=""/>
              <a:tabLst>
                <a:tab pos="285750" algn="l"/>
              </a:tabLst>
            </a:pP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Utilización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perspectiva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múltiple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-el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espectador no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ve </a:t>
            </a:r>
            <a:r>
              <a:rPr sz="2400" spc="-254" dirty="0">
                <a:solidFill>
                  <a:srgbClr val="FFFFFF"/>
                </a:solidFill>
                <a:latin typeface="Carlito"/>
                <a:cs typeface="Carlito"/>
              </a:rPr>
              <a:t>le 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cuadro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desde un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punto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vista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único- contribuye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a la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calidad  plana </a:t>
            </a: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y </a:t>
            </a:r>
            <a:r>
              <a:rPr sz="2400" spc="-10" dirty="0">
                <a:solidFill>
                  <a:srgbClr val="FFFF00"/>
                </a:solidFill>
                <a:latin typeface="Carlito"/>
                <a:cs typeface="Carlito"/>
              </a:rPr>
              <a:t>como congelada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de </a:t>
            </a: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la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rlito"/>
                <a:cs typeface="Carlito"/>
              </a:rPr>
              <a:t>composición.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Arial"/>
              <a:buChar char=""/>
            </a:pP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6D9FAF"/>
              </a:buClr>
              <a:buFont typeface="Arial"/>
              <a:buChar char=""/>
            </a:pPr>
            <a:endParaRPr sz="1800">
              <a:latin typeface="Carlito"/>
              <a:cs typeface="Carlito"/>
            </a:endParaRPr>
          </a:p>
          <a:p>
            <a:pPr marL="285115" marR="5080" indent="-273050" algn="just">
              <a:lnSpc>
                <a:spcPct val="90000"/>
              </a:lnSpc>
              <a:buClr>
                <a:srgbClr val="6D9FAF"/>
              </a:buClr>
              <a:buSzPct val="79166"/>
              <a:buFont typeface="Arial"/>
              <a:buChar char=""/>
              <a:tabLst>
                <a:tab pos="285750" algn="l"/>
              </a:tabLst>
            </a:pP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El </a:t>
            </a:r>
            <a:r>
              <a:rPr sz="2400" spc="-10" dirty="0">
                <a:solidFill>
                  <a:srgbClr val="FFFF00"/>
                </a:solidFill>
                <a:latin typeface="Carlito"/>
                <a:cs typeface="Carlito"/>
              </a:rPr>
              <a:t>blanco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es una unión de </a:t>
            </a:r>
            <a:r>
              <a:rPr sz="2400" dirty="0">
                <a:solidFill>
                  <a:srgbClr val="FFFF00"/>
                </a:solidFill>
                <a:latin typeface="Carlito"/>
                <a:cs typeface="Carlito"/>
              </a:rPr>
              <a:t>los </a:t>
            </a:r>
            <a:r>
              <a:rPr sz="2400" spc="-15" dirty="0">
                <a:solidFill>
                  <a:srgbClr val="FFFF00"/>
                </a:solidFill>
                <a:latin typeface="Carlito"/>
                <a:cs typeface="Carlito"/>
              </a:rPr>
              <a:t>tres colores </a:t>
            </a:r>
            <a:r>
              <a:rPr sz="2400" spc="-5" dirty="0">
                <a:solidFill>
                  <a:srgbClr val="FFFF00"/>
                </a:solidFill>
                <a:latin typeface="Carlito"/>
                <a:cs typeface="Carlito"/>
              </a:rPr>
              <a:t>primarios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400" spc="-235" dirty="0">
                <a:solidFill>
                  <a:srgbClr val="FFFFFF"/>
                </a:solidFill>
                <a:latin typeface="Carlito"/>
                <a:cs typeface="Carlito"/>
              </a:rPr>
              <a:t>de 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colores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compuestos,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por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lo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cual,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esta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pequeña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figura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se 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convierte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en un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punto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de resolución,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su posición </a:t>
            </a:r>
            <a:r>
              <a:rPr sz="2400" spc="-15" dirty="0">
                <a:solidFill>
                  <a:srgbClr val="FFFFFF"/>
                </a:solidFill>
                <a:latin typeface="Carlito"/>
                <a:cs typeface="Carlito"/>
              </a:rPr>
              <a:t>central  refuerza </a:t>
            </a:r>
            <a:r>
              <a:rPr sz="2400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impresión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momento congelado </a:t>
            </a:r>
            <a:r>
              <a:rPr sz="2400" spc="-5" dirty="0">
                <a:solidFill>
                  <a:srgbClr val="FFFFFF"/>
                </a:solidFill>
                <a:latin typeface="Carlito"/>
                <a:cs typeface="Carlito"/>
              </a:rPr>
              <a:t>que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sugiere </a:t>
            </a:r>
            <a:r>
              <a:rPr sz="2400" spc="5" dirty="0">
                <a:solidFill>
                  <a:srgbClr val="FFFFFF"/>
                </a:solidFill>
                <a:latin typeface="Carlito"/>
                <a:cs typeface="Carlito"/>
              </a:rPr>
              <a:t>el  </a:t>
            </a:r>
            <a:r>
              <a:rPr sz="2400" spc="-10" dirty="0">
                <a:solidFill>
                  <a:srgbClr val="FFFFFF"/>
                </a:solidFill>
                <a:latin typeface="Carlito"/>
                <a:cs typeface="Carlito"/>
              </a:rPr>
              <a:t>cuadro.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5352" y="0"/>
            <a:ext cx="27336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1F5F"/>
                </a:solidFill>
              </a:rPr>
              <a:t>Baño </a:t>
            </a:r>
            <a:r>
              <a:rPr sz="3200" spc="-5" dirty="0">
                <a:solidFill>
                  <a:srgbClr val="001F5F"/>
                </a:solidFill>
              </a:rPr>
              <a:t>en</a:t>
            </a:r>
            <a:r>
              <a:rPr sz="3200" spc="-80" dirty="0">
                <a:solidFill>
                  <a:srgbClr val="001F5F"/>
                </a:solidFill>
              </a:rPr>
              <a:t> </a:t>
            </a:r>
            <a:r>
              <a:rPr sz="3200" spc="-5" dirty="0">
                <a:solidFill>
                  <a:srgbClr val="001F5F"/>
                </a:solidFill>
              </a:rPr>
              <a:t>Ansiers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468312" y="692086"/>
            <a:ext cx="8358124" cy="55420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437" y="1142872"/>
            <a:ext cx="4716399" cy="3725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9975" y="549211"/>
            <a:ext cx="4264024" cy="5342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9144000" y="0"/>
                </a:moveTo>
                <a:lnTo>
                  <a:pt x="0" y="0"/>
                </a:lnTo>
                <a:lnTo>
                  <a:pt x="0" y="620712"/>
                </a:lnTo>
                <a:lnTo>
                  <a:pt x="9144000" y="620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4878" y="0"/>
            <a:ext cx="62553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1F5F"/>
                </a:solidFill>
              </a:rPr>
              <a:t>Sorolla, </a:t>
            </a:r>
            <a:r>
              <a:rPr sz="4000" spc="-5" dirty="0">
                <a:solidFill>
                  <a:srgbClr val="001F5F"/>
                </a:solidFill>
              </a:rPr>
              <a:t>Joaquín </a:t>
            </a:r>
            <a:r>
              <a:rPr sz="2400" spc="-5" dirty="0">
                <a:solidFill>
                  <a:srgbClr val="001F5F"/>
                </a:solidFill>
              </a:rPr>
              <a:t>1863 </a:t>
            </a:r>
            <a:r>
              <a:rPr sz="2400" dirty="0">
                <a:solidFill>
                  <a:srgbClr val="001F5F"/>
                </a:solidFill>
              </a:rPr>
              <a:t>- </a:t>
            </a:r>
            <a:r>
              <a:rPr sz="2400" spc="-10" dirty="0">
                <a:solidFill>
                  <a:srgbClr val="001F5F"/>
                </a:solidFill>
              </a:rPr>
              <a:t>Cercedilla</a:t>
            </a:r>
            <a:r>
              <a:rPr sz="2400" spc="5" dirty="0">
                <a:solidFill>
                  <a:srgbClr val="001F5F"/>
                </a:solidFill>
              </a:rPr>
              <a:t> </a:t>
            </a:r>
            <a:r>
              <a:rPr sz="2400" spc="-5" dirty="0">
                <a:solidFill>
                  <a:srgbClr val="001F5F"/>
                </a:solidFill>
              </a:rPr>
              <a:t>1923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824478" y="853186"/>
            <a:ext cx="5031740" cy="4965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Admiración por </a:t>
            </a:r>
            <a:r>
              <a:rPr sz="2000" spc="-20" dirty="0">
                <a:solidFill>
                  <a:srgbClr val="FFFF00"/>
                </a:solidFill>
                <a:latin typeface="Carlito"/>
                <a:cs typeface="Carlito"/>
              </a:rPr>
              <a:t>Velázquez,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Ribera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y El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 Greco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Arial"/>
              <a:buChar char=""/>
            </a:pPr>
            <a:endParaRPr sz="2750">
              <a:latin typeface="Carlito"/>
              <a:cs typeface="Carlito"/>
            </a:endParaRPr>
          </a:p>
          <a:p>
            <a:pPr marL="394970" marR="3683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La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luz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valenciana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, las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gentes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del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pueblo y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sus 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actividades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protagonizarán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sus cuadros,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en  los que la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luz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 el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color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-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aplicado con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largas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pinceladas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-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serán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los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elementos</a:t>
            </a:r>
            <a:r>
              <a:rPr sz="2000" spc="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principales,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Arial"/>
              <a:buChar char=""/>
            </a:pPr>
            <a:endParaRPr sz="2750">
              <a:latin typeface="Carlito"/>
              <a:cs typeface="Carlito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Era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habitual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encontrarle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por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las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playas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captando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en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sus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lienzos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a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sus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gentes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su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luz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,  esa luz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dorada </a:t>
            </a:r>
            <a:r>
              <a:rPr sz="2000" dirty="0">
                <a:solidFill>
                  <a:srgbClr val="FFFFFF"/>
                </a:solidFill>
                <a:latin typeface="Carlito"/>
                <a:cs typeface="Carlito"/>
              </a:rPr>
              <a:t>y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brillante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6D9FAF"/>
              </a:buClr>
              <a:buFont typeface="Arial"/>
              <a:buChar char=""/>
            </a:pPr>
            <a:endParaRPr sz="2750">
              <a:latin typeface="Carlito"/>
              <a:cs typeface="Carlito"/>
            </a:endParaRPr>
          </a:p>
          <a:p>
            <a:pPr marL="394970" marR="330200" indent="-382905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4970" algn="l"/>
                <a:tab pos="395605" algn="l"/>
              </a:tabLst>
            </a:pP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Las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sombras </a:t>
            </a:r>
            <a:r>
              <a:rPr sz="2000" spc="-15" dirty="0">
                <a:solidFill>
                  <a:srgbClr val="FFFF00"/>
                </a:solidFill>
                <a:latin typeface="Carlito"/>
                <a:cs typeface="Carlito"/>
              </a:rPr>
              <a:t>para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Sorolla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no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son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de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color 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negro tal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y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como dictaba la tradición, sino 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que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tienen un color </a:t>
            </a:r>
            <a:r>
              <a:rPr sz="2000" dirty="0">
                <a:solidFill>
                  <a:srgbClr val="FFFF00"/>
                </a:solidFill>
                <a:latin typeface="Carlito"/>
                <a:cs typeface="Carlito"/>
              </a:rPr>
              <a:t>especial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según  </a:t>
            </a:r>
            <a:r>
              <a:rPr sz="2000" spc="-10" dirty="0">
                <a:solidFill>
                  <a:srgbClr val="FFFF00"/>
                </a:solidFill>
                <a:latin typeface="Carlito"/>
                <a:cs typeface="Carlito"/>
              </a:rPr>
              <a:t>consideraba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el</a:t>
            </a:r>
            <a:r>
              <a:rPr sz="2000" spc="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Carlito"/>
                <a:cs typeface="Carlito"/>
              </a:rPr>
              <a:t>Impresionismo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0663" y="2060829"/>
            <a:ext cx="2623185" cy="4797425"/>
            <a:chOff x="740663" y="2060829"/>
            <a:chExt cx="2623185" cy="4797425"/>
          </a:xfrm>
        </p:grpSpPr>
        <p:sp>
          <p:nvSpPr>
            <p:cNvPr id="6" name="object 6"/>
            <p:cNvSpPr/>
            <p:nvPr/>
          </p:nvSpPr>
          <p:spPr>
            <a:xfrm>
              <a:off x="740663" y="5265418"/>
              <a:ext cx="2622804" cy="15925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5573" y="2060829"/>
              <a:ext cx="2592705" cy="3215005"/>
            </a:xfrm>
            <a:custGeom>
              <a:avLst/>
              <a:gdLst/>
              <a:ahLst/>
              <a:cxnLst/>
              <a:rect l="l" t="t" r="r" b="b"/>
              <a:pathLst>
                <a:path w="2592704" h="3215004">
                  <a:moveTo>
                    <a:pt x="2369515" y="0"/>
                  </a:moveTo>
                  <a:lnTo>
                    <a:pt x="222783" y="0"/>
                  </a:lnTo>
                  <a:lnTo>
                    <a:pt x="177885" y="4529"/>
                  </a:lnTo>
                  <a:lnTo>
                    <a:pt x="136067" y="17518"/>
                  </a:lnTo>
                  <a:lnTo>
                    <a:pt x="98224" y="38067"/>
                  </a:lnTo>
                  <a:lnTo>
                    <a:pt x="65252" y="65278"/>
                  </a:lnTo>
                  <a:lnTo>
                    <a:pt x="38048" y="98251"/>
                  </a:lnTo>
                  <a:lnTo>
                    <a:pt x="17507" y="136088"/>
                  </a:lnTo>
                  <a:lnTo>
                    <a:pt x="4526" y="177890"/>
                  </a:lnTo>
                  <a:lnTo>
                    <a:pt x="0" y="222758"/>
                  </a:lnTo>
                  <a:lnTo>
                    <a:pt x="0" y="2991612"/>
                  </a:lnTo>
                  <a:lnTo>
                    <a:pt x="4526" y="3036521"/>
                  </a:lnTo>
                  <a:lnTo>
                    <a:pt x="17507" y="3078354"/>
                  </a:lnTo>
                  <a:lnTo>
                    <a:pt x="38048" y="3116214"/>
                  </a:lnTo>
                  <a:lnTo>
                    <a:pt x="65252" y="3149203"/>
                  </a:lnTo>
                  <a:lnTo>
                    <a:pt x="98224" y="3176423"/>
                  </a:lnTo>
                  <a:lnTo>
                    <a:pt x="136067" y="3196976"/>
                  </a:lnTo>
                  <a:lnTo>
                    <a:pt x="177885" y="3209967"/>
                  </a:lnTo>
                  <a:lnTo>
                    <a:pt x="222783" y="3214497"/>
                  </a:lnTo>
                  <a:lnTo>
                    <a:pt x="2369515" y="3214497"/>
                  </a:lnTo>
                  <a:lnTo>
                    <a:pt x="2414419" y="3209967"/>
                  </a:lnTo>
                  <a:lnTo>
                    <a:pt x="2456238" y="3196976"/>
                  </a:lnTo>
                  <a:lnTo>
                    <a:pt x="2494077" y="3176423"/>
                  </a:lnTo>
                  <a:lnTo>
                    <a:pt x="2527042" y="3149203"/>
                  </a:lnTo>
                  <a:lnTo>
                    <a:pt x="2554239" y="3116214"/>
                  </a:lnTo>
                  <a:lnTo>
                    <a:pt x="2574772" y="3078354"/>
                  </a:lnTo>
                  <a:lnTo>
                    <a:pt x="2587749" y="3036521"/>
                  </a:lnTo>
                  <a:lnTo>
                    <a:pt x="2592273" y="2991612"/>
                  </a:lnTo>
                  <a:lnTo>
                    <a:pt x="2592273" y="222758"/>
                  </a:lnTo>
                  <a:lnTo>
                    <a:pt x="2587749" y="177890"/>
                  </a:lnTo>
                  <a:lnTo>
                    <a:pt x="2574772" y="136088"/>
                  </a:lnTo>
                  <a:lnTo>
                    <a:pt x="2554239" y="98251"/>
                  </a:lnTo>
                  <a:lnTo>
                    <a:pt x="2527042" y="65278"/>
                  </a:lnTo>
                  <a:lnTo>
                    <a:pt x="2494077" y="38067"/>
                  </a:lnTo>
                  <a:lnTo>
                    <a:pt x="2456238" y="17518"/>
                  </a:lnTo>
                  <a:lnTo>
                    <a:pt x="2414419" y="4529"/>
                  </a:lnTo>
                  <a:lnTo>
                    <a:pt x="2369515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5573" y="2060829"/>
              <a:ext cx="2592273" cy="32144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6375" y="260350"/>
            <a:ext cx="5975350" cy="618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5650" y="293750"/>
            <a:ext cx="7313549" cy="6249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549275"/>
            <a:ext cx="8950325" cy="551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287" y="333375"/>
            <a:ext cx="8243824" cy="6048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282575"/>
            <a:ext cx="8964676" cy="5810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3610" y="6622046"/>
            <a:ext cx="63817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000" spc="-135" dirty="0">
                <a:solidFill>
                  <a:srgbClr val="9B9A97"/>
                </a:solidFill>
                <a:latin typeface="Arial"/>
                <a:cs typeface="Arial"/>
              </a:rPr>
              <a:t>Impresionismo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453</Words>
  <Application>Microsoft Office PowerPoint</Application>
  <PresentationFormat>Presentación en pantalla (4:3)</PresentationFormat>
  <Paragraphs>66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Carlito</vt:lpstr>
      <vt:lpstr>Trebuchet MS</vt:lpstr>
      <vt:lpstr>Wingdings</vt:lpstr>
      <vt:lpstr>Office Theme</vt:lpstr>
      <vt:lpstr>Neoimpresionismo</vt:lpstr>
      <vt:lpstr>Pintura del siglo XIX</vt:lpstr>
      <vt:lpstr>Características</vt:lpstr>
      <vt:lpstr>Georges Seurat (1859-1891)</vt:lpstr>
      <vt:lpstr>Tarde de domingo en la isla Grande Jatte</vt:lpstr>
      <vt:lpstr>Tarde de domingo en la isla Grande Jatte</vt:lpstr>
      <vt:lpstr>Baño en Ansiers</vt:lpstr>
      <vt:lpstr>Presentación de PowerPoint</vt:lpstr>
      <vt:lpstr>Sorolla, Joaquín 1863 - Cercedilla 1923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Encarna Pérez Morales -SEK El Castillo-</dc:creator>
  <cp:lastModifiedBy>Maria Sanz</cp:lastModifiedBy>
  <cp:revision>3</cp:revision>
  <dcterms:created xsi:type="dcterms:W3CDTF">2022-07-17T18:44:01Z</dcterms:created>
  <dcterms:modified xsi:type="dcterms:W3CDTF">2022-07-17T18:49:54Z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2022-07-17T00:00:00Z</vt:filetime>
  </property>
</Properties>
</file>