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1" r:id="rId2"/>
    <p:sldId id="257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7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77240" y="0"/>
            <a:ext cx="7543800" cy="381000"/>
          </a:xfrm>
          <a:custGeom>
            <a:avLst/>
            <a:gdLst/>
            <a:ahLst/>
            <a:cxnLst/>
            <a:rect l="l" t="t" r="r" b="b"/>
            <a:pathLst>
              <a:path w="7543800" h="381000">
                <a:moveTo>
                  <a:pt x="7543800" y="0"/>
                </a:moveTo>
                <a:lnTo>
                  <a:pt x="0" y="0"/>
                </a:lnTo>
                <a:lnTo>
                  <a:pt x="0" y="381000"/>
                </a:lnTo>
                <a:lnTo>
                  <a:pt x="7543800" y="381000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77240" y="0"/>
            <a:ext cx="7543800" cy="381000"/>
          </a:xfrm>
          <a:custGeom>
            <a:avLst/>
            <a:gdLst/>
            <a:ahLst/>
            <a:cxnLst/>
            <a:rect l="l" t="t" r="r" b="b"/>
            <a:pathLst>
              <a:path w="7543800" h="381000">
                <a:moveTo>
                  <a:pt x="7543800" y="0"/>
                </a:moveTo>
                <a:lnTo>
                  <a:pt x="0" y="0"/>
                </a:lnTo>
                <a:lnTo>
                  <a:pt x="0" y="381000"/>
                </a:lnTo>
                <a:lnTo>
                  <a:pt x="7543800" y="381000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7240" y="6172199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719327"/>
            <a:ext cx="9143999" cy="5417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77240" y="0"/>
            <a:ext cx="7543800" cy="381000"/>
          </a:xfrm>
          <a:custGeom>
            <a:avLst/>
            <a:gdLst/>
            <a:ahLst/>
            <a:cxnLst/>
            <a:rect l="l" t="t" r="r" b="b"/>
            <a:pathLst>
              <a:path w="7543800" h="381000">
                <a:moveTo>
                  <a:pt x="7543800" y="0"/>
                </a:moveTo>
                <a:lnTo>
                  <a:pt x="0" y="0"/>
                </a:lnTo>
                <a:lnTo>
                  <a:pt x="0" y="381000"/>
                </a:lnTo>
                <a:lnTo>
                  <a:pt x="7543800" y="381000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7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4065" y="792226"/>
            <a:ext cx="8195868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8540" y="1440307"/>
            <a:ext cx="7906918" cy="2769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B3B74-DD05-8BDB-BAD6-ECC386C74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47800"/>
          </a:xfrm>
        </p:spPr>
        <p:txBody>
          <a:bodyPr/>
          <a:lstStyle/>
          <a:p>
            <a:pPr algn="ctr"/>
            <a:r>
              <a:rPr lang="en-US" sz="4800" dirty="0"/>
              <a:t>LA GUERRA CIVIL ESPAÑOLA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D998AE-2143-9555-7EB7-271DB52A13DF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Mujeres milicianas en el bando republicano.">
            <a:extLst>
              <a:ext uri="{FF2B5EF4-FFF2-40B4-BE49-F238E27FC236}">
                <a16:creationId xmlns:a16="http://schemas.microsoft.com/office/drawing/2014/main" id="{B42476AA-6299-28C5-96D8-A16F03980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 general Franco con sus tropas en 1936.">
            <a:extLst>
              <a:ext uri="{FF2B5EF4-FFF2-40B4-BE49-F238E27FC236}">
                <a16:creationId xmlns:a16="http://schemas.microsoft.com/office/drawing/2014/main" id="{54DAA50F-D2C0-0274-3F98-F9EB9299A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351" y="2514600"/>
            <a:ext cx="4267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81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7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38645" y="1789493"/>
            <a:ext cx="2977515" cy="1205230"/>
            <a:chOff x="338645" y="1789493"/>
            <a:chExt cx="2977515" cy="1205230"/>
          </a:xfrm>
        </p:grpSpPr>
        <p:sp>
          <p:nvSpPr>
            <p:cNvPr id="4" name="object 4"/>
            <p:cNvSpPr/>
            <p:nvPr/>
          </p:nvSpPr>
          <p:spPr>
            <a:xfrm>
              <a:off x="349758" y="1800605"/>
              <a:ext cx="2955290" cy="1183005"/>
            </a:xfrm>
            <a:custGeom>
              <a:avLst/>
              <a:gdLst/>
              <a:ahLst/>
              <a:cxnLst/>
              <a:rect l="l" t="t" r="r" b="b"/>
              <a:pathLst>
                <a:path w="2955290" h="1183005">
                  <a:moveTo>
                    <a:pt x="2363724" y="0"/>
                  </a:moveTo>
                  <a:lnTo>
                    <a:pt x="0" y="0"/>
                  </a:lnTo>
                  <a:lnTo>
                    <a:pt x="591311" y="591312"/>
                  </a:lnTo>
                  <a:lnTo>
                    <a:pt x="0" y="1182624"/>
                  </a:lnTo>
                  <a:lnTo>
                    <a:pt x="2363724" y="1182624"/>
                  </a:lnTo>
                  <a:lnTo>
                    <a:pt x="2955036" y="591312"/>
                  </a:lnTo>
                  <a:lnTo>
                    <a:pt x="2363724" y="0"/>
                  </a:lnTo>
                  <a:close/>
                </a:path>
              </a:pathLst>
            </a:custGeom>
            <a:solidFill>
              <a:srgbClr val="715F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9758" y="1800605"/>
              <a:ext cx="2955290" cy="1183005"/>
            </a:xfrm>
            <a:custGeom>
              <a:avLst/>
              <a:gdLst/>
              <a:ahLst/>
              <a:cxnLst/>
              <a:rect l="l" t="t" r="r" b="b"/>
              <a:pathLst>
                <a:path w="2955290" h="1183005">
                  <a:moveTo>
                    <a:pt x="0" y="0"/>
                  </a:moveTo>
                  <a:lnTo>
                    <a:pt x="2363724" y="0"/>
                  </a:lnTo>
                  <a:lnTo>
                    <a:pt x="2955036" y="591312"/>
                  </a:lnTo>
                  <a:lnTo>
                    <a:pt x="2363724" y="1182624"/>
                  </a:lnTo>
                  <a:lnTo>
                    <a:pt x="0" y="1182624"/>
                  </a:lnTo>
                  <a:lnTo>
                    <a:pt x="591311" y="591312"/>
                  </a:lnTo>
                  <a:lnTo>
                    <a:pt x="0" y="0"/>
                  </a:lnTo>
                  <a:close/>
                </a:path>
              </a:pathLst>
            </a:custGeom>
            <a:ln w="222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8542" y="1950847"/>
            <a:ext cx="1529080" cy="78232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065" marR="5080" algn="ctr">
              <a:lnSpc>
                <a:spcPct val="74000"/>
              </a:lnSpc>
              <a:spcBef>
                <a:spcPts val="725"/>
              </a:spcBef>
            </a:pPr>
            <a:r>
              <a:rPr sz="2000" spc="100" dirty="0">
                <a:solidFill>
                  <a:srgbClr val="FFFFFF"/>
                </a:solidFill>
                <a:latin typeface="Trebuchet MS"/>
                <a:cs typeface="Trebuchet MS"/>
              </a:rPr>
              <a:t>REINADO</a:t>
            </a:r>
            <a:r>
              <a:rPr sz="20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rebuchet MS"/>
                <a:cs typeface="Trebuchet MS"/>
              </a:rPr>
              <a:t>DE  </a:t>
            </a:r>
            <a:r>
              <a:rPr sz="2000" spc="90" dirty="0">
                <a:solidFill>
                  <a:srgbClr val="FFFFFF"/>
                </a:solidFill>
                <a:latin typeface="Trebuchet MS"/>
                <a:cs typeface="Trebuchet MS"/>
              </a:rPr>
              <a:t>ALFONSO  </a:t>
            </a:r>
            <a:r>
              <a:rPr sz="2000" spc="100" dirty="0">
                <a:solidFill>
                  <a:srgbClr val="FFFFFF"/>
                </a:solidFill>
                <a:latin typeface="Trebuchet MS"/>
                <a:cs typeface="Trebuchet MS"/>
              </a:rPr>
              <a:t>XIII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998025" y="1789493"/>
            <a:ext cx="2978785" cy="1205230"/>
            <a:chOff x="2998025" y="1789493"/>
            <a:chExt cx="2978785" cy="1205230"/>
          </a:xfrm>
        </p:grpSpPr>
        <p:sp>
          <p:nvSpPr>
            <p:cNvPr id="8" name="object 8"/>
            <p:cNvSpPr/>
            <p:nvPr/>
          </p:nvSpPr>
          <p:spPr>
            <a:xfrm>
              <a:off x="3009138" y="1800605"/>
              <a:ext cx="2956560" cy="1183005"/>
            </a:xfrm>
            <a:custGeom>
              <a:avLst/>
              <a:gdLst/>
              <a:ahLst/>
              <a:cxnLst/>
              <a:rect l="l" t="t" r="r" b="b"/>
              <a:pathLst>
                <a:path w="2956560" h="1183005">
                  <a:moveTo>
                    <a:pt x="2365248" y="0"/>
                  </a:moveTo>
                  <a:lnTo>
                    <a:pt x="0" y="0"/>
                  </a:lnTo>
                  <a:lnTo>
                    <a:pt x="591312" y="591312"/>
                  </a:lnTo>
                  <a:lnTo>
                    <a:pt x="0" y="1182624"/>
                  </a:lnTo>
                  <a:lnTo>
                    <a:pt x="2365248" y="1182624"/>
                  </a:lnTo>
                  <a:lnTo>
                    <a:pt x="2956560" y="591312"/>
                  </a:lnTo>
                  <a:lnTo>
                    <a:pt x="2365248" y="0"/>
                  </a:lnTo>
                  <a:close/>
                </a:path>
              </a:pathLst>
            </a:custGeom>
            <a:solidFill>
              <a:srgbClr val="AC94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09138" y="1800605"/>
              <a:ext cx="2956560" cy="1183005"/>
            </a:xfrm>
            <a:custGeom>
              <a:avLst/>
              <a:gdLst/>
              <a:ahLst/>
              <a:cxnLst/>
              <a:rect l="l" t="t" r="r" b="b"/>
              <a:pathLst>
                <a:path w="2956560" h="1183005">
                  <a:moveTo>
                    <a:pt x="0" y="0"/>
                  </a:moveTo>
                  <a:lnTo>
                    <a:pt x="2365248" y="0"/>
                  </a:lnTo>
                  <a:lnTo>
                    <a:pt x="2956560" y="591312"/>
                  </a:lnTo>
                  <a:lnTo>
                    <a:pt x="2365248" y="1182624"/>
                  </a:lnTo>
                  <a:lnTo>
                    <a:pt x="0" y="1182624"/>
                  </a:lnTo>
                  <a:lnTo>
                    <a:pt x="591312" y="591312"/>
                  </a:lnTo>
                  <a:lnTo>
                    <a:pt x="0" y="0"/>
                  </a:lnTo>
                  <a:close/>
                </a:path>
              </a:pathLst>
            </a:custGeom>
            <a:ln w="222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46703" y="2063318"/>
            <a:ext cx="1333500" cy="557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0960">
              <a:lnSpc>
                <a:spcPts val="2090"/>
              </a:lnSpc>
              <a:spcBef>
                <a:spcPts val="105"/>
              </a:spcBef>
            </a:pPr>
            <a:r>
              <a:rPr sz="2000" b="1" spc="110" dirty="0">
                <a:solidFill>
                  <a:srgbClr val="FFFFFF"/>
                </a:solidFill>
                <a:latin typeface="Trebuchet MS"/>
                <a:cs typeface="Trebuchet MS"/>
              </a:rPr>
              <a:t>SEGUNDA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090"/>
              </a:lnSpc>
            </a:pPr>
            <a:r>
              <a:rPr sz="2000" b="1" dirty="0">
                <a:solidFill>
                  <a:srgbClr val="FFFFFF"/>
                </a:solidFill>
                <a:latin typeface="Trebuchet MS"/>
                <a:cs typeface="Trebuchet MS"/>
              </a:rPr>
              <a:t>REPÚBLICA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58929" y="1789493"/>
            <a:ext cx="2977515" cy="1205230"/>
            <a:chOff x="5658929" y="1789493"/>
            <a:chExt cx="2977515" cy="1205230"/>
          </a:xfrm>
        </p:grpSpPr>
        <p:sp>
          <p:nvSpPr>
            <p:cNvPr id="12" name="object 12"/>
            <p:cNvSpPr/>
            <p:nvPr/>
          </p:nvSpPr>
          <p:spPr>
            <a:xfrm>
              <a:off x="5670041" y="1800605"/>
              <a:ext cx="2955290" cy="1183005"/>
            </a:xfrm>
            <a:custGeom>
              <a:avLst/>
              <a:gdLst/>
              <a:ahLst/>
              <a:cxnLst/>
              <a:rect l="l" t="t" r="r" b="b"/>
              <a:pathLst>
                <a:path w="2955290" h="1183005">
                  <a:moveTo>
                    <a:pt x="2363724" y="0"/>
                  </a:moveTo>
                  <a:lnTo>
                    <a:pt x="0" y="0"/>
                  </a:lnTo>
                  <a:lnTo>
                    <a:pt x="591312" y="591312"/>
                  </a:lnTo>
                  <a:lnTo>
                    <a:pt x="0" y="1182624"/>
                  </a:lnTo>
                  <a:lnTo>
                    <a:pt x="2363724" y="1182624"/>
                  </a:lnTo>
                  <a:lnTo>
                    <a:pt x="2955036" y="591312"/>
                  </a:lnTo>
                  <a:lnTo>
                    <a:pt x="2363724" y="0"/>
                  </a:lnTo>
                  <a:close/>
                </a:path>
              </a:pathLst>
            </a:custGeom>
            <a:solidFill>
              <a:srgbClr val="808D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70041" y="1800605"/>
              <a:ext cx="2955290" cy="1183005"/>
            </a:xfrm>
            <a:custGeom>
              <a:avLst/>
              <a:gdLst/>
              <a:ahLst/>
              <a:cxnLst/>
              <a:rect l="l" t="t" r="r" b="b"/>
              <a:pathLst>
                <a:path w="2955290" h="1183005">
                  <a:moveTo>
                    <a:pt x="0" y="0"/>
                  </a:moveTo>
                  <a:lnTo>
                    <a:pt x="2363724" y="0"/>
                  </a:lnTo>
                  <a:lnTo>
                    <a:pt x="2955036" y="591312"/>
                  </a:lnTo>
                  <a:lnTo>
                    <a:pt x="2363724" y="1182624"/>
                  </a:lnTo>
                  <a:lnTo>
                    <a:pt x="0" y="1182624"/>
                  </a:lnTo>
                  <a:lnTo>
                    <a:pt x="591312" y="591312"/>
                  </a:lnTo>
                  <a:lnTo>
                    <a:pt x="0" y="0"/>
                  </a:lnTo>
                  <a:close/>
                </a:path>
              </a:pathLst>
            </a:custGeom>
            <a:ln w="222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502654" y="1950847"/>
            <a:ext cx="1343025" cy="78232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5080" indent="635" algn="ctr">
              <a:lnSpc>
                <a:spcPct val="74000"/>
              </a:lnSpc>
              <a:spcBef>
                <a:spcPts val="725"/>
              </a:spcBef>
            </a:pPr>
            <a:r>
              <a:rPr sz="2000" b="1" spc="60" dirty="0">
                <a:solidFill>
                  <a:srgbClr val="FFFFFF"/>
                </a:solidFill>
                <a:latin typeface="Trebuchet MS"/>
                <a:cs typeface="Trebuchet MS"/>
              </a:rPr>
              <a:t>GUERRA  </a:t>
            </a:r>
            <a:r>
              <a:rPr sz="2000" b="1" spc="15" dirty="0">
                <a:solidFill>
                  <a:srgbClr val="FFFFFF"/>
                </a:solidFill>
                <a:latin typeface="Trebuchet MS"/>
                <a:cs typeface="Trebuchet MS"/>
              </a:rPr>
              <a:t>CIVIL  </a:t>
            </a:r>
            <a:r>
              <a:rPr sz="2000" b="1" spc="65" dirty="0">
                <a:solidFill>
                  <a:srgbClr val="FFFFFF"/>
                </a:solidFill>
                <a:latin typeface="Trebuchet MS"/>
                <a:cs typeface="Trebuchet MS"/>
              </a:rPr>
              <a:t>ESPAÑO</a:t>
            </a:r>
            <a:r>
              <a:rPr sz="2000" b="1" spc="7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000" b="1" spc="1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4739" y="3005708"/>
            <a:ext cx="422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1902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83071" y="3005708"/>
            <a:ext cx="422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1931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87795" y="3005708"/>
            <a:ext cx="422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1936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51672" y="3005708"/>
            <a:ext cx="422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1939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39495" y="445008"/>
            <a:ext cx="978408" cy="1255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91639" y="431291"/>
            <a:ext cx="864108" cy="1286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385572" y="445008"/>
            <a:ext cx="7995284" cy="5527040"/>
            <a:chOff x="385572" y="445008"/>
            <a:chExt cx="7995284" cy="5527040"/>
          </a:xfrm>
        </p:grpSpPr>
        <p:sp>
          <p:nvSpPr>
            <p:cNvPr id="22" name="object 22"/>
            <p:cNvSpPr/>
            <p:nvPr/>
          </p:nvSpPr>
          <p:spPr>
            <a:xfrm>
              <a:off x="2772155" y="445008"/>
              <a:ext cx="1007364" cy="135788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51148" y="591312"/>
              <a:ext cx="1816607" cy="113080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95772" y="445008"/>
              <a:ext cx="1075944" cy="12557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019543" y="630936"/>
              <a:ext cx="1360931" cy="10866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5572" y="3491484"/>
              <a:ext cx="2393441" cy="248031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74370" y="3528821"/>
            <a:ext cx="2035175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Reinado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constitucional: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-Semana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Trágica.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-Crisis 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1917.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-Trienio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bolchevique.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4370" y="4595876"/>
            <a:ext cx="190881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Dictadura de </a:t>
            </a:r>
            <a:r>
              <a:rPr sz="1400" b="1" dirty="0">
                <a:latin typeface="Arial"/>
                <a:cs typeface="Arial"/>
              </a:rPr>
              <a:t>Primo</a:t>
            </a:r>
            <a:r>
              <a:rPr sz="1400" b="1" spc="-9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  Rivera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(1923-30):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-Directorio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militar.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-Directorio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civil.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4370" y="5662371"/>
            <a:ext cx="19342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Pacto de San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Sebastián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388681" y="3008693"/>
            <a:ext cx="4056379" cy="2161540"/>
            <a:chOff x="1388681" y="3008693"/>
            <a:chExt cx="4056379" cy="2161540"/>
          </a:xfrm>
        </p:grpSpPr>
        <p:sp>
          <p:nvSpPr>
            <p:cNvPr id="31" name="object 31"/>
            <p:cNvSpPr/>
            <p:nvPr/>
          </p:nvSpPr>
          <p:spPr>
            <a:xfrm>
              <a:off x="1399794" y="3019805"/>
              <a:ext cx="297180" cy="433070"/>
            </a:xfrm>
            <a:custGeom>
              <a:avLst/>
              <a:gdLst/>
              <a:ahLst/>
              <a:cxnLst/>
              <a:rect l="l" t="t" r="r" b="b"/>
              <a:pathLst>
                <a:path w="297180" h="433070">
                  <a:moveTo>
                    <a:pt x="297180" y="0"/>
                  </a:moveTo>
                  <a:lnTo>
                    <a:pt x="148590" y="148590"/>
                  </a:lnTo>
                  <a:lnTo>
                    <a:pt x="0" y="0"/>
                  </a:lnTo>
                  <a:lnTo>
                    <a:pt x="0" y="284226"/>
                  </a:lnTo>
                  <a:lnTo>
                    <a:pt x="148590" y="432816"/>
                  </a:lnTo>
                  <a:lnTo>
                    <a:pt x="297180" y="284226"/>
                  </a:lnTo>
                  <a:lnTo>
                    <a:pt x="297180" y="0"/>
                  </a:lnTo>
                  <a:close/>
                </a:path>
              </a:pathLst>
            </a:custGeom>
            <a:solidFill>
              <a:srgbClr val="AE9E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99794" y="3019805"/>
              <a:ext cx="297180" cy="433070"/>
            </a:xfrm>
            <a:custGeom>
              <a:avLst/>
              <a:gdLst/>
              <a:ahLst/>
              <a:cxnLst/>
              <a:rect l="l" t="t" r="r" b="b"/>
              <a:pathLst>
                <a:path w="297180" h="433070">
                  <a:moveTo>
                    <a:pt x="297180" y="0"/>
                  </a:moveTo>
                  <a:lnTo>
                    <a:pt x="297180" y="284226"/>
                  </a:lnTo>
                  <a:lnTo>
                    <a:pt x="148590" y="432816"/>
                  </a:lnTo>
                  <a:lnTo>
                    <a:pt x="0" y="284226"/>
                  </a:lnTo>
                  <a:lnTo>
                    <a:pt x="0" y="0"/>
                  </a:lnTo>
                  <a:lnTo>
                    <a:pt x="148590" y="148590"/>
                  </a:lnTo>
                  <a:lnTo>
                    <a:pt x="297180" y="0"/>
                  </a:lnTo>
                  <a:close/>
                </a:path>
              </a:pathLst>
            </a:custGeom>
            <a:ln w="22225">
              <a:solidFill>
                <a:srgbClr val="392F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21151" y="3491483"/>
              <a:ext cx="2323338" cy="167868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211195" y="3528821"/>
            <a:ext cx="21259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-</a:t>
            </a:r>
            <a:r>
              <a:rPr sz="1400" b="1" spc="-5" dirty="0">
                <a:latin typeface="Arial"/>
                <a:cs typeface="Arial"/>
              </a:rPr>
              <a:t>Bienio </a:t>
            </a:r>
            <a:r>
              <a:rPr sz="1400" b="1" dirty="0">
                <a:latin typeface="Arial"/>
                <a:cs typeface="Arial"/>
              </a:rPr>
              <a:t>reformista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(1931-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33) </a:t>
            </a:r>
            <a:r>
              <a:rPr sz="1400" dirty="0">
                <a:latin typeface="Arial"/>
                <a:cs typeface="Arial"/>
              </a:rPr>
              <a:t>Constitución de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1931.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11195" y="4229557"/>
            <a:ext cx="17411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-Bienio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conservador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(1933-36).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11195" y="4870196"/>
            <a:ext cx="18999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-Frente Popular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(1936)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205033" y="3008693"/>
            <a:ext cx="3975100" cy="2315845"/>
            <a:chOff x="4205033" y="3008693"/>
            <a:chExt cx="3975100" cy="2315845"/>
          </a:xfrm>
        </p:grpSpPr>
        <p:sp>
          <p:nvSpPr>
            <p:cNvPr id="38" name="object 38"/>
            <p:cNvSpPr/>
            <p:nvPr/>
          </p:nvSpPr>
          <p:spPr>
            <a:xfrm>
              <a:off x="4216146" y="3019805"/>
              <a:ext cx="368935" cy="434340"/>
            </a:xfrm>
            <a:custGeom>
              <a:avLst/>
              <a:gdLst/>
              <a:ahLst/>
              <a:cxnLst/>
              <a:rect l="l" t="t" r="r" b="b"/>
              <a:pathLst>
                <a:path w="368935" h="434339">
                  <a:moveTo>
                    <a:pt x="368807" y="0"/>
                  </a:moveTo>
                  <a:lnTo>
                    <a:pt x="184403" y="184404"/>
                  </a:lnTo>
                  <a:lnTo>
                    <a:pt x="0" y="0"/>
                  </a:lnTo>
                  <a:lnTo>
                    <a:pt x="0" y="249936"/>
                  </a:lnTo>
                  <a:lnTo>
                    <a:pt x="184403" y="434340"/>
                  </a:lnTo>
                  <a:lnTo>
                    <a:pt x="368807" y="249936"/>
                  </a:lnTo>
                  <a:lnTo>
                    <a:pt x="368807" y="0"/>
                  </a:lnTo>
                  <a:close/>
                </a:path>
              </a:pathLst>
            </a:custGeom>
            <a:solidFill>
              <a:srgbClr val="CDBE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216146" y="3019805"/>
              <a:ext cx="368935" cy="434340"/>
            </a:xfrm>
            <a:custGeom>
              <a:avLst/>
              <a:gdLst/>
              <a:ahLst/>
              <a:cxnLst/>
              <a:rect l="l" t="t" r="r" b="b"/>
              <a:pathLst>
                <a:path w="368935" h="434339">
                  <a:moveTo>
                    <a:pt x="368807" y="0"/>
                  </a:moveTo>
                  <a:lnTo>
                    <a:pt x="368807" y="249936"/>
                  </a:lnTo>
                  <a:lnTo>
                    <a:pt x="184403" y="434340"/>
                  </a:lnTo>
                  <a:lnTo>
                    <a:pt x="0" y="249936"/>
                  </a:lnTo>
                  <a:lnTo>
                    <a:pt x="0" y="0"/>
                  </a:lnTo>
                  <a:lnTo>
                    <a:pt x="184403" y="184404"/>
                  </a:lnTo>
                  <a:lnTo>
                    <a:pt x="368807" y="0"/>
                  </a:lnTo>
                  <a:close/>
                </a:path>
              </a:pathLst>
            </a:custGeom>
            <a:ln w="22225">
              <a:solidFill>
                <a:srgbClr val="5A4A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657088" y="3491483"/>
              <a:ext cx="2522982" cy="183261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747130" y="3528821"/>
            <a:ext cx="18199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-Causas de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guerra.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47130" y="3955541"/>
            <a:ext cx="170815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-Bandos: nacional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Arial"/>
                <a:cs typeface="Arial"/>
              </a:rPr>
              <a:t>republicanos.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47130" y="4595876"/>
            <a:ext cx="16922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-Fases </a:t>
            </a:r>
            <a:r>
              <a:rPr sz="1400" b="1" spc="-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114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guerra.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47130" y="5022596"/>
            <a:ext cx="14382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-Consecuencias.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102864" y="2988246"/>
            <a:ext cx="4980940" cy="3836670"/>
            <a:chOff x="3102864" y="2988246"/>
            <a:chExt cx="4980940" cy="3836670"/>
          </a:xfrm>
        </p:grpSpPr>
        <p:sp>
          <p:nvSpPr>
            <p:cNvPr id="46" name="object 46"/>
            <p:cNvSpPr/>
            <p:nvPr/>
          </p:nvSpPr>
          <p:spPr>
            <a:xfrm>
              <a:off x="6873748" y="2999358"/>
              <a:ext cx="367665" cy="443865"/>
            </a:xfrm>
            <a:custGeom>
              <a:avLst/>
              <a:gdLst/>
              <a:ahLst/>
              <a:cxnLst/>
              <a:rect l="l" t="t" r="r" b="b"/>
              <a:pathLst>
                <a:path w="367665" h="443864">
                  <a:moveTo>
                    <a:pt x="353568" y="0"/>
                  </a:moveTo>
                  <a:lnTo>
                    <a:pt x="186054" y="186054"/>
                  </a:lnTo>
                  <a:lnTo>
                    <a:pt x="0" y="18541"/>
                  </a:lnTo>
                  <a:lnTo>
                    <a:pt x="13588" y="276225"/>
                  </a:lnTo>
                  <a:lnTo>
                    <a:pt x="199644" y="443611"/>
                  </a:lnTo>
                  <a:lnTo>
                    <a:pt x="367156" y="257555"/>
                  </a:lnTo>
                  <a:lnTo>
                    <a:pt x="353568" y="0"/>
                  </a:lnTo>
                  <a:close/>
                </a:path>
              </a:pathLst>
            </a:custGeom>
            <a:solidFill>
              <a:srgbClr val="ACB8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873748" y="2999358"/>
              <a:ext cx="367665" cy="443865"/>
            </a:xfrm>
            <a:custGeom>
              <a:avLst/>
              <a:gdLst/>
              <a:ahLst/>
              <a:cxnLst/>
              <a:rect l="l" t="t" r="r" b="b"/>
              <a:pathLst>
                <a:path w="367665" h="443864">
                  <a:moveTo>
                    <a:pt x="353568" y="0"/>
                  </a:moveTo>
                  <a:lnTo>
                    <a:pt x="367156" y="257555"/>
                  </a:lnTo>
                  <a:lnTo>
                    <a:pt x="199644" y="443611"/>
                  </a:lnTo>
                  <a:lnTo>
                    <a:pt x="13588" y="276225"/>
                  </a:lnTo>
                  <a:lnTo>
                    <a:pt x="0" y="18541"/>
                  </a:lnTo>
                  <a:lnTo>
                    <a:pt x="186054" y="186054"/>
                  </a:lnTo>
                  <a:lnTo>
                    <a:pt x="353568" y="0"/>
                  </a:lnTo>
                </a:path>
              </a:pathLst>
            </a:custGeom>
            <a:ln w="22225">
              <a:solidFill>
                <a:srgbClr val="5A68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02864" y="5285230"/>
              <a:ext cx="1283208" cy="153923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79620" y="5317234"/>
              <a:ext cx="1050036" cy="150723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955792" y="5404104"/>
              <a:ext cx="2127504" cy="136854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4276" y="188976"/>
            <a:ext cx="8130540" cy="6463665"/>
            <a:chOff x="684276" y="188976"/>
            <a:chExt cx="8130540" cy="6463665"/>
          </a:xfrm>
        </p:grpSpPr>
        <p:sp>
          <p:nvSpPr>
            <p:cNvPr id="3" name="object 3"/>
            <p:cNvSpPr/>
            <p:nvPr/>
          </p:nvSpPr>
          <p:spPr>
            <a:xfrm>
              <a:off x="684276" y="188976"/>
              <a:ext cx="7703820" cy="60548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87195" y="4076699"/>
              <a:ext cx="1577340" cy="25755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85331" y="4652772"/>
              <a:ext cx="2729484" cy="17084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260604"/>
            <a:ext cx="8354695" cy="6381115"/>
            <a:chOff x="179831" y="260604"/>
            <a:chExt cx="8354695" cy="6381115"/>
          </a:xfrm>
        </p:grpSpPr>
        <p:sp>
          <p:nvSpPr>
            <p:cNvPr id="3" name="object 3"/>
            <p:cNvSpPr/>
            <p:nvPr/>
          </p:nvSpPr>
          <p:spPr>
            <a:xfrm>
              <a:off x="684276" y="260604"/>
              <a:ext cx="7850124" cy="62605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9831" y="3374136"/>
              <a:ext cx="1511808" cy="13258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4479" y="5228844"/>
              <a:ext cx="1007363" cy="14127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7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8593" y="52578"/>
            <a:ext cx="4342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3. EL </a:t>
            </a:r>
            <a:r>
              <a:rPr spc="-20" dirty="0">
                <a:solidFill>
                  <a:srgbClr val="FFFFFF"/>
                </a:solidFill>
              </a:rPr>
              <a:t>ESTALLIDO </a:t>
            </a:r>
            <a:r>
              <a:rPr spc="-5" dirty="0">
                <a:solidFill>
                  <a:srgbClr val="FFFFFF"/>
                </a:solidFill>
              </a:rPr>
              <a:t>DE </a:t>
            </a:r>
            <a:r>
              <a:rPr dirty="0">
                <a:solidFill>
                  <a:srgbClr val="FFFFFF"/>
                </a:solidFill>
              </a:rPr>
              <a:t>LA </a:t>
            </a:r>
            <a:r>
              <a:rPr spc="-5" dirty="0">
                <a:solidFill>
                  <a:srgbClr val="FFFFFF"/>
                </a:solidFill>
              </a:rPr>
              <a:t>GUERRA</a:t>
            </a:r>
            <a:r>
              <a:rPr spc="-18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CIVIL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12457" y="1389697"/>
            <a:ext cx="2386965" cy="945515"/>
            <a:chOff x="612457" y="1389697"/>
            <a:chExt cx="2386965" cy="945515"/>
          </a:xfrm>
        </p:grpSpPr>
        <p:sp>
          <p:nvSpPr>
            <p:cNvPr id="5" name="object 5"/>
            <p:cNvSpPr/>
            <p:nvPr/>
          </p:nvSpPr>
          <p:spPr>
            <a:xfrm>
              <a:off x="617219" y="1394460"/>
              <a:ext cx="2377440" cy="935990"/>
            </a:xfrm>
            <a:custGeom>
              <a:avLst/>
              <a:gdLst/>
              <a:ahLst/>
              <a:cxnLst/>
              <a:rect l="l" t="t" r="r" b="b"/>
              <a:pathLst>
                <a:path w="2377440" h="935989">
                  <a:moveTo>
                    <a:pt x="1783842" y="0"/>
                  </a:moveTo>
                  <a:lnTo>
                    <a:pt x="1783842" y="233934"/>
                  </a:lnTo>
                  <a:lnTo>
                    <a:pt x="0" y="233934"/>
                  </a:lnTo>
                  <a:lnTo>
                    <a:pt x="296773" y="467867"/>
                  </a:lnTo>
                  <a:lnTo>
                    <a:pt x="0" y="701801"/>
                  </a:lnTo>
                  <a:lnTo>
                    <a:pt x="1783842" y="701801"/>
                  </a:lnTo>
                  <a:lnTo>
                    <a:pt x="1783842" y="935736"/>
                  </a:lnTo>
                  <a:lnTo>
                    <a:pt x="2377440" y="467867"/>
                  </a:lnTo>
                  <a:lnTo>
                    <a:pt x="1783842" y="0"/>
                  </a:lnTo>
                  <a:close/>
                </a:path>
              </a:pathLst>
            </a:custGeom>
            <a:solidFill>
              <a:srgbClr val="FF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7219" y="1394460"/>
              <a:ext cx="2377440" cy="935990"/>
            </a:xfrm>
            <a:custGeom>
              <a:avLst/>
              <a:gdLst/>
              <a:ahLst/>
              <a:cxnLst/>
              <a:rect l="l" t="t" r="r" b="b"/>
              <a:pathLst>
                <a:path w="2377440" h="935989">
                  <a:moveTo>
                    <a:pt x="0" y="233934"/>
                  </a:moveTo>
                  <a:lnTo>
                    <a:pt x="1783842" y="233934"/>
                  </a:lnTo>
                  <a:lnTo>
                    <a:pt x="1783842" y="0"/>
                  </a:lnTo>
                  <a:lnTo>
                    <a:pt x="2377440" y="467867"/>
                  </a:lnTo>
                  <a:lnTo>
                    <a:pt x="1783842" y="935736"/>
                  </a:lnTo>
                  <a:lnTo>
                    <a:pt x="1783842" y="701801"/>
                  </a:lnTo>
                  <a:lnTo>
                    <a:pt x="0" y="701801"/>
                  </a:lnTo>
                  <a:lnTo>
                    <a:pt x="296773" y="467867"/>
                  </a:lnTo>
                  <a:lnTo>
                    <a:pt x="0" y="23393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17219" y="1722881"/>
            <a:ext cx="1590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Causas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internas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12457" y="4576381"/>
            <a:ext cx="2386965" cy="946785"/>
            <a:chOff x="612457" y="4576381"/>
            <a:chExt cx="2386965" cy="946785"/>
          </a:xfrm>
        </p:grpSpPr>
        <p:sp>
          <p:nvSpPr>
            <p:cNvPr id="9" name="object 9"/>
            <p:cNvSpPr/>
            <p:nvPr/>
          </p:nvSpPr>
          <p:spPr>
            <a:xfrm>
              <a:off x="617219" y="4581144"/>
              <a:ext cx="2377440" cy="937260"/>
            </a:xfrm>
            <a:custGeom>
              <a:avLst/>
              <a:gdLst/>
              <a:ahLst/>
              <a:cxnLst/>
              <a:rect l="l" t="t" r="r" b="b"/>
              <a:pathLst>
                <a:path w="2377440" h="937260">
                  <a:moveTo>
                    <a:pt x="1782953" y="0"/>
                  </a:moveTo>
                  <a:lnTo>
                    <a:pt x="1782953" y="234314"/>
                  </a:lnTo>
                  <a:lnTo>
                    <a:pt x="0" y="234314"/>
                  </a:lnTo>
                  <a:lnTo>
                    <a:pt x="297256" y="468629"/>
                  </a:lnTo>
                  <a:lnTo>
                    <a:pt x="0" y="702944"/>
                  </a:lnTo>
                  <a:lnTo>
                    <a:pt x="1782953" y="702944"/>
                  </a:lnTo>
                  <a:lnTo>
                    <a:pt x="1782953" y="937259"/>
                  </a:lnTo>
                  <a:lnTo>
                    <a:pt x="2377440" y="468629"/>
                  </a:lnTo>
                  <a:lnTo>
                    <a:pt x="1782953" y="0"/>
                  </a:lnTo>
                  <a:close/>
                </a:path>
              </a:pathLst>
            </a:custGeom>
            <a:solidFill>
              <a:srgbClr val="FF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7219" y="4581144"/>
              <a:ext cx="2377440" cy="937260"/>
            </a:xfrm>
            <a:custGeom>
              <a:avLst/>
              <a:gdLst/>
              <a:ahLst/>
              <a:cxnLst/>
              <a:rect l="l" t="t" r="r" b="b"/>
              <a:pathLst>
                <a:path w="2377440" h="937260">
                  <a:moveTo>
                    <a:pt x="0" y="234314"/>
                  </a:moveTo>
                  <a:lnTo>
                    <a:pt x="1782953" y="234314"/>
                  </a:lnTo>
                  <a:lnTo>
                    <a:pt x="1782953" y="0"/>
                  </a:lnTo>
                  <a:lnTo>
                    <a:pt x="2377440" y="468629"/>
                  </a:lnTo>
                  <a:lnTo>
                    <a:pt x="1782953" y="937259"/>
                  </a:lnTo>
                  <a:lnTo>
                    <a:pt x="1782953" y="702944"/>
                  </a:lnTo>
                  <a:lnTo>
                    <a:pt x="0" y="702944"/>
                  </a:lnTo>
                  <a:lnTo>
                    <a:pt x="297256" y="468629"/>
                  </a:lnTo>
                  <a:lnTo>
                    <a:pt x="0" y="23431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90091" y="4911090"/>
            <a:ext cx="1636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Causas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externas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123057" y="827913"/>
            <a:ext cx="5565140" cy="2329815"/>
            <a:chOff x="3123057" y="827913"/>
            <a:chExt cx="5565140" cy="2329815"/>
          </a:xfrm>
        </p:grpSpPr>
        <p:sp>
          <p:nvSpPr>
            <p:cNvPr id="13" name="object 13"/>
            <p:cNvSpPr/>
            <p:nvPr/>
          </p:nvSpPr>
          <p:spPr>
            <a:xfrm>
              <a:off x="3132582" y="837438"/>
              <a:ext cx="5546090" cy="2310765"/>
            </a:xfrm>
            <a:custGeom>
              <a:avLst/>
              <a:gdLst/>
              <a:ahLst/>
              <a:cxnLst/>
              <a:rect l="l" t="t" r="r" b="b"/>
              <a:pathLst>
                <a:path w="5546090" h="2310765">
                  <a:moveTo>
                    <a:pt x="5545836" y="0"/>
                  </a:moveTo>
                  <a:lnTo>
                    <a:pt x="0" y="0"/>
                  </a:lnTo>
                  <a:lnTo>
                    <a:pt x="0" y="2310383"/>
                  </a:lnTo>
                  <a:lnTo>
                    <a:pt x="5545836" y="2310383"/>
                  </a:lnTo>
                  <a:lnTo>
                    <a:pt x="5545836" y="0"/>
                  </a:lnTo>
                  <a:close/>
                </a:path>
              </a:pathLst>
            </a:custGeom>
            <a:solidFill>
              <a:srgbClr val="DED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32582" y="837438"/>
              <a:ext cx="5546090" cy="2310765"/>
            </a:xfrm>
            <a:custGeom>
              <a:avLst/>
              <a:gdLst/>
              <a:ahLst/>
              <a:cxnLst/>
              <a:rect l="l" t="t" r="r" b="b"/>
              <a:pathLst>
                <a:path w="5546090" h="2310765">
                  <a:moveTo>
                    <a:pt x="0" y="2310383"/>
                  </a:moveTo>
                  <a:lnTo>
                    <a:pt x="5545836" y="2310383"/>
                  </a:lnTo>
                  <a:lnTo>
                    <a:pt x="5545836" y="0"/>
                  </a:lnTo>
                  <a:lnTo>
                    <a:pt x="0" y="0"/>
                  </a:lnTo>
                  <a:lnTo>
                    <a:pt x="0" y="2310383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132582" y="837438"/>
            <a:ext cx="5546090" cy="231076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91440" marR="384175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Arial"/>
                <a:cs typeface="Arial"/>
              </a:rPr>
              <a:t>-Enfrentamiento entre los grupos tradicionalmente  dominantes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las clases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populares.</a:t>
            </a:r>
            <a:endParaRPr sz="1800">
              <a:latin typeface="Arial"/>
              <a:cs typeface="Arial"/>
            </a:endParaRPr>
          </a:p>
          <a:p>
            <a:pPr marL="91440" marR="420370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latin typeface="Arial"/>
                <a:cs typeface="Arial"/>
              </a:rPr>
              <a:t>-Resistencia a las </a:t>
            </a:r>
            <a:r>
              <a:rPr sz="1800" dirty="0">
                <a:latin typeface="Arial"/>
                <a:cs typeface="Arial"/>
              </a:rPr>
              <a:t>reformas </a:t>
            </a:r>
            <a:r>
              <a:rPr sz="1800" spc="-5" dirty="0">
                <a:latin typeface="Arial"/>
                <a:cs typeface="Arial"/>
              </a:rPr>
              <a:t>republicanas de los  grupos sociales a los que las reformas afectaban:  propietarios, Iglesia católica, ejército, partidos  conservadores.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1085"/>
              </a:spcBef>
            </a:pPr>
            <a:r>
              <a:rPr sz="1800" spc="-5" dirty="0">
                <a:latin typeface="Arial"/>
                <a:cs typeface="Arial"/>
              </a:rPr>
              <a:t>-La victoria del </a:t>
            </a:r>
            <a:r>
              <a:rPr sz="1800" dirty="0">
                <a:latin typeface="Arial"/>
                <a:cs typeface="Arial"/>
              </a:rPr>
              <a:t>Frente </a:t>
            </a:r>
            <a:r>
              <a:rPr sz="1800" spc="-5" dirty="0">
                <a:latin typeface="Arial"/>
                <a:cs typeface="Arial"/>
              </a:rPr>
              <a:t>Popular (febrero de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1936).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123057" y="3779901"/>
            <a:ext cx="5565140" cy="2329815"/>
            <a:chOff x="3123057" y="3779901"/>
            <a:chExt cx="5565140" cy="2329815"/>
          </a:xfrm>
        </p:grpSpPr>
        <p:sp>
          <p:nvSpPr>
            <p:cNvPr id="17" name="object 17"/>
            <p:cNvSpPr/>
            <p:nvPr/>
          </p:nvSpPr>
          <p:spPr>
            <a:xfrm>
              <a:off x="3132582" y="3789426"/>
              <a:ext cx="5546090" cy="2310765"/>
            </a:xfrm>
            <a:custGeom>
              <a:avLst/>
              <a:gdLst/>
              <a:ahLst/>
              <a:cxnLst/>
              <a:rect l="l" t="t" r="r" b="b"/>
              <a:pathLst>
                <a:path w="5546090" h="2310765">
                  <a:moveTo>
                    <a:pt x="5545836" y="0"/>
                  </a:moveTo>
                  <a:lnTo>
                    <a:pt x="0" y="0"/>
                  </a:lnTo>
                  <a:lnTo>
                    <a:pt x="0" y="2310384"/>
                  </a:lnTo>
                  <a:lnTo>
                    <a:pt x="5545836" y="2310384"/>
                  </a:lnTo>
                  <a:lnTo>
                    <a:pt x="5545836" y="0"/>
                  </a:lnTo>
                  <a:close/>
                </a:path>
              </a:pathLst>
            </a:custGeom>
            <a:solidFill>
              <a:srgbClr val="DED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32582" y="3789426"/>
              <a:ext cx="5546090" cy="2310765"/>
            </a:xfrm>
            <a:custGeom>
              <a:avLst/>
              <a:gdLst/>
              <a:ahLst/>
              <a:cxnLst/>
              <a:rect l="l" t="t" r="r" b="b"/>
              <a:pathLst>
                <a:path w="5546090" h="2310765">
                  <a:moveTo>
                    <a:pt x="0" y="2310384"/>
                  </a:moveTo>
                  <a:lnTo>
                    <a:pt x="5545836" y="2310384"/>
                  </a:lnTo>
                  <a:lnTo>
                    <a:pt x="5545836" y="0"/>
                  </a:lnTo>
                  <a:lnTo>
                    <a:pt x="0" y="0"/>
                  </a:lnTo>
                  <a:lnTo>
                    <a:pt x="0" y="231038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32582" y="3789426"/>
            <a:ext cx="5546090" cy="231076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Arial"/>
                <a:cs typeface="Arial"/>
              </a:rPr>
              <a:t>-El expansionismo de Italia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Alemania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amenazaban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la </a:t>
            </a:r>
            <a:r>
              <a:rPr sz="1800" spc="-5" dirty="0">
                <a:latin typeface="Arial"/>
                <a:cs typeface="Arial"/>
              </a:rPr>
              <a:t>paz mundial.</a:t>
            </a:r>
            <a:endParaRPr sz="1800">
              <a:latin typeface="Arial"/>
              <a:cs typeface="Arial"/>
            </a:endParaRPr>
          </a:p>
          <a:p>
            <a:pPr marL="91440" marR="164465">
              <a:lnSpc>
                <a:spcPct val="100000"/>
              </a:lnSpc>
              <a:spcBef>
                <a:spcPts val="1085"/>
              </a:spcBef>
            </a:pPr>
            <a:r>
              <a:rPr sz="1800" spc="-5" dirty="0">
                <a:latin typeface="Arial"/>
                <a:cs typeface="Arial"/>
              </a:rPr>
              <a:t>-La política de apaciguamiento de </a:t>
            </a:r>
            <a:r>
              <a:rPr sz="1800" dirty="0">
                <a:latin typeface="Arial"/>
                <a:cs typeface="Arial"/>
              </a:rPr>
              <a:t>Gran </a:t>
            </a:r>
            <a:r>
              <a:rPr sz="1800" spc="-5" dirty="0">
                <a:latin typeface="Arial"/>
                <a:cs typeface="Arial"/>
              </a:rPr>
              <a:t>Bretaña </a:t>
            </a:r>
            <a:r>
              <a:rPr sz="1800" dirty="0">
                <a:latin typeface="Arial"/>
                <a:cs typeface="Arial"/>
              </a:rPr>
              <a:t>y  </a:t>
            </a:r>
            <a:r>
              <a:rPr sz="1800" spc="-5" dirty="0">
                <a:latin typeface="Arial"/>
                <a:cs typeface="Arial"/>
              </a:rPr>
              <a:t>Francia con Italia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Alemania para evitar un conflicto  </a:t>
            </a:r>
            <a:r>
              <a:rPr sz="1800" spc="-15" dirty="0">
                <a:latin typeface="Arial"/>
                <a:cs typeface="Arial"/>
              </a:rPr>
              <a:t>militar.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latin typeface="Arial"/>
                <a:cs typeface="Arial"/>
              </a:rPr>
              <a:t>-Presencia activa de </a:t>
            </a:r>
            <a:r>
              <a:rPr sz="1800" dirty="0">
                <a:latin typeface="Arial"/>
                <a:cs typeface="Arial"/>
              </a:rPr>
              <a:t>la </a:t>
            </a:r>
            <a:r>
              <a:rPr sz="1800" spc="-5" dirty="0">
                <a:latin typeface="Arial"/>
                <a:cs typeface="Arial"/>
              </a:rPr>
              <a:t>Unión Soviética en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política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europea.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8848" y="2729483"/>
            <a:ext cx="2234184" cy="1516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7427" y="519696"/>
            <a:ext cx="1707642" cy="5112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88593" y="576453"/>
            <a:ext cx="1427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3.1.</a:t>
            </a:r>
            <a:r>
              <a:rPr sz="1800" b="1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CAUSAS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94588" y="835093"/>
            <a:ext cx="1433322" cy="556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5904" y="1196339"/>
            <a:ext cx="7565390" cy="5217160"/>
            <a:chOff x="755904" y="1196339"/>
            <a:chExt cx="7565390" cy="5217160"/>
          </a:xfrm>
        </p:grpSpPr>
        <p:sp>
          <p:nvSpPr>
            <p:cNvPr id="3" name="object 3"/>
            <p:cNvSpPr/>
            <p:nvPr/>
          </p:nvSpPr>
          <p:spPr>
            <a:xfrm>
              <a:off x="5364480" y="6172199"/>
              <a:ext cx="2956560" cy="27940"/>
            </a:xfrm>
            <a:custGeom>
              <a:avLst/>
              <a:gdLst/>
              <a:ahLst/>
              <a:cxnLst/>
              <a:rect l="l" t="t" r="r" b="b"/>
              <a:pathLst>
                <a:path w="2956559" h="27939">
                  <a:moveTo>
                    <a:pt x="0" y="27431"/>
                  </a:moveTo>
                  <a:lnTo>
                    <a:pt x="2956560" y="27431"/>
                  </a:lnTo>
                  <a:lnTo>
                    <a:pt x="295656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solidFill>
              <a:srgbClr val="A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5904" y="1196339"/>
              <a:ext cx="4608830" cy="5217160"/>
            </a:xfrm>
            <a:custGeom>
              <a:avLst/>
              <a:gdLst/>
              <a:ahLst/>
              <a:cxnLst/>
              <a:rect l="l" t="t" r="r" b="b"/>
              <a:pathLst>
                <a:path w="4608830" h="5217160">
                  <a:moveTo>
                    <a:pt x="4608576" y="0"/>
                  </a:moveTo>
                  <a:lnTo>
                    <a:pt x="0" y="0"/>
                  </a:lnTo>
                  <a:lnTo>
                    <a:pt x="0" y="5216652"/>
                  </a:lnTo>
                  <a:lnTo>
                    <a:pt x="4608576" y="5216652"/>
                  </a:lnTo>
                  <a:lnTo>
                    <a:pt x="4608576" y="0"/>
                  </a:lnTo>
                  <a:close/>
                </a:path>
              </a:pathLst>
            </a:custGeom>
            <a:solidFill>
              <a:srgbClr val="DED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34644" y="1224153"/>
            <a:ext cx="43668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insurrección </a:t>
            </a:r>
            <a:r>
              <a:rPr sz="1800" b="1" dirty="0">
                <a:latin typeface="Arial"/>
                <a:cs typeface="Arial"/>
              </a:rPr>
              <a:t>del </a:t>
            </a:r>
            <a:r>
              <a:rPr sz="1800" b="1" spc="-5" dirty="0">
                <a:latin typeface="Arial"/>
                <a:cs typeface="Arial"/>
              </a:rPr>
              <a:t>general </a:t>
            </a:r>
            <a:r>
              <a:rPr sz="1800" b="1" dirty="0">
                <a:latin typeface="Arial"/>
                <a:cs typeface="Arial"/>
              </a:rPr>
              <a:t>Mola </a:t>
            </a:r>
            <a:r>
              <a:rPr sz="1800" dirty="0">
                <a:latin typeface="Arial"/>
                <a:cs typeface="Arial"/>
              </a:rPr>
              <a:t>fue  </a:t>
            </a:r>
            <a:r>
              <a:rPr sz="1800" spc="-10" dirty="0">
                <a:latin typeface="Arial"/>
                <a:cs typeface="Arial"/>
              </a:rPr>
              <a:t>apoyada </a:t>
            </a:r>
            <a:r>
              <a:rPr sz="1800" spc="-5" dirty="0">
                <a:latin typeface="Arial"/>
                <a:cs typeface="Arial"/>
              </a:rPr>
              <a:t>-directa o indirectamente- por la  mayoría de los partidos de derechas, entre  los que destacaron los carlistas y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Falange.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4644" y="2596134"/>
            <a:ext cx="4367530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insurrección </a:t>
            </a:r>
            <a:r>
              <a:rPr sz="1800" b="1" spc="-10" dirty="0">
                <a:latin typeface="Arial"/>
                <a:cs typeface="Arial"/>
              </a:rPr>
              <a:t>se </a:t>
            </a:r>
            <a:r>
              <a:rPr sz="1800" b="1" dirty="0">
                <a:latin typeface="Arial"/>
                <a:cs typeface="Arial"/>
              </a:rPr>
              <a:t>inició en Melilla el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17  </a:t>
            </a:r>
            <a:r>
              <a:rPr sz="1800" b="1" dirty="0">
                <a:latin typeface="Arial"/>
                <a:cs typeface="Arial"/>
              </a:rPr>
              <a:t>de julio al </a:t>
            </a:r>
            <a:r>
              <a:rPr sz="1800" b="1" spc="-5" dirty="0">
                <a:latin typeface="Arial"/>
                <a:cs typeface="Arial"/>
              </a:rPr>
              <a:t>mando </a:t>
            </a:r>
            <a:r>
              <a:rPr sz="1800" b="1" dirty="0">
                <a:latin typeface="Arial"/>
                <a:cs typeface="Arial"/>
              </a:rPr>
              <a:t>del </a:t>
            </a:r>
            <a:r>
              <a:rPr sz="1800" b="1" spc="-5" dirty="0">
                <a:latin typeface="Arial"/>
                <a:cs typeface="Arial"/>
              </a:rPr>
              <a:t>general Franco,  </a:t>
            </a:r>
            <a:r>
              <a:rPr sz="1800" b="1" dirty="0">
                <a:latin typeface="Arial"/>
                <a:cs typeface="Arial"/>
              </a:rPr>
              <a:t>que </a:t>
            </a:r>
            <a:r>
              <a:rPr sz="1800" b="1" spc="-5" dirty="0">
                <a:latin typeface="Arial"/>
                <a:cs typeface="Arial"/>
              </a:rPr>
              <a:t>antes se </a:t>
            </a:r>
            <a:r>
              <a:rPr sz="1800" b="1" dirty="0">
                <a:latin typeface="Arial"/>
                <a:cs typeface="Arial"/>
              </a:rPr>
              <a:t>había </a:t>
            </a:r>
            <a:r>
              <a:rPr sz="1800" b="1" spc="-5" dirty="0">
                <a:latin typeface="Arial"/>
                <a:cs typeface="Arial"/>
              </a:rPr>
              <a:t>sublevado </a:t>
            </a:r>
            <a:r>
              <a:rPr sz="1800" b="1" dirty="0">
                <a:latin typeface="Arial"/>
                <a:cs typeface="Arial"/>
              </a:rPr>
              <a:t>en  </a:t>
            </a:r>
            <a:r>
              <a:rPr sz="1800" b="1" spc="-5" dirty="0">
                <a:latin typeface="Arial"/>
                <a:cs typeface="Arial"/>
              </a:rPr>
              <a:t>Canarias.</a:t>
            </a:r>
            <a:endParaRPr sz="1800">
              <a:latin typeface="Arial"/>
              <a:cs typeface="Arial"/>
            </a:endParaRPr>
          </a:p>
          <a:p>
            <a:pPr marL="12700" marR="197485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partir del </a:t>
            </a:r>
            <a:r>
              <a:rPr sz="1800" dirty="0">
                <a:latin typeface="Arial"/>
                <a:cs typeface="Arial"/>
              </a:rPr>
              <a:t>día </a:t>
            </a:r>
            <a:r>
              <a:rPr sz="1800" spc="-5" dirty="0">
                <a:latin typeface="Arial"/>
                <a:cs typeface="Arial"/>
              </a:rPr>
              <a:t>18 de julio, la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sublevación  se </a:t>
            </a:r>
            <a:r>
              <a:rPr sz="1800" dirty="0">
                <a:latin typeface="Arial"/>
                <a:cs typeface="Arial"/>
              </a:rPr>
              <a:t>fue </a:t>
            </a:r>
            <a:r>
              <a:rPr sz="1800" spc="-5" dirty="0">
                <a:latin typeface="Arial"/>
                <a:cs typeface="Arial"/>
              </a:rPr>
              <a:t>extendiendo a la Península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las  Baleares.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4644" y="4928361"/>
            <a:ext cx="40620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131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sublevación fracasa </a:t>
            </a: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Madrid,  </a:t>
            </a:r>
            <a:r>
              <a:rPr sz="1800" b="1" spc="-5" dirty="0">
                <a:latin typeface="Arial"/>
                <a:cs typeface="Arial"/>
              </a:rPr>
              <a:t>Barcelona y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Valencia.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El fracaso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la sublevación desató el  enfrentamiento armado </a:t>
            </a:r>
            <a:r>
              <a:rPr sz="1800" spc="-10" dirty="0">
                <a:latin typeface="Arial"/>
                <a:cs typeface="Arial"/>
              </a:rPr>
              <a:t>que </a:t>
            </a:r>
            <a:r>
              <a:rPr sz="1800" spc="-5" dirty="0">
                <a:latin typeface="Arial"/>
                <a:cs typeface="Arial"/>
              </a:rPr>
              <a:t>conocemos  como la Guerra Civil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española.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4087" y="656856"/>
            <a:ext cx="4734306" cy="511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4644" y="712978"/>
            <a:ext cx="4451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</a:rPr>
              <a:t>3.2. Del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golpe de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Estado a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la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Guerra</a:t>
            </a:r>
            <a:r>
              <a:rPr u="heavy" spc="-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</a:rPr>
              <a:t>Civil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841247" y="972253"/>
            <a:ext cx="7548880" cy="2089785"/>
            <a:chOff x="841247" y="972253"/>
            <a:chExt cx="7548880" cy="2089785"/>
          </a:xfrm>
        </p:grpSpPr>
        <p:sp>
          <p:nvSpPr>
            <p:cNvPr id="11" name="object 11"/>
            <p:cNvSpPr/>
            <p:nvPr/>
          </p:nvSpPr>
          <p:spPr>
            <a:xfrm>
              <a:off x="841247" y="972253"/>
              <a:ext cx="4459986" cy="556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85332" y="1037843"/>
              <a:ext cx="2304288" cy="20238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731889" y="3089910"/>
            <a:ext cx="10909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General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Mola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93535" y="3849623"/>
            <a:ext cx="2086356" cy="26624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244" y="405384"/>
            <a:ext cx="8289035" cy="5977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04" y="260603"/>
            <a:ext cx="8641080" cy="65973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4611" y="620268"/>
            <a:ext cx="8583295" cy="5768340"/>
            <a:chOff x="324611" y="620268"/>
            <a:chExt cx="8583295" cy="5768340"/>
          </a:xfrm>
        </p:grpSpPr>
        <p:sp>
          <p:nvSpPr>
            <p:cNvPr id="3" name="object 3"/>
            <p:cNvSpPr/>
            <p:nvPr/>
          </p:nvSpPr>
          <p:spPr>
            <a:xfrm>
              <a:off x="324611" y="620268"/>
              <a:ext cx="8583168" cy="57683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80731" y="691896"/>
              <a:ext cx="1152525" cy="434340"/>
            </a:xfrm>
            <a:custGeom>
              <a:avLst/>
              <a:gdLst/>
              <a:ahLst/>
              <a:cxnLst/>
              <a:rect l="l" t="t" r="r" b="b"/>
              <a:pathLst>
                <a:path w="1152525" h="434340">
                  <a:moveTo>
                    <a:pt x="1152144" y="0"/>
                  </a:moveTo>
                  <a:lnTo>
                    <a:pt x="0" y="0"/>
                  </a:lnTo>
                  <a:lnTo>
                    <a:pt x="0" y="434339"/>
                  </a:lnTo>
                  <a:lnTo>
                    <a:pt x="1152144" y="434339"/>
                  </a:lnTo>
                  <a:lnTo>
                    <a:pt x="1152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7240" y="6172200"/>
            <a:ext cx="7543800" cy="27940"/>
          </a:xfrm>
          <a:custGeom>
            <a:avLst/>
            <a:gdLst/>
            <a:ahLst/>
            <a:cxnLst/>
            <a:rect l="l" t="t" r="r" b="b"/>
            <a:pathLst>
              <a:path w="7543800" h="27939">
                <a:moveTo>
                  <a:pt x="7543800" y="0"/>
                </a:moveTo>
                <a:lnTo>
                  <a:pt x="0" y="0"/>
                </a:lnTo>
                <a:lnTo>
                  <a:pt x="0" y="27431"/>
                </a:lnTo>
                <a:lnTo>
                  <a:pt x="7543800" y="27431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7217" y="1093723"/>
            <a:ext cx="77787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España quedó partida en dos</a:t>
            </a:r>
            <a:r>
              <a:rPr sz="1600" spc="-5" dirty="0">
                <a:latin typeface="Arial"/>
                <a:cs typeface="Arial"/>
              </a:rPr>
              <a:t>. A un lado quedaron los partidarios de la República. Al  otro, los militares sublevados y sus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seguidores.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831" y="2436876"/>
            <a:ext cx="3168650" cy="3694429"/>
          </a:xfrm>
          <a:custGeom>
            <a:avLst/>
            <a:gdLst/>
            <a:ahLst/>
            <a:cxnLst/>
            <a:rect l="l" t="t" r="r" b="b"/>
            <a:pathLst>
              <a:path w="3168650" h="3694429">
                <a:moveTo>
                  <a:pt x="3168396" y="0"/>
                </a:moveTo>
                <a:lnTo>
                  <a:pt x="0" y="0"/>
                </a:lnTo>
                <a:lnTo>
                  <a:pt x="0" y="3694176"/>
                </a:lnTo>
                <a:lnTo>
                  <a:pt x="3168396" y="3694176"/>
                </a:lnTo>
                <a:lnTo>
                  <a:pt x="3168396" y="0"/>
                </a:lnTo>
                <a:close/>
              </a:path>
            </a:pathLst>
          </a:custGeom>
          <a:solidFill>
            <a:srgbClr val="C9B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9831" y="2436876"/>
            <a:ext cx="3168650" cy="3694429"/>
          </a:xfrm>
          <a:prstGeom prst="rect">
            <a:avLst/>
          </a:prstGeom>
          <a:ln w="9525">
            <a:solidFill>
              <a:srgbClr val="363639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 marR="173990">
              <a:lnSpc>
                <a:spcPct val="100000"/>
              </a:lnSpc>
              <a:spcBef>
                <a:spcPts val="315"/>
              </a:spcBef>
            </a:pPr>
            <a:r>
              <a:rPr sz="1800" b="1" spc="-5" dirty="0">
                <a:latin typeface="Arial"/>
                <a:cs typeface="Arial"/>
              </a:rPr>
              <a:t>Sublevados </a:t>
            </a:r>
            <a:r>
              <a:rPr sz="1800" spc="-5" dirty="0">
                <a:latin typeface="Arial"/>
                <a:cs typeface="Arial"/>
              </a:rPr>
              <a:t>(“</a:t>
            </a:r>
            <a:r>
              <a:rPr sz="1800" b="1" i="1" spc="-5" dirty="0">
                <a:latin typeface="Arial"/>
                <a:cs typeface="Arial"/>
              </a:rPr>
              <a:t>nacionales</a:t>
            </a:r>
            <a:r>
              <a:rPr sz="1800" spc="-5" dirty="0">
                <a:latin typeface="Arial"/>
                <a:cs typeface="Arial"/>
              </a:rPr>
              <a:t>”):  </a:t>
            </a:r>
            <a:r>
              <a:rPr sz="1600" spc="-5" dirty="0">
                <a:latin typeface="Arial"/>
                <a:cs typeface="Arial"/>
              </a:rPr>
              <a:t>Iglesia, oligarquía tradicional,  partidos de derecha  (monárquicos, carlistas) y  extrema derecha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(falangistas).</a:t>
            </a:r>
            <a:endParaRPr sz="1600">
              <a:latin typeface="Arial"/>
              <a:cs typeface="Arial"/>
            </a:endParaRPr>
          </a:p>
          <a:p>
            <a:pPr marL="90805" marR="353060">
              <a:lnSpc>
                <a:spcPct val="100000"/>
              </a:lnSpc>
              <a:spcBef>
                <a:spcPts val="969"/>
              </a:spcBef>
            </a:pPr>
            <a:r>
              <a:rPr sz="1600" spc="-5" dirty="0">
                <a:latin typeface="Arial"/>
                <a:cs typeface="Arial"/>
              </a:rPr>
              <a:t>Control 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España </a:t>
            </a:r>
            <a:r>
              <a:rPr sz="1600" spc="-15" dirty="0">
                <a:latin typeface="Arial"/>
                <a:cs typeface="Arial"/>
              </a:rPr>
              <a:t>interior,  </a:t>
            </a:r>
            <a:r>
              <a:rPr sz="1600" spc="-5" dirty="0">
                <a:latin typeface="Arial"/>
                <a:cs typeface="Arial"/>
              </a:rPr>
              <a:t>Galicia, valle del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Guadalquivir,  </a:t>
            </a:r>
            <a:r>
              <a:rPr sz="1600" spc="-5" dirty="0">
                <a:latin typeface="Arial"/>
                <a:cs typeface="Arial"/>
              </a:rPr>
              <a:t>donde predominaba la gran  propiedad.</a:t>
            </a:r>
            <a:endParaRPr sz="1600">
              <a:latin typeface="Arial"/>
              <a:cs typeface="Arial"/>
            </a:endParaRPr>
          </a:p>
          <a:p>
            <a:pPr marL="90805" marR="148590">
              <a:lnSpc>
                <a:spcPct val="100000"/>
              </a:lnSpc>
              <a:spcBef>
                <a:spcPts val="965"/>
              </a:spcBef>
            </a:pPr>
            <a:r>
              <a:rPr sz="1600" spc="-5" dirty="0">
                <a:latin typeface="Arial"/>
                <a:cs typeface="Arial"/>
              </a:rPr>
              <a:t>Objetivo: unidad nacional, frenar  la</a:t>
            </a:r>
            <a:r>
              <a:rPr sz="1600" spc="-10" dirty="0">
                <a:latin typeface="Arial"/>
                <a:cs typeface="Arial"/>
              </a:rPr>
              <a:t> “revolución”.</a:t>
            </a:r>
            <a:endParaRPr sz="1600">
              <a:latin typeface="Arial"/>
              <a:cs typeface="Arial"/>
            </a:endParaRPr>
          </a:p>
          <a:p>
            <a:pPr marL="90805" marR="351790">
              <a:lnSpc>
                <a:spcPct val="100000"/>
              </a:lnSpc>
              <a:spcBef>
                <a:spcPts val="960"/>
              </a:spcBef>
            </a:pPr>
            <a:r>
              <a:rPr sz="1600" spc="-5" dirty="0">
                <a:latin typeface="Arial"/>
                <a:cs typeface="Arial"/>
              </a:rPr>
              <a:t>Junta de Defensa Nacional en  Burgos.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05044" y="2436876"/>
            <a:ext cx="3458210" cy="3571240"/>
          </a:xfrm>
          <a:prstGeom prst="rect">
            <a:avLst/>
          </a:prstGeom>
          <a:solidFill>
            <a:srgbClr val="C9BEB8"/>
          </a:solidFill>
          <a:ln w="9525">
            <a:solidFill>
              <a:srgbClr val="3333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 marR="117475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latin typeface="Arial"/>
                <a:cs typeface="Arial"/>
              </a:rPr>
              <a:t>Los </a:t>
            </a:r>
            <a:r>
              <a:rPr sz="1800" b="1" spc="-5" dirty="0">
                <a:latin typeface="Arial"/>
                <a:cs typeface="Arial"/>
              </a:rPr>
              <a:t>republicanos</a:t>
            </a:r>
            <a:r>
              <a:rPr sz="1800" spc="-5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defensa de la  república democrática (pequeña  burguesía, intelectuales,  republicanos de izquierdas) con  </a:t>
            </a:r>
            <a:r>
              <a:rPr sz="1600" spc="-10" dirty="0">
                <a:latin typeface="Arial"/>
                <a:cs typeface="Arial"/>
              </a:rPr>
              <a:t>apoyo </a:t>
            </a:r>
            <a:r>
              <a:rPr sz="1600" spc="-5" dirty="0">
                <a:latin typeface="Arial"/>
                <a:cs typeface="Arial"/>
              </a:rPr>
              <a:t>de comunistas y anarquistas  (partidarios de la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revolución).</a:t>
            </a:r>
            <a:endParaRPr sz="1600">
              <a:latin typeface="Arial"/>
              <a:cs typeface="Arial"/>
            </a:endParaRPr>
          </a:p>
          <a:p>
            <a:pPr marL="92075" marR="173355">
              <a:lnSpc>
                <a:spcPct val="100000"/>
              </a:lnSpc>
              <a:spcBef>
                <a:spcPts val="969"/>
              </a:spcBef>
            </a:pPr>
            <a:r>
              <a:rPr sz="1600" spc="-5" dirty="0">
                <a:latin typeface="Arial"/>
                <a:cs typeface="Arial"/>
              </a:rPr>
              <a:t>Dominaron en zonas donde el  proletariado y los partidos de  izquierdas tenían </a:t>
            </a:r>
            <a:r>
              <a:rPr sz="1600" spc="-10" dirty="0">
                <a:latin typeface="Arial"/>
                <a:cs typeface="Arial"/>
              </a:rPr>
              <a:t>mayor </a:t>
            </a:r>
            <a:r>
              <a:rPr sz="1600" spc="-5" dirty="0">
                <a:latin typeface="Arial"/>
                <a:cs typeface="Arial"/>
              </a:rPr>
              <a:t>peso: País  </a:t>
            </a:r>
            <a:r>
              <a:rPr sz="1600" spc="-20" dirty="0">
                <a:latin typeface="Arial"/>
                <a:cs typeface="Arial"/>
              </a:rPr>
              <a:t>Vasco, </a:t>
            </a:r>
            <a:r>
              <a:rPr sz="1600" spc="-5" dirty="0">
                <a:latin typeface="Arial"/>
                <a:cs typeface="Arial"/>
              </a:rPr>
              <a:t>Cataluña, Madrid, Asturias,  Levante.</a:t>
            </a:r>
            <a:endParaRPr sz="1600">
              <a:latin typeface="Arial"/>
              <a:cs typeface="Arial"/>
            </a:endParaRPr>
          </a:p>
          <a:p>
            <a:pPr marL="92075" marR="236854">
              <a:lnSpc>
                <a:spcPct val="100000"/>
              </a:lnSpc>
              <a:spcBef>
                <a:spcPts val="965"/>
              </a:spcBef>
            </a:pPr>
            <a:r>
              <a:rPr sz="1600" spc="-5" dirty="0">
                <a:latin typeface="Arial"/>
                <a:cs typeface="Arial"/>
              </a:rPr>
              <a:t>Revolución social: expropiación de  fincas y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fábricas.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7868" y="385584"/>
            <a:ext cx="5256530" cy="511809"/>
            <a:chOff x="467868" y="385584"/>
            <a:chExt cx="5256530" cy="511809"/>
          </a:xfrm>
        </p:grpSpPr>
        <p:sp>
          <p:nvSpPr>
            <p:cNvPr id="8" name="object 8"/>
            <p:cNvSpPr/>
            <p:nvPr/>
          </p:nvSpPr>
          <p:spPr>
            <a:xfrm>
              <a:off x="467868" y="414528"/>
              <a:ext cx="5256530" cy="368935"/>
            </a:xfrm>
            <a:custGeom>
              <a:avLst/>
              <a:gdLst/>
              <a:ahLst/>
              <a:cxnLst/>
              <a:rect l="l" t="t" r="r" b="b"/>
              <a:pathLst>
                <a:path w="5256530" h="368934">
                  <a:moveTo>
                    <a:pt x="5256276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5256276" y="368808"/>
                  </a:lnTo>
                  <a:lnTo>
                    <a:pt x="5256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1059" y="385584"/>
              <a:ext cx="4077462" cy="51128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67868" y="414527"/>
            <a:ext cx="5256530" cy="36893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pc="-5" dirty="0"/>
              <a:t>3.3.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División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de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España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en dos</a:t>
            </a:r>
            <a:r>
              <a:rPr u="heavy" spc="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bandos</a:t>
            </a:r>
          </a:p>
        </p:txBody>
      </p:sp>
      <p:sp>
        <p:nvSpPr>
          <p:cNvPr id="11" name="object 11"/>
          <p:cNvSpPr/>
          <p:nvPr/>
        </p:nvSpPr>
        <p:spPr>
          <a:xfrm>
            <a:off x="998219" y="700981"/>
            <a:ext cx="3803141" cy="55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56889" y="4450969"/>
            <a:ext cx="1958721" cy="23978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538033" y="1647761"/>
            <a:ext cx="3773804" cy="2727960"/>
            <a:chOff x="1538033" y="1647761"/>
            <a:chExt cx="3773804" cy="2727960"/>
          </a:xfrm>
        </p:grpSpPr>
        <p:sp>
          <p:nvSpPr>
            <p:cNvPr id="14" name="object 14"/>
            <p:cNvSpPr/>
            <p:nvPr/>
          </p:nvSpPr>
          <p:spPr>
            <a:xfrm>
              <a:off x="3178047" y="1657096"/>
              <a:ext cx="2133777" cy="27182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49146" y="1940178"/>
              <a:ext cx="576580" cy="488950"/>
            </a:xfrm>
            <a:custGeom>
              <a:avLst/>
              <a:gdLst/>
              <a:ahLst/>
              <a:cxnLst/>
              <a:rect l="l" t="t" r="r" b="b"/>
              <a:pathLst>
                <a:path w="576580" h="488950">
                  <a:moveTo>
                    <a:pt x="0" y="0"/>
                  </a:moveTo>
                  <a:lnTo>
                    <a:pt x="0" y="144145"/>
                  </a:lnTo>
                  <a:lnTo>
                    <a:pt x="3643" y="175837"/>
                  </a:lnTo>
                  <a:lnTo>
                    <a:pt x="31736" y="236305"/>
                  </a:lnTo>
                  <a:lnTo>
                    <a:pt x="85234" y="291413"/>
                  </a:lnTo>
                  <a:lnTo>
                    <a:pt x="120634" y="316404"/>
                  </a:lnTo>
                  <a:lnTo>
                    <a:pt x="161333" y="339393"/>
                  </a:lnTo>
                  <a:lnTo>
                    <a:pt x="206981" y="360157"/>
                  </a:lnTo>
                  <a:lnTo>
                    <a:pt x="257228" y="378477"/>
                  </a:lnTo>
                  <a:lnTo>
                    <a:pt x="311723" y="394132"/>
                  </a:lnTo>
                  <a:lnTo>
                    <a:pt x="370115" y="406899"/>
                  </a:lnTo>
                  <a:lnTo>
                    <a:pt x="432053" y="416560"/>
                  </a:lnTo>
                  <a:lnTo>
                    <a:pt x="432053" y="488569"/>
                  </a:lnTo>
                  <a:lnTo>
                    <a:pt x="576072" y="353441"/>
                  </a:lnTo>
                  <a:lnTo>
                    <a:pt x="432053" y="200533"/>
                  </a:lnTo>
                  <a:lnTo>
                    <a:pt x="432053" y="272542"/>
                  </a:lnTo>
                  <a:lnTo>
                    <a:pt x="370115" y="262881"/>
                  </a:lnTo>
                  <a:lnTo>
                    <a:pt x="311723" y="250113"/>
                  </a:lnTo>
                  <a:lnTo>
                    <a:pt x="257228" y="234457"/>
                  </a:lnTo>
                  <a:lnTo>
                    <a:pt x="206981" y="216135"/>
                  </a:lnTo>
                  <a:lnTo>
                    <a:pt x="161333" y="195365"/>
                  </a:lnTo>
                  <a:lnTo>
                    <a:pt x="120634" y="172370"/>
                  </a:lnTo>
                  <a:lnTo>
                    <a:pt x="85234" y="147369"/>
                  </a:lnTo>
                  <a:lnTo>
                    <a:pt x="55484" y="120584"/>
                  </a:lnTo>
                  <a:lnTo>
                    <a:pt x="14338" y="62539"/>
                  </a:lnTo>
                  <a:lnTo>
                    <a:pt x="3643" y="31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49229" y="1658873"/>
              <a:ext cx="576580" cy="353695"/>
            </a:xfrm>
            <a:custGeom>
              <a:avLst/>
              <a:gdLst/>
              <a:ahLst/>
              <a:cxnLst/>
              <a:rect l="l" t="t" r="r" b="b"/>
              <a:pathLst>
                <a:path w="576580" h="353694">
                  <a:moveTo>
                    <a:pt x="575988" y="0"/>
                  </a:moveTo>
                  <a:lnTo>
                    <a:pt x="501646" y="2365"/>
                  </a:lnTo>
                  <a:lnTo>
                    <a:pt x="428541" y="9398"/>
                  </a:lnTo>
                  <a:lnTo>
                    <a:pt x="364582" y="19622"/>
                  </a:lnTo>
                  <a:lnTo>
                    <a:pt x="304737" y="33087"/>
                  </a:lnTo>
                  <a:lnTo>
                    <a:pt x="249311" y="49534"/>
                  </a:lnTo>
                  <a:lnTo>
                    <a:pt x="198611" y="68704"/>
                  </a:lnTo>
                  <a:lnTo>
                    <a:pt x="152945" y="90339"/>
                  </a:lnTo>
                  <a:lnTo>
                    <a:pt x="112620" y="114180"/>
                  </a:lnTo>
                  <a:lnTo>
                    <a:pt x="77942" y="139969"/>
                  </a:lnTo>
                  <a:lnTo>
                    <a:pt x="49218" y="167448"/>
                  </a:lnTo>
                  <a:lnTo>
                    <a:pt x="10859" y="226438"/>
                  </a:lnTo>
                  <a:lnTo>
                    <a:pt x="0" y="289083"/>
                  </a:lnTo>
                  <a:lnTo>
                    <a:pt x="5649" y="321129"/>
                  </a:lnTo>
                  <a:lnTo>
                    <a:pt x="19093" y="353313"/>
                  </a:lnTo>
                  <a:lnTo>
                    <a:pt x="37350" y="325541"/>
                  </a:lnTo>
                  <a:lnTo>
                    <a:pt x="60994" y="299226"/>
                  </a:lnTo>
                  <a:lnTo>
                    <a:pt x="123037" y="251504"/>
                  </a:lnTo>
                  <a:lnTo>
                    <a:pt x="160732" y="230362"/>
                  </a:lnTo>
                  <a:lnTo>
                    <a:pt x="202407" y="211210"/>
                  </a:lnTo>
                  <a:lnTo>
                    <a:pt x="247709" y="194180"/>
                  </a:lnTo>
                  <a:lnTo>
                    <a:pt x="296287" y="179406"/>
                  </a:lnTo>
                  <a:lnTo>
                    <a:pt x="347789" y="167021"/>
                  </a:lnTo>
                  <a:lnTo>
                    <a:pt x="401861" y="157156"/>
                  </a:lnTo>
                  <a:lnTo>
                    <a:pt x="458154" y="149945"/>
                  </a:lnTo>
                  <a:lnTo>
                    <a:pt x="516313" y="145522"/>
                  </a:lnTo>
                  <a:lnTo>
                    <a:pt x="575988" y="144017"/>
                  </a:lnTo>
                  <a:lnTo>
                    <a:pt x="575988" y="0"/>
                  </a:lnTo>
                  <a:close/>
                </a:path>
              </a:pathLst>
            </a:custGeom>
            <a:solidFill>
              <a:srgbClr val="8A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49146" y="1658873"/>
              <a:ext cx="576580" cy="770255"/>
            </a:xfrm>
            <a:custGeom>
              <a:avLst/>
              <a:gdLst/>
              <a:ahLst/>
              <a:cxnLst/>
              <a:rect l="l" t="t" r="r" b="b"/>
              <a:pathLst>
                <a:path w="576580" h="770255">
                  <a:moveTo>
                    <a:pt x="0" y="281304"/>
                  </a:moveTo>
                  <a:lnTo>
                    <a:pt x="14338" y="343844"/>
                  </a:lnTo>
                  <a:lnTo>
                    <a:pt x="55484" y="401889"/>
                  </a:lnTo>
                  <a:lnTo>
                    <a:pt x="85234" y="428674"/>
                  </a:lnTo>
                  <a:lnTo>
                    <a:pt x="120634" y="453675"/>
                  </a:lnTo>
                  <a:lnTo>
                    <a:pt x="161333" y="476670"/>
                  </a:lnTo>
                  <a:lnTo>
                    <a:pt x="206981" y="497440"/>
                  </a:lnTo>
                  <a:lnTo>
                    <a:pt x="257228" y="515762"/>
                  </a:lnTo>
                  <a:lnTo>
                    <a:pt x="311723" y="531418"/>
                  </a:lnTo>
                  <a:lnTo>
                    <a:pt x="370115" y="544186"/>
                  </a:lnTo>
                  <a:lnTo>
                    <a:pt x="432053" y="553847"/>
                  </a:lnTo>
                  <a:lnTo>
                    <a:pt x="432053" y="481838"/>
                  </a:lnTo>
                  <a:lnTo>
                    <a:pt x="576072" y="634746"/>
                  </a:lnTo>
                  <a:lnTo>
                    <a:pt x="432053" y="769874"/>
                  </a:lnTo>
                  <a:lnTo>
                    <a:pt x="432053" y="697864"/>
                  </a:lnTo>
                  <a:lnTo>
                    <a:pt x="370115" y="688204"/>
                  </a:lnTo>
                  <a:lnTo>
                    <a:pt x="311723" y="675437"/>
                  </a:lnTo>
                  <a:lnTo>
                    <a:pt x="257228" y="659782"/>
                  </a:lnTo>
                  <a:lnTo>
                    <a:pt x="206981" y="641462"/>
                  </a:lnTo>
                  <a:lnTo>
                    <a:pt x="161333" y="620698"/>
                  </a:lnTo>
                  <a:lnTo>
                    <a:pt x="120634" y="597709"/>
                  </a:lnTo>
                  <a:lnTo>
                    <a:pt x="85234" y="572718"/>
                  </a:lnTo>
                  <a:lnTo>
                    <a:pt x="55484" y="545944"/>
                  </a:lnTo>
                  <a:lnTo>
                    <a:pt x="14338" y="487935"/>
                  </a:lnTo>
                  <a:lnTo>
                    <a:pt x="0" y="425450"/>
                  </a:lnTo>
                  <a:lnTo>
                    <a:pt x="0" y="281304"/>
                  </a:lnTo>
                  <a:lnTo>
                    <a:pt x="13287" y="220970"/>
                  </a:lnTo>
                  <a:lnTo>
                    <a:pt x="51276" y="165139"/>
                  </a:lnTo>
                  <a:lnTo>
                    <a:pt x="111154" y="115186"/>
                  </a:lnTo>
                  <a:lnTo>
                    <a:pt x="148422" y="92844"/>
                  </a:lnTo>
                  <a:lnTo>
                    <a:pt x="190108" y="72487"/>
                  </a:lnTo>
                  <a:lnTo>
                    <a:pt x="235860" y="54286"/>
                  </a:lnTo>
                  <a:lnTo>
                    <a:pt x="285326" y="38415"/>
                  </a:lnTo>
                  <a:lnTo>
                    <a:pt x="338155" y="25043"/>
                  </a:lnTo>
                  <a:lnTo>
                    <a:pt x="393996" y="14344"/>
                  </a:lnTo>
                  <a:lnTo>
                    <a:pt x="452497" y="6490"/>
                  </a:lnTo>
                  <a:lnTo>
                    <a:pt x="513306" y="1651"/>
                  </a:lnTo>
                  <a:lnTo>
                    <a:pt x="576072" y="0"/>
                  </a:lnTo>
                  <a:lnTo>
                    <a:pt x="576072" y="144017"/>
                  </a:lnTo>
                  <a:lnTo>
                    <a:pt x="516397" y="145522"/>
                  </a:lnTo>
                  <a:lnTo>
                    <a:pt x="458237" y="149945"/>
                  </a:lnTo>
                  <a:lnTo>
                    <a:pt x="401945" y="157156"/>
                  </a:lnTo>
                  <a:lnTo>
                    <a:pt x="347872" y="167021"/>
                  </a:lnTo>
                  <a:lnTo>
                    <a:pt x="296371" y="179406"/>
                  </a:lnTo>
                  <a:lnTo>
                    <a:pt x="247793" y="194180"/>
                  </a:lnTo>
                  <a:lnTo>
                    <a:pt x="202490" y="211210"/>
                  </a:lnTo>
                  <a:lnTo>
                    <a:pt x="160816" y="230362"/>
                  </a:lnTo>
                  <a:lnTo>
                    <a:pt x="123120" y="251504"/>
                  </a:lnTo>
                  <a:lnTo>
                    <a:pt x="89757" y="274503"/>
                  </a:lnTo>
                  <a:lnTo>
                    <a:pt x="37433" y="325541"/>
                  </a:lnTo>
                  <a:lnTo>
                    <a:pt x="19176" y="353313"/>
                  </a:lnTo>
                </a:path>
              </a:pathLst>
            </a:custGeom>
            <a:ln w="22225">
              <a:solidFill>
                <a:srgbClr val="7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361493" y="1547177"/>
            <a:ext cx="560705" cy="890905"/>
            <a:chOff x="6361493" y="1547177"/>
            <a:chExt cx="560705" cy="890905"/>
          </a:xfrm>
        </p:grpSpPr>
        <p:sp>
          <p:nvSpPr>
            <p:cNvPr id="19" name="object 19"/>
            <p:cNvSpPr/>
            <p:nvPr/>
          </p:nvSpPr>
          <p:spPr>
            <a:xfrm>
              <a:off x="6372605" y="1964308"/>
              <a:ext cx="538480" cy="462915"/>
            </a:xfrm>
            <a:custGeom>
              <a:avLst/>
              <a:gdLst/>
              <a:ahLst/>
              <a:cxnLst/>
              <a:rect l="l" t="t" r="r" b="b"/>
              <a:pathLst>
                <a:path w="538479" h="462914">
                  <a:moveTo>
                    <a:pt x="527303" y="0"/>
                  </a:moveTo>
                  <a:lnTo>
                    <a:pt x="511751" y="37318"/>
                  </a:lnTo>
                  <a:lnTo>
                    <a:pt x="489889" y="72824"/>
                  </a:lnTo>
                  <a:lnTo>
                    <a:pt x="462107" y="106263"/>
                  </a:lnTo>
                  <a:lnTo>
                    <a:pt x="428792" y="137377"/>
                  </a:lnTo>
                  <a:lnTo>
                    <a:pt x="390334" y="165909"/>
                  </a:lnTo>
                  <a:lnTo>
                    <a:pt x="347121" y="191603"/>
                  </a:lnTo>
                  <a:lnTo>
                    <a:pt x="299542" y="214201"/>
                  </a:lnTo>
                  <a:lnTo>
                    <a:pt x="247985" y="233448"/>
                  </a:lnTo>
                  <a:lnTo>
                    <a:pt x="192839" y="249085"/>
                  </a:lnTo>
                  <a:lnTo>
                    <a:pt x="134493" y="260857"/>
                  </a:lnTo>
                  <a:lnTo>
                    <a:pt x="134493" y="193548"/>
                  </a:lnTo>
                  <a:lnTo>
                    <a:pt x="0" y="338836"/>
                  </a:lnTo>
                  <a:lnTo>
                    <a:pt x="134493" y="462533"/>
                  </a:lnTo>
                  <a:lnTo>
                    <a:pt x="134493" y="395350"/>
                  </a:lnTo>
                  <a:lnTo>
                    <a:pt x="192203" y="383768"/>
                  </a:lnTo>
                  <a:lnTo>
                    <a:pt x="246445" y="368525"/>
                  </a:lnTo>
                  <a:lnTo>
                    <a:pt x="296945" y="349897"/>
                  </a:lnTo>
                  <a:lnTo>
                    <a:pt x="343429" y="328158"/>
                  </a:lnTo>
                  <a:lnTo>
                    <a:pt x="385625" y="303581"/>
                  </a:lnTo>
                  <a:lnTo>
                    <a:pt x="423258" y="276442"/>
                  </a:lnTo>
                  <a:lnTo>
                    <a:pt x="456056" y="247014"/>
                  </a:lnTo>
                  <a:lnTo>
                    <a:pt x="483746" y="215573"/>
                  </a:lnTo>
                  <a:lnTo>
                    <a:pt x="506054" y="182393"/>
                  </a:lnTo>
                  <a:lnTo>
                    <a:pt x="522707" y="147747"/>
                  </a:lnTo>
                  <a:lnTo>
                    <a:pt x="537955" y="75157"/>
                  </a:lnTo>
                  <a:lnTo>
                    <a:pt x="536003" y="37762"/>
                  </a:lnTo>
                  <a:lnTo>
                    <a:pt x="527303" y="0"/>
                  </a:lnTo>
                  <a:close/>
                </a:path>
              </a:pathLst>
            </a:custGeom>
            <a:solidFill>
              <a:srgbClr val="A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72605" y="1558289"/>
              <a:ext cx="538480" cy="473709"/>
            </a:xfrm>
            <a:custGeom>
              <a:avLst/>
              <a:gdLst/>
              <a:ahLst/>
              <a:cxnLst/>
              <a:rect l="l" t="t" r="r" b="b"/>
              <a:pathLst>
                <a:path w="538479" h="473710">
                  <a:moveTo>
                    <a:pt x="0" y="0"/>
                  </a:moveTo>
                  <a:lnTo>
                    <a:pt x="0" y="134493"/>
                  </a:lnTo>
                  <a:lnTo>
                    <a:pt x="58607" y="136480"/>
                  </a:lnTo>
                  <a:lnTo>
                    <a:pt x="115389" y="142305"/>
                  </a:lnTo>
                  <a:lnTo>
                    <a:pt x="170017" y="151760"/>
                  </a:lnTo>
                  <a:lnTo>
                    <a:pt x="222163" y="164641"/>
                  </a:lnTo>
                  <a:lnTo>
                    <a:pt x="271497" y="180739"/>
                  </a:lnTo>
                  <a:lnTo>
                    <a:pt x="317693" y="199850"/>
                  </a:lnTo>
                  <a:lnTo>
                    <a:pt x="360420" y="221766"/>
                  </a:lnTo>
                  <a:lnTo>
                    <a:pt x="399351" y="246281"/>
                  </a:lnTo>
                  <a:lnTo>
                    <a:pt x="434157" y="273189"/>
                  </a:lnTo>
                  <a:lnTo>
                    <a:pt x="464509" y="302283"/>
                  </a:lnTo>
                  <a:lnTo>
                    <a:pt x="490080" y="333357"/>
                  </a:lnTo>
                  <a:lnTo>
                    <a:pt x="510539" y="366206"/>
                  </a:lnTo>
                  <a:lnTo>
                    <a:pt x="534814" y="436397"/>
                  </a:lnTo>
                  <a:lnTo>
                    <a:pt x="537972" y="473329"/>
                  </a:lnTo>
                  <a:lnTo>
                    <a:pt x="537972" y="338836"/>
                  </a:lnTo>
                  <a:lnTo>
                    <a:pt x="525560" y="266128"/>
                  </a:lnTo>
                  <a:lnTo>
                    <a:pt x="490080" y="198864"/>
                  </a:lnTo>
                  <a:lnTo>
                    <a:pt x="464509" y="167790"/>
                  </a:lnTo>
                  <a:lnTo>
                    <a:pt x="434157" y="138696"/>
                  </a:lnTo>
                  <a:lnTo>
                    <a:pt x="399351" y="111788"/>
                  </a:lnTo>
                  <a:lnTo>
                    <a:pt x="360420" y="87273"/>
                  </a:lnTo>
                  <a:lnTo>
                    <a:pt x="317693" y="65357"/>
                  </a:lnTo>
                  <a:lnTo>
                    <a:pt x="271497" y="46246"/>
                  </a:lnTo>
                  <a:lnTo>
                    <a:pt x="222163" y="30148"/>
                  </a:lnTo>
                  <a:lnTo>
                    <a:pt x="170017" y="17267"/>
                  </a:lnTo>
                  <a:lnTo>
                    <a:pt x="115389" y="7812"/>
                  </a:lnTo>
                  <a:lnTo>
                    <a:pt x="58607" y="1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372605" y="1558289"/>
              <a:ext cx="538480" cy="868680"/>
            </a:xfrm>
            <a:custGeom>
              <a:avLst/>
              <a:gdLst/>
              <a:ahLst/>
              <a:cxnLst/>
              <a:rect l="l" t="t" r="r" b="b"/>
              <a:pathLst>
                <a:path w="538479" h="868680">
                  <a:moveTo>
                    <a:pt x="537972" y="473329"/>
                  </a:moveTo>
                  <a:lnTo>
                    <a:pt x="525560" y="400621"/>
                  </a:lnTo>
                  <a:lnTo>
                    <a:pt x="490080" y="333357"/>
                  </a:lnTo>
                  <a:lnTo>
                    <a:pt x="464509" y="302283"/>
                  </a:lnTo>
                  <a:lnTo>
                    <a:pt x="434157" y="273189"/>
                  </a:lnTo>
                  <a:lnTo>
                    <a:pt x="399351" y="246281"/>
                  </a:lnTo>
                  <a:lnTo>
                    <a:pt x="360420" y="221766"/>
                  </a:lnTo>
                  <a:lnTo>
                    <a:pt x="317693" y="199850"/>
                  </a:lnTo>
                  <a:lnTo>
                    <a:pt x="271497" y="180739"/>
                  </a:lnTo>
                  <a:lnTo>
                    <a:pt x="222163" y="164641"/>
                  </a:lnTo>
                  <a:lnTo>
                    <a:pt x="170017" y="151760"/>
                  </a:lnTo>
                  <a:lnTo>
                    <a:pt x="115389" y="142305"/>
                  </a:lnTo>
                  <a:lnTo>
                    <a:pt x="58607" y="136480"/>
                  </a:lnTo>
                  <a:lnTo>
                    <a:pt x="0" y="134493"/>
                  </a:lnTo>
                  <a:lnTo>
                    <a:pt x="0" y="0"/>
                  </a:lnTo>
                  <a:lnTo>
                    <a:pt x="58607" y="1987"/>
                  </a:lnTo>
                  <a:lnTo>
                    <a:pt x="115389" y="7812"/>
                  </a:lnTo>
                  <a:lnTo>
                    <a:pt x="170017" y="17267"/>
                  </a:lnTo>
                  <a:lnTo>
                    <a:pt x="222163" y="30148"/>
                  </a:lnTo>
                  <a:lnTo>
                    <a:pt x="271497" y="46246"/>
                  </a:lnTo>
                  <a:lnTo>
                    <a:pt x="317693" y="65357"/>
                  </a:lnTo>
                  <a:lnTo>
                    <a:pt x="360420" y="87273"/>
                  </a:lnTo>
                  <a:lnTo>
                    <a:pt x="399351" y="111788"/>
                  </a:lnTo>
                  <a:lnTo>
                    <a:pt x="434157" y="138696"/>
                  </a:lnTo>
                  <a:lnTo>
                    <a:pt x="464509" y="167790"/>
                  </a:lnTo>
                  <a:lnTo>
                    <a:pt x="490080" y="198864"/>
                  </a:lnTo>
                  <a:lnTo>
                    <a:pt x="510539" y="231713"/>
                  </a:lnTo>
                  <a:lnTo>
                    <a:pt x="534814" y="301904"/>
                  </a:lnTo>
                  <a:lnTo>
                    <a:pt x="537972" y="338836"/>
                  </a:lnTo>
                  <a:lnTo>
                    <a:pt x="537972" y="473329"/>
                  </a:lnTo>
                  <a:lnTo>
                    <a:pt x="534568" y="511487"/>
                  </a:lnTo>
                  <a:lnTo>
                    <a:pt x="524577" y="548569"/>
                  </a:lnTo>
                  <a:lnTo>
                    <a:pt x="508325" y="584307"/>
                  </a:lnTo>
                  <a:lnTo>
                    <a:pt x="486141" y="618433"/>
                  </a:lnTo>
                  <a:lnTo>
                    <a:pt x="458354" y="650681"/>
                  </a:lnTo>
                  <a:lnTo>
                    <a:pt x="425291" y="680783"/>
                  </a:lnTo>
                  <a:lnTo>
                    <a:pt x="387280" y="708472"/>
                  </a:lnTo>
                  <a:lnTo>
                    <a:pt x="344649" y="733481"/>
                  </a:lnTo>
                  <a:lnTo>
                    <a:pt x="297727" y="755542"/>
                  </a:lnTo>
                  <a:lnTo>
                    <a:pt x="246842" y="774389"/>
                  </a:lnTo>
                  <a:lnTo>
                    <a:pt x="192321" y="789754"/>
                  </a:lnTo>
                  <a:lnTo>
                    <a:pt x="134493" y="801370"/>
                  </a:lnTo>
                  <a:lnTo>
                    <a:pt x="134493" y="868552"/>
                  </a:lnTo>
                  <a:lnTo>
                    <a:pt x="0" y="744855"/>
                  </a:lnTo>
                  <a:lnTo>
                    <a:pt x="134493" y="599567"/>
                  </a:lnTo>
                  <a:lnTo>
                    <a:pt x="134493" y="666876"/>
                  </a:lnTo>
                  <a:lnTo>
                    <a:pt x="192839" y="655104"/>
                  </a:lnTo>
                  <a:lnTo>
                    <a:pt x="247985" y="639467"/>
                  </a:lnTo>
                  <a:lnTo>
                    <a:pt x="299542" y="620220"/>
                  </a:lnTo>
                  <a:lnTo>
                    <a:pt x="347121" y="597622"/>
                  </a:lnTo>
                  <a:lnTo>
                    <a:pt x="390334" y="571928"/>
                  </a:lnTo>
                  <a:lnTo>
                    <a:pt x="428792" y="543396"/>
                  </a:lnTo>
                  <a:lnTo>
                    <a:pt x="462107" y="512282"/>
                  </a:lnTo>
                  <a:lnTo>
                    <a:pt x="489889" y="478843"/>
                  </a:lnTo>
                  <a:lnTo>
                    <a:pt x="511751" y="443337"/>
                  </a:lnTo>
                  <a:lnTo>
                    <a:pt x="527303" y="406019"/>
                  </a:lnTo>
                </a:path>
              </a:pathLst>
            </a:custGeom>
            <a:ln w="22225">
              <a:solidFill>
                <a:srgbClr val="7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9412" y="477012"/>
            <a:ext cx="7888224" cy="6047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495" y="667512"/>
            <a:ext cx="7993380" cy="5474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4611" y="981455"/>
            <a:ext cx="7812024" cy="4658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4611" y="428256"/>
            <a:ext cx="8208645" cy="511809"/>
            <a:chOff x="324611" y="428256"/>
            <a:chExt cx="8208645" cy="511809"/>
          </a:xfrm>
        </p:grpSpPr>
        <p:sp>
          <p:nvSpPr>
            <p:cNvPr id="4" name="object 4"/>
            <p:cNvSpPr/>
            <p:nvPr/>
          </p:nvSpPr>
          <p:spPr>
            <a:xfrm>
              <a:off x="324611" y="457200"/>
              <a:ext cx="8208645" cy="370840"/>
            </a:xfrm>
            <a:custGeom>
              <a:avLst/>
              <a:gdLst/>
              <a:ahLst/>
              <a:cxnLst/>
              <a:rect l="l" t="t" r="r" b="b"/>
              <a:pathLst>
                <a:path w="8208645" h="370840">
                  <a:moveTo>
                    <a:pt x="8208264" y="0"/>
                  </a:moveTo>
                  <a:lnTo>
                    <a:pt x="0" y="0"/>
                  </a:lnTo>
                  <a:lnTo>
                    <a:pt x="0" y="370332"/>
                  </a:lnTo>
                  <a:lnTo>
                    <a:pt x="8208264" y="370332"/>
                  </a:lnTo>
                  <a:lnTo>
                    <a:pt x="82082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6279" y="428256"/>
              <a:ext cx="6514338" cy="5112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02742" y="484378"/>
            <a:ext cx="6677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3.4.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Internacionalización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la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Guerra </a:t>
            </a:r>
            <a:r>
              <a:rPr sz="18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Civil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ayuda</a:t>
            </a:r>
            <a:r>
              <a:rPr sz="1800" b="1" u="heavy" spc="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exterior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53439" y="743653"/>
            <a:ext cx="7498080" cy="1382395"/>
            <a:chOff x="853439" y="743653"/>
            <a:chExt cx="7498080" cy="1382395"/>
          </a:xfrm>
        </p:grpSpPr>
        <p:sp>
          <p:nvSpPr>
            <p:cNvPr id="8" name="object 8"/>
            <p:cNvSpPr/>
            <p:nvPr/>
          </p:nvSpPr>
          <p:spPr>
            <a:xfrm>
              <a:off x="853439" y="743653"/>
              <a:ext cx="6240018" cy="5568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71843" y="830580"/>
              <a:ext cx="1979676" cy="1295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834895" y="5698235"/>
            <a:ext cx="2304287" cy="11597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31664" y="5527547"/>
            <a:ext cx="2310384" cy="1330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43783" y="3429000"/>
            <a:ext cx="791210" cy="431800"/>
          </a:xfrm>
          <a:custGeom>
            <a:avLst/>
            <a:gdLst/>
            <a:ahLst/>
            <a:cxnLst/>
            <a:rect l="l" t="t" r="r" b="b"/>
            <a:pathLst>
              <a:path w="791210" h="431800">
                <a:moveTo>
                  <a:pt x="790956" y="0"/>
                </a:moveTo>
                <a:lnTo>
                  <a:pt x="0" y="0"/>
                </a:lnTo>
                <a:lnTo>
                  <a:pt x="0" y="431292"/>
                </a:lnTo>
                <a:lnTo>
                  <a:pt x="790956" y="431292"/>
                </a:lnTo>
                <a:lnTo>
                  <a:pt x="7909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4715" y="4797552"/>
            <a:ext cx="577850" cy="431800"/>
          </a:xfrm>
          <a:custGeom>
            <a:avLst/>
            <a:gdLst/>
            <a:ahLst/>
            <a:cxnLst/>
            <a:rect l="l" t="t" r="r" b="b"/>
            <a:pathLst>
              <a:path w="577850" h="431800">
                <a:moveTo>
                  <a:pt x="577596" y="0"/>
                </a:moveTo>
                <a:lnTo>
                  <a:pt x="0" y="0"/>
                </a:lnTo>
                <a:lnTo>
                  <a:pt x="0" y="431292"/>
                </a:lnTo>
                <a:lnTo>
                  <a:pt x="577596" y="431292"/>
                </a:lnTo>
                <a:lnTo>
                  <a:pt x="5775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9308" y="477012"/>
            <a:ext cx="8026908" cy="6047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7532" y="836675"/>
            <a:ext cx="3599688" cy="4905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60035" y="864108"/>
            <a:ext cx="3432047" cy="48341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40" y="0"/>
            <a:ext cx="7543800" cy="189230"/>
          </a:xfrm>
          <a:custGeom>
            <a:avLst/>
            <a:gdLst/>
            <a:ahLst/>
            <a:cxnLst/>
            <a:rect l="l" t="t" r="r" b="b"/>
            <a:pathLst>
              <a:path w="7543800" h="189230">
                <a:moveTo>
                  <a:pt x="0" y="188975"/>
                </a:moveTo>
                <a:lnTo>
                  <a:pt x="7543800" y="188975"/>
                </a:lnTo>
                <a:lnTo>
                  <a:pt x="7543800" y="0"/>
                </a:lnTo>
                <a:lnTo>
                  <a:pt x="0" y="0"/>
                </a:lnTo>
                <a:lnTo>
                  <a:pt x="0" y="188975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98120" y="160032"/>
            <a:ext cx="8945880" cy="6509384"/>
            <a:chOff x="198120" y="160032"/>
            <a:chExt cx="8945880" cy="6509384"/>
          </a:xfrm>
        </p:grpSpPr>
        <p:sp>
          <p:nvSpPr>
            <p:cNvPr id="5" name="object 5"/>
            <p:cNvSpPr/>
            <p:nvPr/>
          </p:nvSpPr>
          <p:spPr>
            <a:xfrm>
              <a:off x="777239" y="6172199"/>
              <a:ext cx="7543800" cy="27940"/>
            </a:xfrm>
            <a:custGeom>
              <a:avLst/>
              <a:gdLst/>
              <a:ahLst/>
              <a:cxnLst/>
              <a:rect l="l" t="t" r="r" b="b"/>
              <a:pathLst>
                <a:path w="7543800" h="27939">
                  <a:moveTo>
                    <a:pt x="75438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7543800" y="27431"/>
                  </a:lnTo>
                  <a:lnTo>
                    <a:pt x="7543800" y="0"/>
                  </a:lnTo>
                  <a:close/>
                </a:path>
              </a:pathLst>
            </a:custGeom>
            <a:solidFill>
              <a:srgbClr val="A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6700" y="548640"/>
              <a:ext cx="8877300" cy="61203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460" y="188975"/>
              <a:ext cx="8569960" cy="367665"/>
            </a:xfrm>
            <a:custGeom>
              <a:avLst/>
              <a:gdLst/>
              <a:ahLst/>
              <a:cxnLst/>
              <a:rect l="l" t="t" r="r" b="b"/>
              <a:pathLst>
                <a:path w="8569960" h="367665">
                  <a:moveTo>
                    <a:pt x="8569452" y="0"/>
                  </a:moveTo>
                  <a:lnTo>
                    <a:pt x="0" y="0"/>
                  </a:lnTo>
                  <a:lnTo>
                    <a:pt x="0" y="367284"/>
                  </a:lnTo>
                  <a:lnTo>
                    <a:pt x="8569452" y="367284"/>
                  </a:lnTo>
                  <a:lnTo>
                    <a:pt x="85694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8120" y="160032"/>
              <a:ext cx="750570" cy="51128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3128" y="160032"/>
              <a:ext cx="3810762" cy="51128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51459" y="188976"/>
            <a:ext cx="8569960" cy="36766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latin typeface="Arial"/>
                <a:cs typeface="Arial"/>
              </a:rPr>
              <a:t>3.5.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 EVOLUCIÓN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800" b="1" u="heavy" spc="-1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GUERRA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80287" y="475429"/>
            <a:ext cx="3536441" cy="556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1459" y="765048"/>
            <a:ext cx="8498205" cy="36766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latin typeface="Arial"/>
                <a:cs typeface="Arial"/>
              </a:rPr>
              <a:t>El </a:t>
            </a:r>
            <a:r>
              <a:rPr sz="1800" b="1" spc="-10" dirty="0">
                <a:latin typeface="Arial"/>
                <a:cs typeface="Arial"/>
              </a:rPr>
              <a:t>avance </a:t>
            </a:r>
            <a:r>
              <a:rPr sz="1800" b="1" spc="-5" dirty="0">
                <a:latin typeface="Arial"/>
                <a:cs typeface="Arial"/>
              </a:rPr>
              <a:t>hacia </a:t>
            </a:r>
            <a:r>
              <a:rPr sz="1800" b="1" dirty="0">
                <a:latin typeface="Arial"/>
                <a:cs typeface="Arial"/>
              </a:rPr>
              <a:t>Madrid </a:t>
            </a:r>
            <a:r>
              <a:rPr sz="1800" b="1" spc="-5" dirty="0">
                <a:latin typeface="Arial"/>
                <a:cs typeface="Arial"/>
              </a:rPr>
              <a:t>y </a:t>
            </a:r>
            <a:r>
              <a:rPr sz="1800" b="1" dirty="0">
                <a:latin typeface="Arial"/>
                <a:cs typeface="Arial"/>
              </a:rPr>
              <a:t>batallas en torno </a:t>
            </a:r>
            <a:r>
              <a:rPr sz="1800" b="1" spc="-5" dirty="0">
                <a:latin typeface="Arial"/>
                <a:cs typeface="Arial"/>
              </a:rPr>
              <a:t>a </a:t>
            </a:r>
            <a:r>
              <a:rPr sz="1800" b="1" dirty="0">
                <a:latin typeface="Arial"/>
                <a:cs typeface="Arial"/>
              </a:rPr>
              <a:t>Madrid (julio </a:t>
            </a:r>
            <a:r>
              <a:rPr sz="1800" b="1" spc="-5" dirty="0">
                <a:latin typeface="Arial"/>
                <a:cs typeface="Arial"/>
              </a:rPr>
              <a:t>1936-marzo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1937)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91895"/>
            <a:ext cx="9144000" cy="5832475"/>
            <a:chOff x="0" y="691895"/>
            <a:chExt cx="9144000" cy="5832475"/>
          </a:xfrm>
        </p:grpSpPr>
        <p:sp>
          <p:nvSpPr>
            <p:cNvPr id="3" name="object 3"/>
            <p:cNvSpPr/>
            <p:nvPr/>
          </p:nvSpPr>
          <p:spPr>
            <a:xfrm>
              <a:off x="0" y="691895"/>
              <a:ext cx="9143999" cy="58323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836675"/>
              <a:ext cx="5219700" cy="2270760"/>
            </a:xfrm>
            <a:custGeom>
              <a:avLst/>
              <a:gdLst/>
              <a:ahLst/>
              <a:cxnLst/>
              <a:rect l="l" t="t" r="r" b="b"/>
              <a:pathLst>
                <a:path w="5219700" h="2270760">
                  <a:moveTo>
                    <a:pt x="5001768" y="1909572"/>
                  </a:moveTo>
                  <a:lnTo>
                    <a:pt x="4282440" y="1909572"/>
                  </a:lnTo>
                  <a:lnTo>
                    <a:pt x="4282440" y="2270760"/>
                  </a:lnTo>
                  <a:lnTo>
                    <a:pt x="5001768" y="2270760"/>
                  </a:lnTo>
                  <a:lnTo>
                    <a:pt x="5001768" y="1909572"/>
                  </a:lnTo>
                  <a:close/>
                </a:path>
                <a:path w="5219700" h="2270760">
                  <a:moveTo>
                    <a:pt x="5219700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0" y="431292"/>
                  </a:lnTo>
                  <a:lnTo>
                    <a:pt x="5219700" y="431292"/>
                  </a:lnTo>
                  <a:lnTo>
                    <a:pt x="5219700" y="79248"/>
                  </a:lnTo>
                  <a:lnTo>
                    <a:pt x="5219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4027" y="915923"/>
              <a:ext cx="8336280" cy="367665"/>
            </a:xfrm>
            <a:custGeom>
              <a:avLst/>
              <a:gdLst/>
              <a:ahLst/>
              <a:cxnLst/>
              <a:rect l="l" t="t" r="r" b="b"/>
              <a:pathLst>
                <a:path w="8336280" h="367665">
                  <a:moveTo>
                    <a:pt x="8336280" y="0"/>
                  </a:moveTo>
                  <a:lnTo>
                    <a:pt x="0" y="0"/>
                  </a:lnTo>
                  <a:lnTo>
                    <a:pt x="0" y="367284"/>
                  </a:lnTo>
                  <a:lnTo>
                    <a:pt x="8336280" y="367284"/>
                  </a:lnTo>
                  <a:lnTo>
                    <a:pt x="833628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24027" y="915924"/>
            <a:ext cx="4996180" cy="36766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latin typeface="Arial"/>
                <a:cs typeface="Arial"/>
              </a:rPr>
              <a:t>La ocupación del </a:t>
            </a:r>
            <a:r>
              <a:rPr sz="1800" b="1" spc="-5" dirty="0">
                <a:latin typeface="Arial"/>
                <a:cs typeface="Arial"/>
              </a:rPr>
              <a:t>Norte </a:t>
            </a:r>
            <a:r>
              <a:rPr sz="1800" b="1" dirty="0">
                <a:latin typeface="Arial"/>
                <a:cs typeface="Arial"/>
              </a:rPr>
              <a:t>(abril-octubre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1937)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4611" y="548640"/>
            <a:ext cx="4381500" cy="38298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60035" y="2997707"/>
            <a:ext cx="4104132" cy="30464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78017" y="6194247"/>
            <a:ext cx="3086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0" marR="5080" indent="-8382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Bombardeo de Gernika, 26 de  abril de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1937.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580" y="678180"/>
            <a:ext cx="8317992" cy="54452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41091" y="5112766"/>
            <a:ext cx="3223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Arial"/>
                <a:cs typeface="Arial"/>
              </a:rPr>
              <a:t>Guernica</a:t>
            </a:r>
            <a:r>
              <a:rPr sz="1800" spc="-5" dirty="0">
                <a:latin typeface="Arial"/>
                <a:cs typeface="Arial"/>
              </a:rPr>
              <a:t>. Pablo Picasso.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1937.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43227"/>
            <a:ext cx="9143999" cy="4347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1123" y="691895"/>
            <a:ext cx="7777480" cy="36766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dirty="0"/>
              <a:t>El </a:t>
            </a:r>
            <a:r>
              <a:rPr spc="-10" dirty="0"/>
              <a:t>avance </a:t>
            </a:r>
            <a:r>
              <a:rPr spc="-5" dirty="0"/>
              <a:t>hacia </a:t>
            </a:r>
            <a:r>
              <a:rPr dirty="0"/>
              <a:t>el </a:t>
            </a:r>
            <a:r>
              <a:rPr spc="-5" dirty="0"/>
              <a:t>Mediterráneo (noviembre </a:t>
            </a:r>
            <a:r>
              <a:rPr dirty="0"/>
              <a:t>1937-junio</a:t>
            </a:r>
            <a:r>
              <a:rPr spc="85" dirty="0"/>
              <a:t> </a:t>
            </a:r>
            <a:r>
              <a:rPr spc="-5" dirty="0"/>
              <a:t>1938)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443471" y="4581144"/>
            <a:ext cx="2467610" cy="1849120"/>
            <a:chOff x="6443471" y="4581144"/>
            <a:chExt cx="2467610" cy="1849120"/>
          </a:xfrm>
        </p:grpSpPr>
        <p:sp>
          <p:nvSpPr>
            <p:cNvPr id="4" name="object 4"/>
            <p:cNvSpPr/>
            <p:nvPr/>
          </p:nvSpPr>
          <p:spPr>
            <a:xfrm>
              <a:off x="6877811" y="5804916"/>
              <a:ext cx="1943100" cy="361315"/>
            </a:xfrm>
            <a:custGeom>
              <a:avLst/>
              <a:gdLst/>
              <a:ahLst/>
              <a:cxnLst/>
              <a:rect l="l" t="t" r="r" b="b"/>
              <a:pathLst>
                <a:path w="1943100" h="361314">
                  <a:moveTo>
                    <a:pt x="1943100" y="0"/>
                  </a:moveTo>
                  <a:lnTo>
                    <a:pt x="0" y="0"/>
                  </a:lnTo>
                  <a:lnTo>
                    <a:pt x="0" y="361188"/>
                  </a:lnTo>
                  <a:lnTo>
                    <a:pt x="1943100" y="361188"/>
                  </a:lnTo>
                  <a:lnTo>
                    <a:pt x="1943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43471" y="4581144"/>
              <a:ext cx="2467355" cy="18486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99046" y="6368897"/>
            <a:ext cx="21380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 marR="5080" indent="-30226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Arial"/>
                <a:cs typeface="Arial"/>
              </a:rPr>
              <a:t>Tropas </a:t>
            </a:r>
            <a:r>
              <a:rPr sz="1400" dirty="0">
                <a:latin typeface="Arial"/>
                <a:cs typeface="Arial"/>
              </a:rPr>
              <a:t>nacionales llegan</a:t>
            </a:r>
            <a:r>
              <a:rPr sz="1400" spc="-1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 </a:t>
            </a:r>
            <a:r>
              <a:rPr sz="1400" spc="-5" dirty="0">
                <a:latin typeface="Arial"/>
                <a:cs typeface="Arial"/>
              </a:rPr>
              <a:t>Vinaroz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(Castellón)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691895"/>
            <a:ext cx="611505" cy="367665"/>
          </a:xfrm>
          <a:custGeom>
            <a:avLst/>
            <a:gdLst/>
            <a:ahLst/>
            <a:cxnLst/>
            <a:rect l="l" t="t" r="r" b="b"/>
            <a:pathLst>
              <a:path w="611505" h="367665">
                <a:moveTo>
                  <a:pt x="611124" y="0"/>
                </a:moveTo>
                <a:lnTo>
                  <a:pt x="0" y="0"/>
                </a:lnTo>
                <a:lnTo>
                  <a:pt x="0" y="367284"/>
                </a:lnTo>
                <a:lnTo>
                  <a:pt x="611124" y="367284"/>
                </a:lnTo>
                <a:lnTo>
                  <a:pt x="6111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91895"/>
            <a:ext cx="9144000" cy="5430520"/>
            <a:chOff x="0" y="691895"/>
            <a:chExt cx="9144000" cy="5430520"/>
          </a:xfrm>
        </p:grpSpPr>
        <p:sp>
          <p:nvSpPr>
            <p:cNvPr id="3" name="object 3"/>
            <p:cNvSpPr/>
            <p:nvPr/>
          </p:nvSpPr>
          <p:spPr>
            <a:xfrm>
              <a:off x="0" y="734567"/>
              <a:ext cx="9143999" cy="53873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91895"/>
              <a:ext cx="8388350" cy="367665"/>
            </a:xfrm>
            <a:custGeom>
              <a:avLst/>
              <a:gdLst/>
              <a:ahLst/>
              <a:cxnLst/>
              <a:rect l="l" t="t" r="r" b="b"/>
              <a:pathLst>
                <a:path w="8388350" h="367665">
                  <a:moveTo>
                    <a:pt x="8388096" y="0"/>
                  </a:moveTo>
                  <a:lnTo>
                    <a:pt x="0" y="0"/>
                  </a:lnTo>
                  <a:lnTo>
                    <a:pt x="0" y="367284"/>
                  </a:lnTo>
                  <a:lnTo>
                    <a:pt x="8388096" y="367284"/>
                  </a:lnTo>
                  <a:lnTo>
                    <a:pt x="838809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739" y="719454"/>
            <a:ext cx="7759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La batalla del Ebro </a:t>
            </a:r>
            <a:r>
              <a:rPr sz="1800" b="1" spc="-5" dirty="0">
                <a:latin typeface="Arial"/>
                <a:cs typeface="Arial"/>
              </a:rPr>
              <a:t>y </a:t>
            </a:r>
            <a:r>
              <a:rPr sz="1800" b="1" dirty="0">
                <a:latin typeface="Arial"/>
                <a:cs typeface="Arial"/>
              </a:rPr>
              <a:t>la ocupación de </a:t>
            </a:r>
            <a:r>
              <a:rPr sz="1800" b="1" spc="-5" dirty="0">
                <a:latin typeface="Arial"/>
                <a:cs typeface="Arial"/>
              </a:rPr>
              <a:t>Cataluña </a:t>
            </a:r>
            <a:r>
              <a:rPr sz="1800" b="1" dirty="0">
                <a:latin typeface="Arial"/>
                <a:cs typeface="Arial"/>
              </a:rPr>
              <a:t>(julio </a:t>
            </a:r>
            <a:r>
              <a:rPr sz="1800" b="1" spc="-5" dirty="0">
                <a:latin typeface="Arial"/>
                <a:cs typeface="Arial"/>
              </a:rPr>
              <a:t>1938-febrero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1939)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03291" y="1915667"/>
            <a:ext cx="4140835" cy="4267200"/>
            <a:chOff x="5003291" y="1915667"/>
            <a:chExt cx="4140835" cy="4267200"/>
          </a:xfrm>
        </p:grpSpPr>
        <p:sp>
          <p:nvSpPr>
            <p:cNvPr id="7" name="object 7"/>
            <p:cNvSpPr/>
            <p:nvPr/>
          </p:nvSpPr>
          <p:spPr>
            <a:xfrm>
              <a:off x="6544055" y="1915667"/>
              <a:ext cx="2599944" cy="4267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03292" y="3645420"/>
              <a:ext cx="1584960" cy="2447925"/>
            </a:xfrm>
            <a:custGeom>
              <a:avLst/>
              <a:gdLst/>
              <a:ahLst/>
              <a:cxnLst/>
              <a:rect l="l" t="t" r="r" b="b"/>
              <a:pathLst>
                <a:path w="1584959" h="2447925">
                  <a:moveTo>
                    <a:pt x="1513332" y="0"/>
                  </a:moveTo>
                  <a:lnTo>
                    <a:pt x="647700" y="0"/>
                  </a:lnTo>
                  <a:lnTo>
                    <a:pt x="647700" y="862571"/>
                  </a:lnTo>
                  <a:lnTo>
                    <a:pt x="1513332" y="862571"/>
                  </a:lnTo>
                  <a:lnTo>
                    <a:pt x="1513332" y="0"/>
                  </a:lnTo>
                  <a:close/>
                </a:path>
                <a:path w="1584959" h="2447925">
                  <a:moveTo>
                    <a:pt x="1584960" y="2016239"/>
                  </a:moveTo>
                  <a:lnTo>
                    <a:pt x="0" y="2016239"/>
                  </a:lnTo>
                  <a:lnTo>
                    <a:pt x="0" y="2447531"/>
                  </a:lnTo>
                  <a:lnTo>
                    <a:pt x="1584960" y="2447531"/>
                  </a:lnTo>
                  <a:lnTo>
                    <a:pt x="1584960" y="2016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40" y="0"/>
            <a:ext cx="7543800" cy="381000"/>
          </a:xfrm>
          <a:custGeom>
            <a:avLst/>
            <a:gdLst/>
            <a:ahLst/>
            <a:cxnLst/>
            <a:rect l="l" t="t" r="r" b="b"/>
            <a:pathLst>
              <a:path w="7543800" h="381000">
                <a:moveTo>
                  <a:pt x="7543800" y="0"/>
                </a:moveTo>
                <a:lnTo>
                  <a:pt x="0" y="0"/>
                </a:lnTo>
                <a:lnTo>
                  <a:pt x="0" y="381000"/>
                </a:lnTo>
                <a:lnTo>
                  <a:pt x="7543800" y="381000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615695"/>
            <a:ext cx="9144000" cy="5625465"/>
            <a:chOff x="0" y="615695"/>
            <a:chExt cx="9144000" cy="5625465"/>
          </a:xfrm>
        </p:grpSpPr>
        <p:sp>
          <p:nvSpPr>
            <p:cNvPr id="5" name="object 5"/>
            <p:cNvSpPr/>
            <p:nvPr/>
          </p:nvSpPr>
          <p:spPr>
            <a:xfrm>
              <a:off x="777240" y="6172199"/>
              <a:ext cx="4947285" cy="27940"/>
            </a:xfrm>
            <a:custGeom>
              <a:avLst/>
              <a:gdLst/>
              <a:ahLst/>
              <a:cxnLst/>
              <a:rect l="l" t="t" r="r" b="b"/>
              <a:pathLst>
                <a:path w="4947285" h="27939">
                  <a:moveTo>
                    <a:pt x="0" y="27431"/>
                  </a:moveTo>
                  <a:lnTo>
                    <a:pt x="4946904" y="27431"/>
                  </a:lnTo>
                  <a:lnTo>
                    <a:pt x="4946904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solidFill>
              <a:srgbClr val="A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15695"/>
              <a:ext cx="9143999" cy="56250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908304"/>
              <a:ext cx="5293360" cy="365760"/>
            </a:xfrm>
            <a:custGeom>
              <a:avLst/>
              <a:gdLst/>
              <a:ahLst/>
              <a:cxnLst/>
              <a:rect l="l" t="t" r="r" b="b"/>
              <a:pathLst>
                <a:path w="5293360" h="365759">
                  <a:moveTo>
                    <a:pt x="5292852" y="0"/>
                  </a:moveTo>
                  <a:lnTo>
                    <a:pt x="0" y="0"/>
                  </a:lnTo>
                  <a:lnTo>
                    <a:pt x="0" y="365760"/>
                  </a:lnTo>
                  <a:lnTo>
                    <a:pt x="5292852" y="365760"/>
                  </a:lnTo>
                  <a:lnTo>
                    <a:pt x="5292852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739" y="935228"/>
            <a:ext cx="4265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El final de la </a:t>
            </a:r>
            <a:r>
              <a:rPr sz="1800" b="1" spc="-5" dirty="0">
                <a:latin typeface="Arial"/>
                <a:cs typeface="Arial"/>
              </a:rPr>
              <a:t>guerra </a:t>
            </a:r>
            <a:r>
              <a:rPr sz="1800" b="1" dirty="0">
                <a:latin typeface="Arial"/>
                <a:cs typeface="Arial"/>
              </a:rPr>
              <a:t>(febrero-abril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1939)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24144" y="4221479"/>
            <a:ext cx="3168650" cy="2016760"/>
          </a:xfrm>
          <a:custGeom>
            <a:avLst/>
            <a:gdLst/>
            <a:ahLst/>
            <a:cxnLst/>
            <a:rect l="l" t="t" r="r" b="b"/>
            <a:pathLst>
              <a:path w="3168650" h="2016760">
                <a:moveTo>
                  <a:pt x="3168396" y="0"/>
                </a:moveTo>
                <a:lnTo>
                  <a:pt x="288036" y="0"/>
                </a:lnTo>
                <a:lnTo>
                  <a:pt x="288036" y="1440180"/>
                </a:lnTo>
                <a:lnTo>
                  <a:pt x="0" y="1440180"/>
                </a:lnTo>
                <a:lnTo>
                  <a:pt x="0" y="2016252"/>
                </a:lnTo>
                <a:lnTo>
                  <a:pt x="288036" y="2016252"/>
                </a:lnTo>
                <a:lnTo>
                  <a:pt x="361188" y="2016252"/>
                </a:lnTo>
                <a:lnTo>
                  <a:pt x="3168396" y="2016252"/>
                </a:lnTo>
                <a:lnTo>
                  <a:pt x="31683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484" y="1126236"/>
            <a:ext cx="9081516" cy="4559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40" y="0"/>
            <a:ext cx="7543800" cy="381000"/>
          </a:xfrm>
          <a:custGeom>
            <a:avLst/>
            <a:gdLst/>
            <a:ahLst/>
            <a:cxnLst/>
            <a:rect l="l" t="t" r="r" b="b"/>
            <a:pathLst>
              <a:path w="7543800" h="381000">
                <a:moveTo>
                  <a:pt x="7543800" y="0"/>
                </a:moveTo>
                <a:lnTo>
                  <a:pt x="0" y="0"/>
                </a:lnTo>
                <a:lnTo>
                  <a:pt x="0" y="260604"/>
                </a:lnTo>
                <a:lnTo>
                  <a:pt x="0" y="381000"/>
                </a:lnTo>
                <a:lnTo>
                  <a:pt x="7543800" y="381000"/>
                </a:lnTo>
                <a:lnTo>
                  <a:pt x="7543800" y="260604"/>
                </a:lnTo>
                <a:lnTo>
                  <a:pt x="754380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40" y="6172200"/>
            <a:ext cx="739140" cy="27940"/>
          </a:xfrm>
          <a:custGeom>
            <a:avLst/>
            <a:gdLst/>
            <a:ahLst/>
            <a:cxnLst/>
            <a:rect l="l" t="t" r="r" b="b"/>
            <a:pathLst>
              <a:path w="739140" h="27939">
                <a:moveTo>
                  <a:pt x="0" y="27431"/>
                </a:moveTo>
                <a:lnTo>
                  <a:pt x="739140" y="27431"/>
                </a:lnTo>
                <a:lnTo>
                  <a:pt x="739140" y="0"/>
                </a:lnTo>
                <a:lnTo>
                  <a:pt x="0" y="0"/>
                </a:lnTo>
                <a:lnTo>
                  <a:pt x="0" y="27431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51459" y="260603"/>
            <a:ext cx="8069580" cy="6597650"/>
            <a:chOff x="251459" y="260603"/>
            <a:chExt cx="8069580" cy="6597650"/>
          </a:xfrm>
        </p:grpSpPr>
        <p:sp>
          <p:nvSpPr>
            <p:cNvPr id="6" name="object 6"/>
            <p:cNvSpPr/>
            <p:nvPr/>
          </p:nvSpPr>
          <p:spPr>
            <a:xfrm>
              <a:off x="7879079" y="6172200"/>
              <a:ext cx="441959" cy="27940"/>
            </a:xfrm>
            <a:custGeom>
              <a:avLst/>
              <a:gdLst/>
              <a:ahLst/>
              <a:cxnLst/>
              <a:rect l="l" t="t" r="r" b="b"/>
              <a:pathLst>
                <a:path w="441959" h="27939">
                  <a:moveTo>
                    <a:pt x="0" y="27431"/>
                  </a:moveTo>
                  <a:lnTo>
                    <a:pt x="441960" y="27431"/>
                  </a:lnTo>
                  <a:lnTo>
                    <a:pt x="441960" y="0"/>
                  </a:lnTo>
                  <a:lnTo>
                    <a:pt x="0" y="0"/>
                  </a:lnTo>
                  <a:lnTo>
                    <a:pt x="0" y="27431"/>
                  </a:lnTo>
                  <a:close/>
                </a:path>
              </a:pathLst>
            </a:custGeom>
            <a:solidFill>
              <a:srgbClr val="A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16379" y="260603"/>
              <a:ext cx="6362700" cy="65973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48384" y="5734812"/>
              <a:ext cx="721360" cy="431800"/>
            </a:xfrm>
            <a:custGeom>
              <a:avLst/>
              <a:gdLst/>
              <a:ahLst/>
              <a:cxnLst/>
              <a:rect l="l" t="t" r="r" b="b"/>
              <a:pathLst>
                <a:path w="721360" h="431800">
                  <a:moveTo>
                    <a:pt x="720852" y="0"/>
                  </a:moveTo>
                  <a:lnTo>
                    <a:pt x="0" y="0"/>
                  </a:lnTo>
                  <a:lnTo>
                    <a:pt x="0" y="431292"/>
                  </a:lnTo>
                  <a:lnTo>
                    <a:pt x="720852" y="431292"/>
                  </a:lnTo>
                  <a:lnTo>
                    <a:pt x="7208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1459" y="2350008"/>
              <a:ext cx="2520950" cy="2292350"/>
            </a:xfrm>
            <a:custGeom>
              <a:avLst/>
              <a:gdLst/>
              <a:ahLst/>
              <a:cxnLst/>
              <a:rect l="l" t="t" r="r" b="b"/>
              <a:pathLst>
                <a:path w="2520950" h="2292350">
                  <a:moveTo>
                    <a:pt x="2520696" y="0"/>
                  </a:moveTo>
                  <a:lnTo>
                    <a:pt x="0" y="0"/>
                  </a:lnTo>
                  <a:lnTo>
                    <a:pt x="0" y="2292096"/>
                  </a:lnTo>
                  <a:lnTo>
                    <a:pt x="2520696" y="2292096"/>
                  </a:lnTo>
                  <a:lnTo>
                    <a:pt x="252069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29590" y="2378455"/>
            <a:ext cx="2237105" cy="2220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i="1" spc="-5" dirty="0">
                <a:latin typeface="Arial"/>
                <a:cs typeface="Arial"/>
              </a:rPr>
              <a:t>En el día de </a:t>
            </a:r>
            <a:r>
              <a:rPr sz="1600" i="1" spc="-35" dirty="0">
                <a:latin typeface="Arial"/>
                <a:cs typeface="Arial"/>
              </a:rPr>
              <a:t>hoy, </a:t>
            </a:r>
            <a:r>
              <a:rPr sz="1600" i="1" spc="-5" dirty="0">
                <a:latin typeface="Arial"/>
                <a:cs typeface="Arial"/>
              </a:rPr>
              <a:t>cautivo  y desarmado el Ejercito  Rojo, han </a:t>
            </a:r>
            <a:r>
              <a:rPr sz="1600" i="1" spc="-10" dirty="0">
                <a:latin typeface="Arial"/>
                <a:cs typeface="Arial"/>
              </a:rPr>
              <a:t>alcanzado </a:t>
            </a:r>
            <a:r>
              <a:rPr sz="1600" i="1" spc="-5" dirty="0">
                <a:latin typeface="Arial"/>
                <a:cs typeface="Arial"/>
              </a:rPr>
              <a:t>las  tropas nacionales sus  últimos objetivos  militares. La guerra ha  terminado.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i="1" spc="-5" dirty="0">
                <a:latin typeface="Arial"/>
                <a:cs typeface="Arial"/>
              </a:rPr>
              <a:t>El Generalísimo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Franco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i="1" spc="-5" dirty="0">
                <a:latin typeface="Arial"/>
                <a:cs typeface="Arial"/>
              </a:rPr>
              <a:t>Burgos 1º abril</a:t>
            </a:r>
            <a:r>
              <a:rPr sz="1600" i="1" spc="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1939.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4611" y="243852"/>
            <a:ext cx="8496300" cy="6106795"/>
            <a:chOff x="324611" y="243852"/>
            <a:chExt cx="8496300" cy="6106795"/>
          </a:xfrm>
        </p:grpSpPr>
        <p:sp>
          <p:nvSpPr>
            <p:cNvPr id="3" name="object 3"/>
            <p:cNvSpPr/>
            <p:nvPr/>
          </p:nvSpPr>
          <p:spPr>
            <a:xfrm>
              <a:off x="324611" y="260604"/>
              <a:ext cx="8496300" cy="60899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11451" y="243852"/>
              <a:ext cx="686562" cy="5112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42642" y="299973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3.6.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0476" y="1731264"/>
            <a:ext cx="2654935" cy="4813300"/>
            <a:chOff x="760476" y="1731264"/>
            <a:chExt cx="2654935" cy="4813300"/>
          </a:xfrm>
        </p:grpSpPr>
        <p:sp>
          <p:nvSpPr>
            <p:cNvPr id="7" name="object 7"/>
            <p:cNvSpPr/>
            <p:nvPr/>
          </p:nvSpPr>
          <p:spPr>
            <a:xfrm>
              <a:off x="946404" y="1731264"/>
              <a:ext cx="2301240" cy="17693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0476" y="4553712"/>
              <a:ext cx="2654808" cy="19903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1459" y="477012"/>
            <a:ext cx="8569960" cy="5544820"/>
            <a:chOff x="251459" y="477012"/>
            <a:chExt cx="8569960" cy="5544820"/>
          </a:xfrm>
        </p:grpSpPr>
        <p:sp>
          <p:nvSpPr>
            <p:cNvPr id="3" name="object 3"/>
            <p:cNvSpPr/>
            <p:nvPr/>
          </p:nvSpPr>
          <p:spPr>
            <a:xfrm>
              <a:off x="251459" y="477012"/>
              <a:ext cx="8569452" cy="48234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42415" y="3860291"/>
              <a:ext cx="1818132" cy="21610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85671" y="1557528"/>
              <a:ext cx="1752600" cy="10881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613</Words>
  <Application>Microsoft Office PowerPoint</Application>
  <PresentationFormat>Presentación en pantalla (4:3)</PresentationFormat>
  <Paragraphs>69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Calibri</vt:lpstr>
      <vt:lpstr>Trebuchet MS</vt:lpstr>
      <vt:lpstr>Office Theme</vt:lpstr>
      <vt:lpstr>LA GUERRA CIVIL ESPAÑOLA</vt:lpstr>
      <vt:lpstr>REINADO DE  ALFONSO  XIII</vt:lpstr>
      <vt:lpstr>Presentación de PowerPoint</vt:lpstr>
      <vt:lpstr>Presentación de PowerPoint</vt:lpstr>
      <vt:lpstr>3. EL ESTALLIDO DE LA GUERRA CIVIL</vt:lpstr>
      <vt:lpstr>3.2. Del golpe de Estado a la Guerra Civil</vt:lpstr>
      <vt:lpstr>Presentación de PowerPoint</vt:lpstr>
      <vt:lpstr>Presentación de PowerPoint</vt:lpstr>
      <vt:lpstr>Presentación de PowerPoint</vt:lpstr>
      <vt:lpstr>3.3. División de España en dos bandos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avance hacia el Mediterráneo (noviembre 1937-junio 1938)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Maria Sanz</cp:lastModifiedBy>
  <cp:revision>4</cp:revision>
  <dcterms:created xsi:type="dcterms:W3CDTF">2022-05-09T08:22:43Z</dcterms:created>
  <dcterms:modified xsi:type="dcterms:W3CDTF">2022-05-14T11:24:16Z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2021-08-16T00:00:00Z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2022-05-09T00:00:00Z</vt:filetime>
  </property>
</Properties>
</file>