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275" r:id="rId5"/>
    <p:sldId id="276" r:id="rId6"/>
    <p:sldId id="277" r:id="rId7"/>
    <p:sldId id="278" r:id="rId8"/>
    <p:sldId id="280"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398236-5AE3-4C04-A7A6-90C8ABDF24E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5A213B4-E716-4218-9472-59C6BEC5B0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3E092FC-E2E3-4916-90C4-78CB0E756974}"/>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7E67FF86-6A35-406B-AE99-83A13CA8A2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8380A8A-94AD-4CAB-9007-344B766F9BC5}"/>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87491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12B1BC-717B-4AB4-9E94-DA92108AC6B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80360A2-D746-4E8B-9B10-E5C8DA9C51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4B0CB05-E9F7-4DDB-BD1E-9881A19DFBAB}"/>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81B010D3-A277-4BDC-B120-B97E0E9B99D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6CDA8D9-BB54-4DD1-849A-4E1E0B327975}"/>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2047745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F2CDB8-F916-4140-925B-686560179C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763C1CE-9D3B-446F-9F47-3C8A81E558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4B4091E-A227-4EFF-A248-85DC6062261B}"/>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CC8CC7D3-5A5C-4F3F-884D-2C10E3D3555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55460AE-5848-4F2A-9BAC-295864026FED}"/>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299974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B6495C-6759-4175-9C52-1D037F48444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A378045-FA15-4895-A867-6FCA7A2FF88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9E1113A-E79B-4D54-B629-1D7EEB0BF25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99D6782-F7E1-4158-88AA-9B137CE87484}"/>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6" name="Marcador de pie de página 5">
            <a:extLst>
              <a:ext uri="{FF2B5EF4-FFF2-40B4-BE49-F238E27FC236}">
                <a16:creationId xmlns:a16="http://schemas.microsoft.com/office/drawing/2014/main" id="{DE882478-86CD-4CF7-9CF2-8141DEA1424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18788B-8D92-4567-BEC0-61AF639EE67C}"/>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3457493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46B691-30F7-4BC6-A54E-FA31301BD2AF}"/>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1A38B60-FDC2-4680-B099-A8EFF38CD7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6D98CFE-FB2B-44CD-8A62-407FE937E13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165D462D-CF20-4BF6-AD4E-BB614C3D97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4A4C229-FE0D-4972-98B0-142740177F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2BA1A5F-2EEC-4B3A-B637-77CFDCDA0465}"/>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8" name="Marcador de pie de página 7">
            <a:extLst>
              <a:ext uri="{FF2B5EF4-FFF2-40B4-BE49-F238E27FC236}">
                <a16:creationId xmlns:a16="http://schemas.microsoft.com/office/drawing/2014/main" id="{770AE05C-15EC-4075-9D21-1B9C21FF66B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A755998-D7A8-4EC5-926D-4BA48D432EFE}"/>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3063929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71277-3532-42EE-8623-C7BE78D7657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6998D70-97BA-4D25-B3B6-583C86C3A12F}"/>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4" name="Marcador de pie de página 3">
            <a:extLst>
              <a:ext uri="{FF2B5EF4-FFF2-40B4-BE49-F238E27FC236}">
                <a16:creationId xmlns:a16="http://schemas.microsoft.com/office/drawing/2014/main" id="{E8540747-4A0B-418B-8299-3D5AB0C9E56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4E68D4D-FEF3-4F2C-B073-85B283E2C177}"/>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155625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602E4D3-465B-4745-B9DE-E32DA1BC72C9}"/>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3" name="Marcador de pie de página 2">
            <a:extLst>
              <a:ext uri="{FF2B5EF4-FFF2-40B4-BE49-F238E27FC236}">
                <a16:creationId xmlns:a16="http://schemas.microsoft.com/office/drawing/2014/main" id="{F32C4052-23FF-437C-876B-79578CA5780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DC16E0A-B86C-4123-988B-F89D63399A2C}"/>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172418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629E49-F866-4554-9FA8-BD76325555D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E542AB-45BD-4AE9-9619-BC21E67C9F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0B49E43-D0E0-48EC-9615-5EB28FAC1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478B79-B66C-40D9-BB83-3F8E23E1FC95}"/>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6" name="Marcador de pie de página 5">
            <a:extLst>
              <a:ext uri="{FF2B5EF4-FFF2-40B4-BE49-F238E27FC236}">
                <a16:creationId xmlns:a16="http://schemas.microsoft.com/office/drawing/2014/main" id="{108B765C-3CEE-40D2-B70D-4D3A51A26F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B412A3A-7AC6-401F-99BA-B98B55C07EC5}"/>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619054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524C1E-284C-4981-8CBA-8E5075C9E54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E2D822A-BCAC-4121-A174-2388C49E85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a:extLst>
              <a:ext uri="{FF2B5EF4-FFF2-40B4-BE49-F238E27FC236}">
                <a16:creationId xmlns:a16="http://schemas.microsoft.com/office/drawing/2014/main" id="{F6972E31-67D6-4D11-B8FA-0F4D5007B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D834195-5264-4B9C-B69F-DEBADCEB5927}"/>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6" name="Marcador de pie de página 5">
            <a:extLst>
              <a:ext uri="{FF2B5EF4-FFF2-40B4-BE49-F238E27FC236}">
                <a16:creationId xmlns:a16="http://schemas.microsoft.com/office/drawing/2014/main" id="{10A877D1-705D-4AB1-AF81-2C7BBB42C34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232A3B-5F11-46F9-86F8-605A1E8A606C}"/>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1363065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F2AEC0-9B52-4BB4-8F1C-B495EA05643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4A61E90-04A0-48BC-BDA3-10590D06B5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D7CE6-8668-40D4-BBD2-A5524E36F2D4}"/>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E4777CC6-414B-44EC-BC45-9CCF0A0F5B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DE061D-721B-49D4-80C6-438AC9DC6F29}"/>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139054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7FEB8C5-638F-48C1-B583-44AB92306EB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593D9F-9180-4F23-BEE8-08C10BAF6D3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A56E311-4E1F-4287-813A-9A7D8BBE52CA}"/>
              </a:ext>
            </a:extLst>
          </p:cNvPr>
          <p:cNvSpPr>
            <a:spLocks noGrp="1"/>
          </p:cNvSpPr>
          <p:nvPr>
            <p:ph type="dt" sz="half" idx="10"/>
          </p:nvPr>
        </p:nvSpPr>
        <p:spPr/>
        <p:txBody>
          <a:body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4DC35A80-D007-4686-96E7-1A093AB8792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F34CE5-A25C-47AB-9E02-7FD96A1C1633}"/>
              </a:ext>
            </a:extLst>
          </p:cNvPr>
          <p:cNvSpPr>
            <a:spLocks noGrp="1"/>
          </p:cNvSpPr>
          <p:nvPr>
            <p:ph type="sldNum" sz="quarter" idx="12"/>
          </p:nvPr>
        </p:nvSpPr>
        <p:spPr/>
        <p:txBody>
          <a:bodyPr/>
          <a:lstStyle/>
          <a:p>
            <a:fld id="{614C9FBC-8A8F-450A-853A-1941BF338FE6}" type="slidenum">
              <a:rPr lang="es-ES" smtClean="0"/>
              <a:t>‹Nº›</a:t>
            </a:fld>
            <a:endParaRPr lang="es-ES"/>
          </a:p>
        </p:txBody>
      </p:sp>
    </p:spTree>
    <p:extLst>
      <p:ext uri="{BB962C8B-B14F-4D97-AF65-F5344CB8AC3E}">
        <p14:creationId xmlns:p14="http://schemas.microsoft.com/office/powerpoint/2010/main" val="266749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27C1D40-16FE-4A44-BFB3-AA15AEB674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9F455D8-A3A3-4F1D-A5C5-E609451C79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2CFFE6-7497-49BD-B82C-7778942ED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357F1-906D-4859-AE97-34E56250DAC5}" type="datetimeFigureOut">
              <a:rPr lang="es-ES" smtClean="0"/>
              <a:t>22/07/2022</a:t>
            </a:fld>
            <a:endParaRPr lang="es-ES"/>
          </a:p>
        </p:txBody>
      </p:sp>
      <p:sp>
        <p:nvSpPr>
          <p:cNvPr id="5" name="Marcador de pie de página 4">
            <a:extLst>
              <a:ext uri="{FF2B5EF4-FFF2-40B4-BE49-F238E27FC236}">
                <a16:creationId xmlns:a16="http://schemas.microsoft.com/office/drawing/2014/main" id="{24245D1B-AD97-4D5F-8272-6158F97F9A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2B9EC67-D35A-4BA1-8FAB-C7E2250CA0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4C9FBC-8A8F-450A-853A-1941BF338FE6}" type="slidenum">
              <a:rPr lang="es-ES" smtClean="0"/>
              <a:t>‹Nº›</a:t>
            </a:fld>
            <a:endParaRPr lang="es-ES"/>
          </a:p>
        </p:txBody>
      </p:sp>
    </p:spTree>
    <p:extLst>
      <p:ext uri="{BB962C8B-B14F-4D97-AF65-F5344CB8AC3E}">
        <p14:creationId xmlns:p14="http://schemas.microsoft.com/office/powerpoint/2010/main" val="3088237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rupo de personas junto a un caballo&#10;&#10;Descripción generada automáticamente con confianza baja">
            <a:extLst>
              <a:ext uri="{FF2B5EF4-FFF2-40B4-BE49-F238E27FC236}">
                <a16:creationId xmlns:a16="http://schemas.microsoft.com/office/drawing/2014/main" id="{693D95CB-8E55-4D84-8FF8-8D4E0C6CAF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186" b="2999"/>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16C31A6-4E4A-41E4-AE33-3EAD6F99580A}"/>
              </a:ext>
            </a:extLst>
          </p:cNvPr>
          <p:cNvSpPr>
            <a:spLocks noGrp="1"/>
          </p:cNvSpPr>
          <p:nvPr>
            <p:ph type="ctrTitle"/>
          </p:nvPr>
        </p:nvSpPr>
        <p:spPr>
          <a:xfrm>
            <a:off x="-7199673" y="1379839"/>
            <a:ext cx="26717684" cy="4049275"/>
          </a:xfrm>
          <a:effectLst>
            <a:outerShdw blurRad="50800" dist="38100" dir="2700000" algn="tl" rotWithShape="0">
              <a:prstClr val="black">
                <a:alpha val="40000"/>
              </a:prstClr>
            </a:outerShdw>
          </a:effectLst>
        </p:spPr>
        <p:txBody>
          <a:bodyPr>
            <a:normAutofit/>
          </a:bodyPr>
          <a:lstStyle/>
          <a:p>
            <a:endParaRPr lang="es-ES" sz="5200" dirty="0">
              <a:solidFill>
                <a:srgbClr val="FFFFFF"/>
              </a:solidFill>
            </a:endParaRPr>
          </a:p>
        </p:txBody>
      </p:sp>
      <p:sp>
        <p:nvSpPr>
          <p:cNvPr id="3" name="Subtítulo 2">
            <a:extLst>
              <a:ext uri="{FF2B5EF4-FFF2-40B4-BE49-F238E27FC236}">
                <a16:creationId xmlns:a16="http://schemas.microsoft.com/office/drawing/2014/main" id="{CEA4C42F-101F-4A7F-872A-23B666FD8B1C}"/>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s-ES" sz="800" dirty="0">
              <a:solidFill>
                <a:srgbClr val="FFFFFF"/>
              </a:solidFill>
            </a:endParaRPr>
          </a:p>
          <a:p>
            <a:endParaRPr lang="es-ES" sz="800" dirty="0">
              <a:solidFill>
                <a:srgbClr val="FFFFFF"/>
              </a:solidFill>
            </a:endParaRPr>
          </a:p>
          <a:p>
            <a:endParaRPr lang="es-ES" sz="800" dirty="0">
              <a:solidFill>
                <a:srgbClr val="FFFFFF"/>
              </a:solidFill>
            </a:endParaRPr>
          </a:p>
        </p:txBody>
      </p:sp>
      <p:pic>
        <p:nvPicPr>
          <p:cNvPr id="4" name="Picture 2">
            <a:extLst>
              <a:ext uri="{FF2B5EF4-FFF2-40B4-BE49-F238E27FC236}">
                <a16:creationId xmlns:a16="http://schemas.microsoft.com/office/drawing/2014/main" id="{0A6E0DE8-5E32-29EF-7D68-849B23C61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 y="-237626"/>
            <a:ext cx="12301841" cy="7333252"/>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F885D326-5F2E-B146-5411-4DD9CA328360}"/>
              </a:ext>
            </a:extLst>
          </p:cNvPr>
          <p:cNvSpPr/>
          <p:nvPr/>
        </p:nvSpPr>
        <p:spPr>
          <a:xfrm>
            <a:off x="-6093" y="6062133"/>
            <a:ext cx="12310981" cy="10334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EL TRATADO DE VERSALLES</a:t>
            </a:r>
          </a:p>
        </p:txBody>
      </p:sp>
    </p:spTree>
    <p:extLst>
      <p:ext uri="{BB962C8B-B14F-4D97-AF65-F5344CB8AC3E}">
        <p14:creationId xmlns:p14="http://schemas.microsoft.com/office/powerpoint/2010/main" val="2362570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7" name="Group 2056">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2058" name="Rectangle 2057">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ien años del Tratado de Versalles - Desperta Ferro Ediciones">
            <a:extLst>
              <a:ext uri="{FF2B5EF4-FFF2-40B4-BE49-F238E27FC236}">
                <a16:creationId xmlns:a16="http://schemas.microsoft.com/office/drawing/2014/main" id="{BD7FC111-71DB-15CF-EC52-EE7F3750FA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06" b="8731"/>
          <a:stretch/>
        </p:blipFill>
        <p:spPr bwMode="auto">
          <a:xfrm>
            <a:off x="83820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407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2707C43-FBDE-C2BD-BEDF-69773D6CDD16}"/>
              </a:ext>
            </a:extLst>
          </p:cNvPr>
          <p:cNvSpPr>
            <a:spLocks noGrp="1"/>
          </p:cNvSpPr>
          <p:nvPr>
            <p:ph type="title"/>
          </p:nvPr>
        </p:nvSpPr>
        <p:spPr>
          <a:xfrm>
            <a:off x="6234865" y="568517"/>
            <a:ext cx="5248221" cy="1067209"/>
          </a:xfrm>
        </p:spPr>
        <p:txBody>
          <a:bodyPr>
            <a:normAutofit/>
          </a:bodyPr>
          <a:lstStyle/>
          <a:p>
            <a:r>
              <a:rPr lang="en-US" sz="3700" b="1">
                <a:solidFill>
                  <a:schemeClr val="bg1"/>
                </a:solidFill>
              </a:rPr>
              <a:t>EL TRATADO DE VERSALLES</a:t>
            </a:r>
          </a:p>
        </p:txBody>
      </p:sp>
      <p:pic>
        <p:nvPicPr>
          <p:cNvPr id="4" name="Imagen 3" descr="Un dibujo de una persona&#10;&#10;Descripción generada automáticamente con confianza media">
            <a:extLst>
              <a:ext uri="{FF2B5EF4-FFF2-40B4-BE49-F238E27FC236}">
                <a16:creationId xmlns:a16="http://schemas.microsoft.com/office/drawing/2014/main" id="{B627D6CF-6775-122E-1538-11472A453262}"/>
              </a:ext>
            </a:extLst>
          </p:cNvPr>
          <p:cNvPicPr>
            <a:picLocks noChangeAspect="1"/>
          </p:cNvPicPr>
          <p:nvPr/>
        </p:nvPicPr>
        <p:blipFill rotWithShape="1">
          <a:blip r:embed="rId2">
            <a:extLst>
              <a:ext uri="{28A0092B-C50C-407E-A947-70E740481C1C}">
                <a14:useLocalDpi xmlns:a14="http://schemas.microsoft.com/office/drawing/2010/main" val="0"/>
              </a:ext>
            </a:extLst>
          </a:blip>
          <a:srcRect l="2446" r="4019" b="-1"/>
          <a:stretch/>
        </p:blipFill>
        <p:spPr bwMode="auto">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p:spPr>
      </p:pic>
      <p:grpSp>
        <p:nvGrpSpPr>
          <p:cNvPr id="11" name="Group 1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 name="Freeform: Shape 1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Marcador de contenido 2">
            <a:extLst>
              <a:ext uri="{FF2B5EF4-FFF2-40B4-BE49-F238E27FC236}">
                <a16:creationId xmlns:a16="http://schemas.microsoft.com/office/drawing/2014/main" id="{BB1F053B-226F-A634-253A-B70CEEA994A0}"/>
              </a:ext>
            </a:extLst>
          </p:cNvPr>
          <p:cNvSpPr>
            <a:spLocks noGrp="1"/>
          </p:cNvSpPr>
          <p:nvPr>
            <p:ph idx="1"/>
          </p:nvPr>
        </p:nvSpPr>
        <p:spPr>
          <a:xfrm>
            <a:off x="6234868" y="1820369"/>
            <a:ext cx="5217173" cy="4351338"/>
          </a:xfrm>
        </p:spPr>
        <p:txBody>
          <a:bodyPr>
            <a:normAutofit lnSpcReduction="10000"/>
          </a:bodyPr>
          <a:lstStyle/>
          <a:p>
            <a:r>
              <a:rPr lang="es-MX" sz="2600" dirty="0">
                <a:solidFill>
                  <a:schemeClr val="bg1"/>
                </a:solidFill>
              </a:rPr>
              <a:t>Los tratados de paz fueron influenciados por los 14 puntos de Wilson masacran a Alemania. Había crecido demasiado.</a:t>
            </a:r>
          </a:p>
          <a:p>
            <a:endParaRPr lang="es-MX" sz="2600" dirty="0">
              <a:solidFill>
                <a:schemeClr val="bg1"/>
              </a:solidFill>
            </a:endParaRPr>
          </a:p>
          <a:p>
            <a:r>
              <a:rPr lang="es-MX" sz="2600" dirty="0">
                <a:solidFill>
                  <a:schemeClr val="bg1"/>
                </a:solidFill>
              </a:rPr>
              <a:t>Alemania al no poder seguir costeando la guerra tiene que ceder (por el momento).</a:t>
            </a:r>
          </a:p>
          <a:p>
            <a:pPr marL="0" indent="0">
              <a:buNone/>
            </a:pPr>
            <a:endParaRPr lang="es-MX" sz="2600" dirty="0">
              <a:solidFill>
                <a:schemeClr val="bg1"/>
              </a:solidFill>
            </a:endParaRPr>
          </a:p>
          <a:p>
            <a:r>
              <a:rPr lang="es-MX" sz="2600" dirty="0">
                <a:solidFill>
                  <a:schemeClr val="bg1"/>
                </a:solidFill>
              </a:rPr>
              <a:t>En 1919 en el tratado de Versalles destruyen a Alemania.</a:t>
            </a:r>
          </a:p>
          <a:p>
            <a:endParaRPr lang="en-US" sz="2600" dirty="0">
              <a:solidFill>
                <a:schemeClr val="bg1"/>
              </a:solidFill>
            </a:endParaRPr>
          </a:p>
        </p:txBody>
      </p:sp>
      <p:grpSp>
        <p:nvGrpSpPr>
          <p:cNvPr id="15"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6" name="Freeform: Shape 1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24765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istoria y Geografía: I Guerra Mundial (X) - Tratado de Versalles">
            <a:extLst>
              <a:ext uri="{FF2B5EF4-FFF2-40B4-BE49-F238E27FC236}">
                <a16:creationId xmlns:a16="http://schemas.microsoft.com/office/drawing/2014/main" id="{7CE6938F-53C2-82E5-ACFE-32162D635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96"/>
          <a:stretch/>
        </p:blipFill>
        <p:spPr bwMode="auto">
          <a:xfrm>
            <a:off x="-3047"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7BAAC98-CDD7-947E-BB39-B0FBE89BA9DB}"/>
              </a:ext>
            </a:extLst>
          </p:cNvPr>
          <p:cNvSpPr>
            <a:spLocks noGrp="1"/>
          </p:cNvSpPr>
          <p:nvPr>
            <p:ph type="title"/>
          </p:nvPr>
        </p:nvSpPr>
        <p:spPr>
          <a:xfrm>
            <a:off x="8252178" y="365125"/>
            <a:ext cx="3101621" cy="1899912"/>
          </a:xfrm>
        </p:spPr>
        <p:txBody>
          <a:bodyPr>
            <a:normAutofit/>
          </a:bodyPr>
          <a:lstStyle/>
          <a:p>
            <a:pPr algn="ctr"/>
            <a:r>
              <a:rPr lang="en-US" sz="4000" b="1" dirty="0">
                <a:solidFill>
                  <a:srgbClr val="FF0000"/>
                </a:solidFill>
              </a:rPr>
              <a:t>PRINCIPALES CONDICIONES</a:t>
            </a:r>
          </a:p>
        </p:txBody>
      </p:sp>
      <p:sp>
        <p:nvSpPr>
          <p:cNvPr id="3" name="Marcador de contenido 2">
            <a:extLst>
              <a:ext uri="{FF2B5EF4-FFF2-40B4-BE49-F238E27FC236}">
                <a16:creationId xmlns:a16="http://schemas.microsoft.com/office/drawing/2014/main" id="{D3C673EE-9E11-96BE-6A7D-8766E216EB83}"/>
              </a:ext>
            </a:extLst>
          </p:cNvPr>
          <p:cNvSpPr>
            <a:spLocks noGrp="1"/>
          </p:cNvSpPr>
          <p:nvPr>
            <p:ph idx="1"/>
          </p:nvPr>
        </p:nvSpPr>
        <p:spPr>
          <a:xfrm>
            <a:off x="8116710" y="2054578"/>
            <a:ext cx="3928533" cy="4122385"/>
          </a:xfrm>
        </p:spPr>
        <p:txBody>
          <a:bodyPr>
            <a:normAutofit/>
          </a:bodyPr>
          <a:lstStyle/>
          <a:p>
            <a:pPr algn="just"/>
            <a:endParaRPr lang="es-MX" sz="1900" dirty="0"/>
          </a:p>
          <a:p>
            <a:pPr algn="just"/>
            <a:r>
              <a:rPr lang="es-MX" sz="1900" dirty="0"/>
              <a:t>Reduce sus fronteras desde Francia, Bélgica, Dinamarca, Polonia y Lituania. Le quitaron incluso más</a:t>
            </a:r>
          </a:p>
          <a:p>
            <a:pPr algn="just"/>
            <a:r>
              <a:rPr lang="es-MX" sz="1900" dirty="0"/>
              <a:t>“Renuncia” a sus colonias </a:t>
            </a:r>
          </a:p>
          <a:p>
            <a:pPr algn="just"/>
            <a:r>
              <a:rPr lang="es-MX" sz="1900" dirty="0"/>
              <a:t>“Disuelve” su Estado Mayor</a:t>
            </a:r>
          </a:p>
          <a:p>
            <a:pPr algn="just"/>
            <a:r>
              <a:rPr lang="es-MX" sz="1900" dirty="0"/>
              <a:t>Desmilitariza el margen derecho del </a:t>
            </a:r>
            <a:r>
              <a:rPr lang="es-MX" sz="1900" dirty="0" err="1"/>
              <a:t>Rhín</a:t>
            </a:r>
            <a:endParaRPr lang="es-MX" sz="1900" dirty="0"/>
          </a:p>
          <a:p>
            <a:pPr algn="just"/>
            <a:r>
              <a:rPr lang="es-MX" sz="1900" dirty="0"/>
              <a:t>Pagos a los afectados</a:t>
            </a:r>
          </a:p>
          <a:p>
            <a:pPr marL="0" indent="0" algn="just">
              <a:buNone/>
            </a:pPr>
            <a:endParaRPr lang="es-MX" sz="1900" dirty="0"/>
          </a:p>
          <a:p>
            <a:pPr marL="0" indent="0">
              <a:buNone/>
            </a:pPr>
            <a:endParaRPr lang="en-US" sz="1900" dirty="0"/>
          </a:p>
        </p:txBody>
      </p:sp>
    </p:spTree>
    <p:extLst>
      <p:ext uri="{BB962C8B-B14F-4D97-AF65-F5344CB8AC3E}">
        <p14:creationId xmlns:p14="http://schemas.microsoft.com/office/powerpoint/2010/main" val="163049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788DAD-79E2-462A-E457-284A07DCAEAA}"/>
              </a:ext>
            </a:extLst>
          </p:cNvPr>
          <p:cNvSpPr>
            <a:spLocks noGrp="1"/>
          </p:cNvSpPr>
          <p:nvPr>
            <p:ph type="title"/>
          </p:nvPr>
        </p:nvSpPr>
        <p:spPr/>
        <p:txBody>
          <a:bodyPr>
            <a:normAutofit/>
          </a:bodyPr>
          <a:lstStyle/>
          <a:p>
            <a:pPr algn="ctr"/>
            <a:r>
              <a:rPr lang="en-US" sz="6000" b="1" dirty="0">
                <a:solidFill>
                  <a:srgbClr val="FF0000"/>
                </a:solidFill>
              </a:rPr>
              <a:t>CLAUSULAS DEL TRATADO</a:t>
            </a:r>
          </a:p>
        </p:txBody>
      </p:sp>
      <p:sp>
        <p:nvSpPr>
          <p:cNvPr id="4" name="Marcador de contenido 3">
            <a:extLst>
              <a:ext uri="{FF2B5EF4-FFF2-40B4-BE49-F238E27FC236}">
                <a16:creationId xmlns:a16="http://schemas.microsoft.com/office/drawing/2014/main" id="{78CD370A-DF1E-AB97-616C-2A54EE21F928}"/>
              </a:ext>
            </a:extLst>
          </p:cNvPr>
          <p:cNvSpPr>
            <a:spLocks noGrp="1"/>
          </p:cNvSpPr>
          <p:nvPr>
            <p:ph idx="1"/>
          </p:nvPr>
        </p:nvSpPr>
        <p:spPr/>
        <p:txBody>
          <a:bodyPr>
            <a:normAutofit fontScale="85000" lnSpcReduction="20000"/>
          </a:bodyPr>
          <a:lstStyle/>
          <a:p>
            <a:pPr>
              <a:buFont typeface="Wingdings" pitchFamily="2" charset="2"/>
              <a:buChar char="Ø"/>
            </a:pPr>
            <a:endParaRPr lang="es-ES" dirty="0">
              <a:solidFill>
                <a:schemeClr val="accent2">
                  <a:lumMod val="50000"/>
                </a:schemeClr>
              </a:solidFill>
              <a:latin typeface="Berlin Sans FB" pitchFamily="34" charset="0"/>
              <a:cs typeface="Arial" pitchFamily="34" charset="0"/>
            </a:endParaRPr>
          </a:p>
          <a:p>
            <a:pPr>
              <a:buFont typeface="Wingdings" pitchFamily="2" charset="2"/>
              <a:buChar char="Ø"/>
            </a:pPr>
            <a:r>
              <a:rPr lang="es-ES" sz="2800" dirty="0">
                <a:solidFill>
                  <a:schemeClr val="accent2">
                    <a:lumMod val="50000"/>
                  </a:schemeClr>
                </a:solidFill>
                <a:latin typeface="Berlin Sans FB" pitchFamily="34" charset="0"/>
                <a:cs typeface="Arial" pitchFamily="34" charset="0"/>
              </a:rPr>
              <a:t>Pérdidas territoriales (  entre ellas Alsacia y Lorena)</a:t>
            </a:r>
          </a:p>
          <a:p>
            <a:pPr>
              <a:buFont typeface="Wingdings" pitchFamily="2" charset="2"/>
              <a:buChar char="Ø"/>
            </a:pPr>
            <a:endParaRPr lang="es-ES" sz="2800" dirty="0">
              <a:solidFill>
                <a:schemeClr val="accent2">
                  <a:lumMod val="50000"/>
                </a:schemeClr>
              </a:solidFill>
              <a:latin typeface="Berlin Sans FB" pitchFamily="34" charset="0"/>
              <a:cs typeface="Arial" pitchFamily="34" charset="0"/>
            </a:endParaRPr>
          </a:p>
          <a:p>
            <a:pPr>
              <a:buFont typeface="Wingdings" pitchFamily="2" charset="2"/>
              <a:buChar char="Ø"/>
            </a:pPr>
            <a:r>
              <a:rPr lang="es-CL" sz="2800" dirty="0">
                <a:solidFill>
                  <a:schemeClr val="accent2">
                    <a:lumMod val="50000"/>
                  </a:schemeClr>
                </a:solidFill>
                <a:latin typeface="Berlin Sans FB" pitchFamily="34" charset="0"/>
                <a:cs typeface="Arial" pitchFamily="34" charset="0"/>
              </a:rPr>
              <a:t>Cláusulas militares( Ocupación temporal zona occidental del Rin, drástica reducción del Ejército, Armada y Aviación)</a:t>
            </a:r>
          </a:p>
          <a:p>
            <a:endParaRPr lang="es-CL" sz="2800" dirty="0">
              <a:solidFill>
                <a:schemeClr val="accent2">
                  <a:lumMod val="50000"/>
                </a:schemeClr>
              </a:solidFill>
              <a:latin typeface="Berlin Sans FB" pitchFamily="34" charset="0"/>
              <a:cs typeface="Arial" pitchFamily="34" charset="0"/>
            </a:endParaRPr>
          </a:p>
          <a:p>
            <a:pPr>
              <a:buFont typeface="Wingdings" pitchFamily="2" charset="2"/>
              <a:buChar char="Ø"/>
            </a:pPr>
            <a:r>
              <a:rPr lang="es-CL" sz="2800" dirty="0">
                <a:solidFill>
                  <a:schemeClr val="accent2">
                    <a:lumMod val="50000"/>
                  </a:schemeClr>
                </a:solidFill>
                <a:latin typeface="Berlin Sans FB" pitchFamily="34" charset="0"/>
                <a:cs typeface="Arial" pitchFamily="34" charset="0"/>
              </a:rPr>
              <a:t>Cláusulas económicas (pago de reparaciones de guerra como país agresor y culpable  del conflicto</a:t>
            </a:r>
          </a:p>
          <a:p>
            <a:endParaRPr lang="es-CL" sz="2800" dirty="0">
              <a:solidFill>
                <a:schemeClr val="accent2">
                  <a:lumMod val="50000"/>
                </a:schemeClr>
              </a:solidFill>
              <a:latin typeface="Berlin Sans FB" pitchFamily="34" charset="0"/>
              <a:cs typeface="Arial" pitchFamily="34" charset="0"/>
            </a:endParaRPr>
          </a:p>
          <a:p>
            <a:pPr>
              <a:buFont typeface="Wingdings" pitchFamily="2" charset="2"/>
              <a:buChar char="Ø"/>
            </a:pPr>
            <a:r>
              <a:rPr lang="es-CL" sz="2800" dirty="0">
                <a:solidFill>
                  <a:schemeClr val="accent2">
                    <a:lumMod val="50000"/>
                  </a:schemeClr>
                </a:solidFill>
                <a:latin typeface="Berlin Sans FB" pitchFamily="34" charset="0"/>
                <a:cs typeface="Arial" pitchFamily="34" charset="0"/>
              </a:rPr>
              <a:t>Otras: Prohibición a Alemania de ingresar en la Sociedad de Naciones.</a:t>
            </a:r>
          </a:p>
          <a:p>
            <a:pPr>
              <a:buFont typeface="Wingdings" pitchFamily="2" charset="2"/>
              <a:buChar char="Ø"/>
            </a:pPr>
            <a:endParaRPr lang="es-CL" sz="2800" dirty="0">
              <a:solidFill>
                <a:schemeClr val="accent2">
                  <a:lumMod val="50000"/>
                </a:schemeClr>
              </a:solidFill>
              <a:latin typeface="Berlin Sans FB" pitchFamily="34" charset="0"/>
              <a:cs typeface="Arial" pitchFamily="34" charset="0"/>
            </a:endParaRPr>
          </a:p>
          <a:p>
            <a:pPr>
              <a:buFont typeface="Wingdings" pitchFamily="2" charset="2"/>
              <a:buChar char="Ø"/>
            </a:pPr>
            <a:r>
              <a:rPr lang="es-CL" sz="2800" dirty="0">
                <a:solidFill>
                  <a:schemeClr val="accent2">
                    <a:lumMod val="50000"/>
                  </a:schemeClr>
                </a:solidFill>
                <a:latin typeface="Berlin Sans FB" pitchFamily="34" charset="0"/>
                <a:cs typeface="Arial" pitchFamily="34" charset="0"/>
              </a:rPr>
              <a:t>Prohibición de unión con Austria</a:t>
            </a:r>
          </a:p>
          <a:p>
            <a:endParaRPr lang="en-US" dirty="0"/>
          </a:p>
        </p:txBody>
      </p:sp>
    </p:spTree>
    <p:extLst>
      <p:ext uri="{BB962C8B-B14F-4D97-AF65-F5344CB8AC3E}">
        <p14:creationId xmlns:p14="http://schemas.microsoft.com/office/powerpoint/2010/main" val="1723330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9" name="Rectangle 512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31"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1" y="809907"/>
            <a:ext cx="1291642" cy="429215"/>
            <a:chOff x="2504802" y="1755501"/>
            <a:chExt cx="1598829" cy="531293"/>
          </a:xfrm>
          <a:solidFill>
            <a:schemeClr val="bg1">
              <a:alpha val="99000"/>
            </a:schemeClr>
          </a:solidFill>
        </p:grpSpPr>
        <p:sp>
          <p:nvSpPr>
            <p:cNvPr id="5132" name="Freeform: Shape 5131">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5133" name="Freeform: Shape 5132">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5135" name="Oval 5134">
            <a:extLst>
              <a:ext uri="{FF2B5EF4-FFF2-40B4-BE49-F238E27FC236}">
                <a16:creationId xmlns:a16="http://schemas.microsoft.com/office/drawing/2014/main" id="{99A7A058-C1CE-4860-96CB-6EAF9DEF7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5452" y="3074904"/>
            <a:ext cx="3432303" cy="3432303"/>
          </a:xfrm>
          <a:prstGeom prst="ellipse">
            <a:avLst/>
          </a:prstGeom>
          <a:solidFill>
            <a:srgbClr val="FFFFFF">
              <a:alpha val="2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7" name="Oval 5136">
            <a:extLst>
              <a:ext uri="{FF2B5EF4-FFF2-40B4-BE49-F238E27FC236}">
                <a16:creationId xmlns:a16="http://schemas.microsoft.com/office/drawing/2014/main" id="{7214B226-9840-4638-9B40-1BA7E5F52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5452" y="3074904"/>
            <a:ext cx="3432303" cy="3432303"/>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9" name="Oval 5138">
            <a:extLst>
              <a:ext uri="{FF2B5EF4-FFF2-40B4-BE49-F238E27FC236}">
                <a16:creationId xmlns:a16="http://schemas.microsoft.com/office/drawing/2014/main" id="{B7F6E9F1-F0E1-442E-B824-A1ADD42CD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5452" y="3074904"/>
            <a:ext cx="3432303" cy="3432303"/>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1" name="Oval 5140">
            <a:extLst>
              <a:ext uri="{FF2B5EF4-FFF2-40B4-BE49-F238E27FC236}">
                <a16:creationId xmlns:a16="http://schemas.microsoft.com/office/drawing/2014/main" id="{49FFD97F-40E1-45B3-9A51-E14CA4A4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3052" y="2922504"/>
            <a:ext cx="3526982" cy="3526982"/>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43"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24416" y="5041342"/>
            <a:ext cx="1330536" cy="1330521"/>
            <a:chOff x="5734037" y="3067039"/>
            <a:chExt cx="724483" cy="724489"/>
          </a:xfrm>
          <a:solidFill>
            <a:schemeClr val="bg1"/>
          </a:solidFill>
        </p:grpSpPr>
        <p:sp>
          <p:nvSpPr>
            <p:cNvPr id="5144" name="Freeform: Shape 5143">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145" name="Freeform: Shape 5144">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146" name="Freeform: Shape 5145">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47" name="Freeform: Shape 5146">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48" name="Freeform: Shape 5147">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49" name="Freeform: Shape 5148">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150" name="Freeform: Shape 5149">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51" name="Freeform: Shape 5150">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152" name="Freeform: Shape 5151">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53" name="Freeform: Shape 5152">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54" name="Freeform: Shape 5153">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55" name="Freeform: Shape 5154">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56" name="Freeform: Shape 5155">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57" name="Freeform: Shape 5156">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58" name="Freeform: Shape 5157">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59" name="Freeform: Shape 5158">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160" name="Freeform: Shape 5159">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1" name="Freeform: Shape 5160">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2" name="Freeform: Shape 5161">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3" name="Freeform: Shape 5162">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164" name="Freeform: Shape 5163">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5" name="Freeform: Shape 5164">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66" name="Freeform: Shape 5165">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67" name="Freeform: Shape 5166">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68" name="Freeform: Shape 5167">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69" name="Freeform: Shape 5168">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70" name="Freeform: Shape 5169">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1" name="Freeform: Shape 5170">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72" name="Freeform: Shape 5171">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73" name="Freeform: Shape 5172">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4" name="Freeform: Shape 5173">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5" name="Freeform: Shape 5174">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6" name="Freeform: Shape 5175">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7" name="Freeform: Shape 5176">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8" name="Freeform: Shape 5177">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9" name="Freeform: Shape 5178">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80" name="Freeform: Shape 5179">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81" name="Freeform: Shape 5180">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82" name="Freeform: Shape 5181">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83" name="Freeform: Shape 5182">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84" name="Freeform: Shape 5183">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5" name="Freeform: Shape 5184">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86" name="Freeform: Shape 5185">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187" name="Freeform: Shape 5186">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8" name="Freeform: Shape 5187">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9" name="Freeform: Shape 5188">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0" name="Freeform: Shape 5189">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1" name="Freeform: Shape 5190">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2" name="Freeform: Shape 5191">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93" name="Freeform: Shape 5192">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94" name="Freeform: Shape 5193">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95" name="Freeform: Shape 5194">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196" name="Freeform: Shape 5195">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197" name="Freeform: Shape 5196">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198" name="Freeform: Shape 5197">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199" name="Freeform: Shape 5198">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00" name="Freeform: Shape 5199">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01" name="Freeform: Shape 5200">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202" name="Freeform: Shape 5201">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03" name="Freeform: Shape 5202">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204" name="Freeform: Shape 5203">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05" name="Freeform: Shape 5204">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6" name="Freeform: Shape 5205">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7" name="Freeform: Shape 5206">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08" name="Freeform: Shape 5207">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9" name="Freeform: Shape 5208">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10" name="Freeform: Shape 5209">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211" name="Freeform: Shape 5210">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12" name="Freeform: Shape 5211">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13" name="Freeform: Shape 5212">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214" name="Freeform: Shape 5213">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15" name="Freeform: Shape 5214">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216" name="Freeform: Shape 5215">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17" name="Freeform: Shape 5216">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18" name="Freeform: Shape 5217">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19" name="Freeform: Shape 5218">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20" name="Freeform: Shape 5219">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1" name="Freeform: Shape 5220">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22" name="Freeform: Shape 5221">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3" name="Freeform: Shape 5222">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24" name="Freeform: Shape 5223">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25" name="Freeform: Shape 5224">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226" name="Freeform: Shape 5225">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27" name="Freeform: Shape 5226">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228" name="Freeform: Shape 5227">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9" name="Freeform: Shape 5228">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0" name="Freeform: Shape 5229">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1" name="Freeform: Shape 5230">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32" name="Freeform: Shape 5231">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3" name="Freeform: Shape 5232">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34" name="Freeform: Shape 5233">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5" name="Freeform: Shape 5234">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236" name="Freeform: Shape 5235">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237" name="Freeform: Shape 5236">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38" name="Freeform: Shape 5237">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39" name="Freeform: Shape 5238">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40" name="Freeform: Shape 5239">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241" name="Freeform: Shape 5240">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42" name="Freeform: Shape 5241">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43" name="Freeform: Shape 5242">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44" name="Freeform: Shape 5243">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5" name="Freeform: Shape 5244">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6" name="Freeform: Shape 5245">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7" name="Freeform: Shape 5246">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48" name="Freeform: Shape 5247">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9" name="Freeform: Shape 5248">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50" name="Freeform: Shape 5249">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1" name="Freeform: Shape 5250">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2" name="Freeform: Shape 5251">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3" name="Freeform: Shape 5252">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4" name="Freeform: Shape 5253">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5" name="Freeform: Shape 5254">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6" name="Freeform: Shape 5255">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57" name="Freeform: Shape 5256">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8" name="Freeform: Shape 5257">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59" name="Freeform: Shape 5258">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0" name="Freeform: Shape 5259">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1" name="Freeform: Shape 5260">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2" name="Freeform: Shape 5261">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3" name="Freeform: Shape 5262">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64" name="Freeform: Shape 5263">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5" name="Freeform: Shape 5264">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6" name="Freeform: Shape 5265">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7" name="Freeform: Shape 5266">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8" name="Freeform: Shape 5267">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9" name="Freeform: Shape 5268">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70" name="Freeform: Shape 5269">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71" name="Freeform: Shape 5270">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72" name="Freeform: Shape 5271">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73" name="Freeform: Shape 5272">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74" name="Freeform: Shape 5273">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75" name="Freeform: Shape 5274">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76" name="Freeform: Shape 5275">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77" name="Freeform: Shape 5276">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78" name="Freeform: Shape 5277">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79" name="Freeform: Shape 5278">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280" name="Freeform: Shape 5279">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281" name="Freeform: Shape 5280">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282" name="Freeform: Shape 5281">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283" name="Freeform: Shape 5282">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84" name="Freeform: Shape 5283">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85" name="Freeform: Shape 5284">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86" name="Freeform: Shape 5285">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87" name="Freeform: Shape 5286">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88" name="Freeform: Shape 5287">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289" name="Freeform: Shape 5288">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0" name="Freeform: Shape 5289">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1" name="Freeform: Shape 5290">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92" name="Freeform: Shape 5291">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3" name="Freeform: Shape 5292">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94" name="Freeform: Shape 5293">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5" name="Freeform: Shape 5294">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6" name="Freeform: Shape 5295">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7" name="Freeform: Shape 5296">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98" name="Freeform: Shape 5297">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99" name="Freeform: Shape 5298">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300" name="Freeform: Shape 5299">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01" name="Freeform: Shape 5300">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02" name="Freeform: Shape 5301">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03" name="Freeform: Shape 5302">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304" name="Freeform: Shape 5303">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05" name="Freeform: Shape 5304">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306" name="Freeform: Shape 5305">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07" name="Freeform: Shape 5306">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08" name="Freeform: Shape 5307">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09" name="Freeform: Shape 5308">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310" name="Freeform: Shape 5309">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11" name="Freeform: Shape 5310">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312" name="Freeform: Shape 5311">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2" name="Título 1">
            <a:extLst>
              <a:ext uri="{FF2B5EF4-FFF2-40B4-BE49-F238E27FC236}">
                <a16:creationId xmlns:a16="http://schemas.microsoft.com/office/drawing/2014/main" id="{AF1087AF-C6CA-EF5C-0ACC-B3288664FD96}"/>
              </a:ext>
            </a:extLst>
          </p:cNvPr>
          <p:cNvSpPr>
            <a:spLocks noGrp="1"/>
          </p:cNvSpPr>
          <p:nvPr>
            <p:ph type="title"/>
          </p:nvPr>
        </p:nvSpPr>
        <p:spPr>
          <a:xfrm>
            <a:off x="819496" y="3599586"/>
            <a:ext cx="3267256" cy="2474102"/>
          </a:xfrm>
        </p:spPr>
        <p:txBody>
          <a:bodyPr vert="horz" lIns="91440" tIns="45720" rIns="91440" bIns="45720" rtlCol="0" anchor="ctr">
            <a:normAutofit/>
          </a:bodyPr>
          <a:lstStyle/>
          <a:p>
            <a:pPr algn="ctr"/>
            <a:r>
              <a:rPr lang="en-US" sz="3600" b="1" i="1" kern="1200" spc="50">
                <a:ln w="11430"/>
                <a:solidFill>
                  <a:schemeClr val="bg1"/>
                </a:solidFill>
                <a:effectLst>
                  <a:outerShdw blurRad="76200" dist="50800" dir="5400000" algn="tl" rotWithShape="0">
                    <a:srgbClr val="000000">
                      <a:alpha val="65000"/>
                    </a:srgbClr>
                  </a:outerShdw>
                </a:effectLst>
                <a:latin typeface="+mj-lt"/>
                <a:ea typeface="+mj-ea"/>
                <a:cs typeface="+mj-cs"/>
              </a:rPr>
              <a:t>Lee el Documento!......</a:t>
            </a:r>
            <a:endParaRPr lang="en-US" sz="3600" kern="1200">
              <a:solidFill>
                <a:schemeClr val="bg1"/>
              </a:solidFill>
              <a:latin typeface="+mj-lt"/>
              <a:ea typeface="+mj-ea"/>
              <a:cs typeface="+mj-cs"/>
            </a:endParaRPr>
          </a:p>
        </p:txBody>
      </p:sp>
      <p:pic>
        <p:nvPicPr>
          <p:cNvPr id="4" name="Picture 2" descr="Búsqueda">
            <a:extLst>
              <a:ext uri="{FF2B5EF4-FFF2-40B4-BE49-F238E27FC236}">
                <a16:creationId xmlns:a16="http://schemas.microsoft.com/office/drawing/2014/main" id="{9AFA7C24-3EE8-5184-2DD2-E6B5326E1FBE}"/>
              </a:ext>
            </a:extLst>
          </p:cNvPr>
          <p:cNvPicPr>
            <a:picLocks noChangeAspect="1" noChangeArrowheads="1"/>
          </p:cNvPicPr>
          <p:nvPr/>
        </p:nvPicPr>
        <p:blipFill rotWithShape="1">
          <a:blip r:embed="rId2" cstate="print"/>
          <a:srcRect r="17392" b="1"/>
          <a:stretch/>
        </p:blipFill>
        <p:spPr bwMode="auto">
          <a:xfrm>
            <a:off x="1392118" y="128658"/>
            <a:ext cx="2665189" cy="2665189"/>
          </a:xfrm>
          <a:custGeom>
            <a:avLst/>
            <a:gdLst/>
            <a:ahLst/>
            <a:cxnLst/>
            <a:rect l="l" t="t" r="r" b="b"/>
            <a:pathLst>
              <a:path w="2255084" h="2255084">
                <a:moveTo>
                  <a:pt x="1127542" y="0"/>
                </a:moveTo>
                <a:cubicBezTo>
                  <a:pt x="1750266" y="0"/>
                  <a:pt x="2255084" y="504818"/>
                  <a:pt x="2255084" y="1127542"/>
                </a:cubicBezTo>
                <a:cubicBezTo>
                  <a:pt x="2255084" y="1750266"/>
                  <a:pt x="1750266" y="2255084"/>
                  <a:pt x="1127542" y="2255084"/>
                </a:cubicBezTo>
                <a:cubicBezTo>
                  <a:pt x="504818" y="2255084"/>
                  <a:pt x="0" y="1750266"/>
                  <a:pt x="0" y="1127542"/>
                </a:cubicBezTo>
                <a:cubicBezTo>
                  <a:pt x="0" y="504818"/>
                  <a:pt x="504818" y="0"/>
                  <a:pt x="1127542" y="0"/>
                </a:cubicBezTo>
                <a:close/>
              </a:path>
            </a:pathLst>
          </a:custGeom>
          <a:noFill/>
        </p:spPr>
      </p:pic>
      <p:pic>
        <p:nvPicPr>
          <p:cNvPr id="5124" name="Picture 4" descr="Catorce Puntos - Wikipedia, la enciclopedia libre">
            <a:extLst>
              <a:ext uri="{FF2B5EF4-FFF2-40B4-BE49-F238E27FC236}">
                <a16:creationId xmlns:a16="http://schemas.microsoft.com/office/drawing/2014/main" id="{22EFD9DE-01B1-7FF7-F139-E11820B94E3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2088" r="6096" b="3"/>
          <a:stretch/>
        </p:blipFill>
        <p:spPr bwMode="auto">
          <a:xfrm>
            <a:off x="3879642" y="1483369"/>
            <a:ext cx="2479422" cy="2479422"/>
          </a:xfrm>
          <a:custGeom>
            <a:avLst/>
            <a:gdLst/>
            <a:ahLst/>
            <a:cxnLst/>
            <a:rect l="l" t="t" r="r" b="b"/>
            <a:pathLst>
              <a:path w="2479422" h="2479422">
                <a:moveTo>
                  <a:pt x="1239711" y="0"/>
                </a:moveTo>
                <a:cubicBezTo>
                  <a:pt x="1924384" y="0"/>
                  <a:pt x="2479422" y="555038"/>
                  <a:pt x="2479422" y="1239711"/>
                </a:cubicBezTo>
                <a:cubicBezTo>
                  <a:pt x="2479422" y="1924384"/>
                  <a:pt x="1924384" y="2479422"/>
                  <a:pt x="1239711" y="2479422"/>
                </a:cubicBezTo>
                <a:cubicBezTo>
                  <a:pt x="555038" y="2479422"/>
                  <a:pt x="0" y="1924384"/>
                  <a:pt x="0" y="1239711"/>
                </a:cubicBezTo>
                <a:cubicBezTo>
                  <a:pt x="0" y="555038"/>
                  <a:pt x="555038" y="0"/>
                  <a:pt x="1239711" y="0"/>
                </a:cubicBezTo>
                <a:close/>
              </a:path>
            </a:pathLst>
          </a:cu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AFEF6F4C-3B71-7904-275C-F2311744E338}"/>
              </a:ext>
            </a:extLst>
          </p:cNvPr>
          <p:cNvSpPr txBox="1"/>
          <p:nvPr/>
        </p:nvSpPr>
        <p:spPr>
          <a:xfrm>
            <a:off x="6618018" y="674087"/>
            <a:ext cx="4815318" cy="543479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1700" b="1">
              <a:solidFill>
                <a:schemeClr val="bg1"/>
              </a:solidFill>
              <a:effectLst>
                <a:outerShdw blurRad="38100" dist="38100" dir="2700000" algn="tl">
                  <a:srgbClr val="000000">
                    <a:alpha val="43137"/>
                  </a:srgbClr>
                </a:outerShdw>
              </a:effectLst>
            </a:endParaRPr>
          </a:p>
          <a:p>
            <a:pPr indent="-228600">
              <a:lnSpc>
                <a:spcPct val="90000"/>
              </a:lnSpc>
              <a:spcAft>
                <a:spcPts val="600"/>
              </a:spcAft>
              <a:buFont typeface="Arial" panose="020B0604020202020204" pitchFamily="34" charset="0"/>
              <a:buChar char="•"/>
            </a:pPr>
            <a:r>
              <a:rPr lang="en-US" sz="1700" b="1">
                <a:solidFill>
                  <a:schemeClr val="bg1"/>
                </a:solidFill>
                <a:effectLst>
                  <a:outerShdw blurRad="38100" dist="38100" dir="2700000" algn="tl">
                    <a:srgbClr val="000000">
                      <a:alpha val="43137"/>
                    </a:srgbClr>
                  </a:outerShdw>
                </a:effectLst>
              </a:rPr>
              <a:t>Discurso de Wilson, que sirvió como base para la formaciónde los tratados.</a:t>
            </a:r>
          </a:p>
          <a:p>
            <a:pPr indent="-228600">
              <a:lnSpc>
                <a:spcPct val="90000"/>
              </a:lnSpc>
              <a:spcAft>
                <a:spcPts val="600"/>
              </a:spcAft>
              <a:buFont typeface="Arial" panose="020B0604020202020204" pitchFamily="34" charset="0"/>
              <a:buChar char="•"/>
            </a:pPr>
            <a:endParaRPr lang="en-US" sz="1700" b="1">
              <a:solidFill>
                <a:schemeClr val="bg1"/>
              </a:solidFill>
            </a:endParaRPr>
          </a:p>
          <a:p>
            <a:pPr indent="-228600">
              <a:lnSpc>
                <a:spcPct val="90000"/>
              </a:lnSpc>
              <a:spcAft>
                <a:spcPts val="600"/>
              </a:spcAft>
              <a:buFont typeface="Arial" panose="020B0604020202020204" pitchFamily="34" charset="0"/>
              <a:buChar char="•"/>
            </a:pPr>
            <a:br>
              <a:rPr lang="en-US" sz="1700">
                <a:solidFill>
                  <a:schemeClr val="bg1"/>
                </a:solidFill>
              </a:rPr>
            </a:br>
            <a:r>
              <a:rPr lang="en-US" sz="1700">
                <a:solidFill>
                  <a:schemeClr val="bg1"/>
                </a:solidFill>
              </a:rPr>
              <a:t>"1. Acuerdos de paz negociados abiertamente (...) La diplomacia procederá siempre (...) públicamente.</a:t>
            </a:r>
          </a:p>
          <a:p>
            <a:pPr indent="-228600">
              <a:lnSpc>
                <a:spcPct val="90000"/>
              </a:lnSpc>
              <a:spcAft>
                <a:spcPts val="600"/>
              </a:spcAft>
              <a:buFont typeface="Arial" panose="020B0604020202020204" pitchFamily="34" charset="0"/>
              <a:buChar char="•"/>
            </a:pPr>
            <a:r>
              <a:rPr lang="en-US" sz="1700">
                <a:solidFill>
                  <a:schemeClr val="bg1"/>
                </a:solidFill>
              </a:rPr>
              <a:t>2. Libertad absoluta de navegación sobre los mares (...)</a:t>
            </a:r>
          </a:p>
          <a:p>
            <a:pPr indent="-228600">
              <a:lnSpc>
                <a:spcPct val="90000"/>
              </a:lnSpc>
              <a:spcAft>
                <a:spcPts val="600"/>
              </a:spcAft>
              <a:buFont typeface="Arial" panose="020B0604020202020204" pitchFamily="34" charset="0"/>
              <a:buChar char="•"/>
            </a:pPr>
            <a:r>
              <a:rPr lang="en-US" sz="1700">
                <a:solidFill>
                  <a:schemeClr val="bg1"/>
                </a:solidFill>
              </a:rPr>
              <a:t>3. Supresión, hasta donde sea posible, de todas las barreras económicas (...)</a:t>
            </a:r>
          </a:p>
          <a:p>
            <a:pPr indent="-228600">
              <a:lnSpc>
                <a:spcPct val="90000"/>
              </a:lnSpc>
              <a:spcAft>
                <a:spcPts val="600"/>
              </a:spcAft>
              <a:buFont typeface="Arial" panose="020B0604020202020204" pitchFamily="34" charset="0"/>
              <a:buChar char="•"/>
            </a:pPr>
            <a:r>
              <a:rPr lang="en-US" sz="1700">
                <a:solidFill>
                  <a:schemeClr val="bg1"/>
                </a:solidFill>
              </a:rPr>
              <a:t>4. Suficientes garantías recíprocas de que los armamentos nacionales serán reducidos al límite compatible con la seguridad interior del país.</a:t>
            </a:r>
          </a:p>
          <a:p>
            <a:pPr indent="-228600">
              <a:lnSpc>
                <a:spcPct val="90000"/>
              </a:lnSpc>
              <a:spcAft>
                <a:spcPts val="600"/>
              </a:spcAft>
              <a:buFont typeface="Arial" panose="020B0604020202020204" pitchFamily="34" charset="0"/>
              <a:buChar char="•"/>
            </a:pPr>
            <a:r>
              <a:rPr lang="en-US" sz="1700">
                <a:solidFill>
                  <a:schemeClr val="bg1"/>
                </a:solidFill>
              </a:rPr>
              <a:t>5. Libre ajuste (...) de todas las reivindicaciones coloniales (...)</a:t>
            </a:r>
          </a:p>
          <a:p>
            <a:pPr indent="-228600">
              <a:lnSpc>
                <a:spcPct val="90000"/>
              </a:lnSpc>
              <a:spcAft>
                <a:spcPts val="600"/>
              </a:spcAft>
              <a:buFont typeface="Arial" panose="020B0604020202020204" pitchFamily="34" charset="0"/>
              <a:buChar char="•"/>
            </a:pPr>
            <a:r>
              <a:rPr lang="en-US" sz="1700">
                <a:solidFill>
                  <a:schemeClr val="bg1"/>
                </a:solidFill>
              </a:rPr>
              <a:t>6. Evacuación de todos los territorios rusos (...)</a:t>
            </a:r>
          </a:p>
          <a:p>
            <a:pPr indent="-228600">
              <a:lnSpc>
                <a:spcPct val="90000"/>
              </a:lnSpc>
              <a:spcAft>
                <a:spcPts val="600"/>
              </a:spcAft>
              <a:buFont typeface="Arial" panose="020B0604020202020204" pitchFamily="34" charset="0"/>
              <a:buChar char="•"/>
            </a:pPr>
            <a:r>
              <a:rPr lang="en-US" sz="1700">
                <a:solidFill>
                  <a:schemeClr val="bg1"/>
                </a:solidFill>
              </a:rPr>
              <a:t>7. Bélgica (...) deberá ser evacuada y restaurada</a:t>
            </a:r>
          </a:p>
        </p:txBody>
      </p:sp>
    </p:spTree>
    <p:extLst>
      <p:ext uri="{BB962C8B-B14F-4D97-AF65-F5344CB8AC3E}">
        <p14:creationId xmlns:p14="http://schemas.microsoft.com/office/powerpoint/2010/main" val="135762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53" name="Group 6152">
            <a:extLst>
              <a:ext uri="{FF2B5EF4-FFF2-40B4-BE49-F238E27FC236}">
                <a16:creationId xmlns:a16="http://schemas.microsoft.com/office/drawing/2014/main" id="{5C880D58-0477-47F1-B3CB-4B3017941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3593"/>
            <a:ext cx="1861854" cy="717514"/>
            <a:chOff x="0" y="377893"/>
            <a:chExt cx="1861854" cy="717514"/>
          </a:xfrm>
          <a:solidFill>
            <a:schemeClr val="bg1"/>
          </a:solidFill>
        </p:grpSpPr>
        <p:sp>
          <p:nvSpPr>
            <p:cNvPr id="6154" name="Freeform: Shape 6153">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6155" name="Freeform: Shape 6154">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6146" name="Picture 2" descr="Tratado de Versalles, la paz que acabó con la Gran Guerra a costa de la  ruina de Alemania">
            <a:extLst>
              <a:ext uri="{FF2B5EF4-FFF2-40B4-BE49-F238E27FC236}">
                <a16:creationId xmlns:a16="http://schemas.microsoft.com/office/drawing/2014/main" id="{FBD70E87-D412-3997-A0C5-C651F40F2A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92" r="26807" b="-1"/>
          <a:stretch/>
        </p:blipFill>
        <p:spPr bwMode="auto">
          <a:xfrm>
            <a:off x="235534" y="1009050"/>
            <a:ext cx="3296556" cy="3296556"/>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sp>
        <p:nvSpPr>
          <p:cNvPr id="6157" name="Graphic 212">
            <a:extLst>
              <a:ext uri="{FF2B5EF4-FFF2-40B4-BE49-F238E27FC236}">
                <a16:creationId xmlns:a16="http://schemas.microsoft.com/office/drawing/2014/main" id="{877E3FF1-E4B8-49CB-9DD6-7D2067808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9510" y="2210504"/>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59" name="Graphic 212">
            <a:extLst>
              <a:ext uri="{FF2B5EF4-FFF2-40B4-BE49-F238E27FC236}">
                <a16:creationId xmlns:a16="http://schemas.microsoft.com/office/drawing/2014/main" id="{30BDE8C6-094E-46E6-BD5E-75FAB4F7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9510" y="2210504"/>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Marcador de contenido 2">
            <a:extLst>
              <a:ext uri="{FF2B5EF4-FFF2-40B4-BE49-F238E27FC236}">
                <a16:creationId xmlns:a16="http://schemas.microsoft.com/office/drawing/2014/main" id="{C3D7F032-6E51-5489-90C4-6D5DF21B1228}"/>
              </a:ext>
            </a:extLst>
          </p:cNvPr>
          <p:cNvSpPr>
            <a:spLocks noGrp="1"/>
          </p:cNvSpPr>
          <p:nvPr>
            <p:ph idx="1"/>
          </p:nvPr>
        </p:nvSpPr>
        <p:spPr>
          <a:xfrm>
            <a:off x="5976442" y="263593"/>
            <a:ext cx="6215558" cy="5908114"/>
          </a:xfrm>
        </p:spPr>
        <p:txBody>
          <a:bodyPr>
            <a:normAutofit/>
          </a:bodyPr>
          <a:lstStyle/>
          <a:p>
            <a:endParaRPr lang="es-CL" sz="1100" b="1" dirty="0">
              <a:solidFill>
                <a:schemeClr val="bg1"/>
              </a:solidFill>
            </a:endParaRPr>
          </a:p>
          <a:p>
            <a:br>
              <a:rPr lang="es-CL" sz="1100" dirty="0">
                <a:solidFill>
                  <a:schemeClr val="bg1"/>
                </a:solidFill>
                <a:latin typeface="Arial" pitchFamily="34" charset="0"/>
                <a:cs typeface="Arial" pitchFamily="34" charset="0"/>
              </a:rPr>
            </a:br>
            <a:r>
              <a:rPr lang="es-CL" sz="1500" dirty="0">
                <a:solidFill>
                  <a:schemeClr val="bg1"/>
                </a:solidFill>
                <a:latin typeface="Arial" pitchFamily="34" charset="0"/>
                <a:cs typeface="Arial" pitchFamily="34" charset="0"/>
              </a:rPr>
              <a:t> 8. Todo el territorio francés deberá ser liberado (...) El daño hecho a Francia en 1871, en lo que se refiere a Alsacia-Lorena (...), deberá ser reparado.</a:t>
            </a:r>
          </a:p>
          <a:p>
            <a:r>
              <a:rPr lang="es-CL" sz="1500" dirty="0">
                <a:solidFill>
                  <a:schemeClr val="bg1"/>
                </a:solidFill>
                <a:latin typeface="Arial" pitchFamily="34" charset="0"/>
                <a:cs typeface="Arial" pitchFamily="34" charset="0"/>
              </a:rPr>
              <a:t>9. Deberá efectuarse un reajuste de las fronteras de Italia, siguiendo las líneas de las nacionalidades claramente reconocibles.</a:t>
            </a:r>
          </a:p>
          <a:p>
            <a:r>
              <a:rPr lang="es-CL" sz="1500" dirty="0">
                <a:solidFill>
                  <a:schemeClr val="bg1"/>
                </a:solidFill>
                <a:latin typeface="Arial" pitchFamily="34" charset="0"/>
                <a:cs typeface="Arial" pitchFamily="34" charset="0"/>
              </a:rPr>
              <a:t>10. A los pueblos de Austria-Hungría (...) deberá serles permitido, con la mayor premura, la posibilidad de un desarrollo autónomo.</a:t>
            </a:r>
          </a:p>
          <a:p>
            <a:r>
              <a:rPr lang="es-CL" sz="1500" dirty="0">
                <a:solidFill>
                  <a:schemeClr val="bg1"/>
                </a:solidFill>
                <a:latin typeface="Arial" pitchFamily="34" charset="0"/>
                <a:cs typeface="Arial" pitchFamily="34" charset="0"/>
              </a:rPr>
              <a:t>11. Rumania, Serbia y Montenegro deberán ser evacuados (...) A Serbia se le concederá libre acceso al mar (...)</a:t>
            </a:r>
          </a:p>
          <a:p>
            <a:r>
              <a:rPr lang="es-CL" sz="1500" dirty="0">
                <a:solidFill>
                  <a:schemeClr val="bg1"/>
                </a:solidFill>
                <a:latin typeface="Arial" pitchFamily="34" charset="0"/>
                <a:cs typeface="Arial" pitchFamily="34" charset="0"/>
              </a:rPr>
              <a:t>12. A los territorios turcos del actual Imperio otomano se les garantizará plenamente la soberanía (...), pero las otras nacionalidades que viven actualmente bajo el régimen de este Imperio deben (...) disfrutar de una total seguridad de existencia y de poderse desarrollar sin obstáculos.</a:t>
            </a:r>
          </a:p>
          <a:p>
            <a:r>
              <a:rPr lang="es-CL" sz="1500" dirty="0">
                <a:solidFill>
                  <a:schemeClr val="bg1"/>
                </a:solidFill>
                <a:latin typeface="Arial" pitchFamily="34" charset="0"/>
                <a:cs typeface="Arial" pitchFamily="34" charset="0"/>
              </a:rPr>
              <a:t>13. Deberá constituirse un Estado polaco independiente, que comprenda los territorios incontestablemente habitados por polacos, los cuales deberán tener asegurado el acceso al mar (...)</a:t>
            </a:r>
          </a:p>
          <a:p>
            <a:r>
              <a:rPr lang="es-CL" sz="1500" dirty="0">
                <a:solidFill>
                  <a:schemeClr val="bg1"/>
                </a:solidFill>
                <a:latin typeface="Arial" pitchFamily="34" charset="0"/>
                <a:cs typeface="Arial" pitchFamily="34" charset="0"/>
              </a:rPr>
              <a:t>14. Deberá crearse una Sociedad general de las Naciones en virtud de acuerdos formales, que tenga por objeto ofrecer garantías recíprocas de independencia política y territorial tanto a los pequeños como a los grandes estados.“</a:t>
            </a:r>
          </a:p>
        </p:txBody>
      </p:sp>
      <p:pic>
        <p:nvPicPr>
          <p:cNvPr id="4" name="Picture 2" descr="Búsqueda">
            <a:extLst>
              <a:ext uri="{FF2B5EF4-FFF2-40B4-BE49-F238E27FC236}">
                <a16:creationId xmlns:a16="http://schemas.microsoft.com/office/drawing/2014/main" id="{D9C3EE58-9AD2-175A-C9F1-8833896E8414}"/>
              </a:ext>
            </a:extLst>
          </p:cNvPr>
          <p:cNvPicPr>
            <a:picLocks noChangeAspect="1" noChangeArrowheads="1"/>
          </p:cNvPicPr>
          <p:nvPr/>
        </p:nvPicPr>
        <p:blipFill rotWithShape="1">
          <a:blip r:embed="rId3" cstate="print"/>
          <a:srcRect r="17392" b="1"/>
          <a:stretch/>
        </p:blipFill>
        <p:spPr bwMode="auto">
          <a:xfrm>
            <a:off x="2841433" y="3429000"/>
            <a:ext cx="2965878" cy="2965878"/>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p:spPr>
      </p:pic>
      <p:grpSp>
        <p:nvGrpSpPr>
          <p:cNvPr id="6161"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6162" name="Freeform: Shape 6161">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3" name="Freeform: Shape 6162">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4" name="Freeform: Shape 6163">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5" name="Freeform: Shape 6164">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66" name="Freeform: Shape 6165">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869292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2B04A5-E06C-BB0C-8031-3FA27E211EA3}"/>
              </a:ext>
            </a:extLst>
          </p:cNvPr>
          <p:cNvSpPr>
            <a:spLocks noGrp="1"/>
          </p:cNvSpPr>
          <p:nvPr>
            <p:ph type="title"/>
          </p:nvPr>
        </p:nvSpPr>
        <p:spPr/>
        <p:txBody>
          <a:bodyPr/>
          <a:lstStyle/>
          <a:p>
            <a:pPr algn="ctr"/>
            <a:r>
              <a:rPr lang="es-ES" sz="4400" b="1" i="1" spc="50" dirty="0">
                <a:ln w="11430"/>
                <a:solidFill>
                  <a:schemeClr val="accent2">
                    <a:lumMod val="50000"/>
                  </a:schemeClr>
                </a:solidFill>
                <a:effectLst>
                  <a:outerShdw blurRad="76200" dist="50800" dir="5400000" algn="tl" rotWithShape="0">
                    <a:srgbClr val="000000">
                      <a:alpha val="65000"/>
                    </a:srgbClr>
                  </a:outerShdw>
                </a:effectLst>
                <a:latin typeface="Comic Sans MS" pitchFamily="66" charset="0"/>
              </a:rPr>
              <a:t>Momento de Actividad!......</a:t>
            </a:r>
            <a:endParaRPr lang="en-US" dirty="0"/>
          </a:p>
        </p:txBody>
      </p:sp>
      <p:pic>
        <p:nvPicPr>
          <p:cNvPr id="5" name="Picture 2" descr="Búsqueda">
            <a:extLst>
              <a:ext uri="{FF2B5EF4-FFF2-40B4-BE49-F238E27FC236}">
                <a16:creationId xmlns:a16="http://schemas.microsoft.com/office/drawing/2014/main" id="{943D314F-3414-A0BB-AAC1-113AA3639622}"/>
              </a:ext>
            </a:extLst>
          </p:cNvPr>
          <p:cNvPicPr>
            <a:picLocks noChangeAspect="1" noChangeArrowheads="1"/>
          </p:cNvPicPr>
          <p:nvPr/>
        </p:nvPicPr>
        <p:blipFill>
          <a:blip r:embed="rId2" cstate="print"/>
          <a:srcRect/>
          <a:stretch>
            <a:fillRect/>
          </a:stretch>
        </p:blipFill>
        <p:spPr bwMode="auto">
          <a:xfrm>
            <a:off x="9604318" y="84594"/>
            <a:ext cx="1944216" cy="1606094"/>
          </a:xfrm>
          <a:prstGeom prst="rect">
            <a:avLst/>
          </a:prstGeom>
          <a:noFill/>
        </p:spPr>
      </p:pic>
      <p:pic>
        <p:nvPicPr>
          <p:cNvPr id="6" name="Picture 2" descr="Tratado de Versalles, el fin de la Primera Guerra y el principio de la  Segunda">
            <a:extLst>
              <a:ext uri="{FF2B5EF4-FFF2-40B4-BE49-F238E27FC236}">
                <a16:creationId xmlns:a16="http://schemas.microsoft.com/office/drawing/2014/main" id="{E62EA3CB-13F7-923D-2A47-04E580F76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67" y="1495712"/>
            <a:ext cx="4354689" cy="212826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4E93DCAB-AA08-4B75-E59A-71DF80A13CFD}"/>
              </a:ext>
            </a:extLst>
          </p:cNvPr>
          <p:cNvSpPr txBox="1"/>
          <p:nvPr/>
        </p:nvSpPr>
        <p:spPr>
          <a:xfrm>
            <a:off x="1433688" y="4097867"/>
            <a:ext cx="7710311" cy="2267737"/>
          </a:xfrm>
          <a:prstGeom prst="rect">
            <a:avLst/>
          </a:prstGeom>
          <a:noFill/>
        </p:spPr>
        <p:txBody>
          <a:bodyPr wrap="square">
            <a:spAutoFit/>
          </a:bodyPr>
          <a:lstStyle/>
          <a:p>
            <a:pPr>
              <a:lnSpc>
                <a:spcPct val="107000"/>
              </a:lnSpc>
              <a:spcAft>
                <a:spcPts val="800"/>
              </a:spcAft>
            </a:pPr>
            <a:r>
              <a:rPr lang="es-CL" sz="1800" b="1" i="1" dirty="0">
                <a:effectLst/>
                <a:latin typeface="Calibri" panose="020F0502020204030204" pitchFamily="34" charset="0"/>
                <a:ea typeface="Calibri" panose="020F0502020204030204" pitchFamily="34" charset="0"/>
                <a:cs typeface="Times New Roman" panose="02020603050405020304" pitchFamily="18" charset="0"/>
              </a:rPr>
              <a:t>Indicaciones:</a:t>
            </a:r>
            <a:r>
              <a:rPr lang="es-CL" sz="1800" dirty="0">
                <a:effectLst/>
                <a:latin typeface="Calibri" panose="020F0502020204030204" pitchFamily="34" charset="0"/>
                <a:ea typeface="Calibri" panose="020F0502020204030204" pitchFamily="34" charset="0"/>
                <a:cs typeface="Times New Roman" panose="02020603050405020304" pitchFamily="18" charset="0"/>
              </a:rPr>
              <a:t>  Luego de haber leído el documento, en parejas debes responder las siguientes preguntas en tu cuaderno y compartirlas con tus compañeros: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1800" b="1" i="1" dirty="0">
                <a:effectLst/>
                <a:latin typeface="Calibri" panose="020F0502020204030204" pitchFamily="34" charset="0"/>
                <a:ea typeface="Calibri" panose="020F0502020204030204" pitchFamily="34" charset="0"/>
                <a:cs typeface="Times New Roman" panose="02020603050405020304" pitchFamily="18" charset="0"/>
              </a:rPr>
              <a:t>Preguntas: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1- Identifica autor, fecha del documento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2- Señala las ideas principales del texto (mínimo 4)</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1800" dirty="0">
                <a:effectLst/>
                <a:latin typeface="Calibri" panose="020F0502020204030204" pitchFamily="34" charset="0"/>
                <a:ea typeface="Calibri" panose="020F0502020204030204" pitchFamily="34" charset="0"/>
                <a:cs typeface="Times New Roman" panose="02020603050405020304" pitchFamily="18" charset="0"/>
              </a:rPr>
              <a:t>3- Comenta las respuestas con tus compañeros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8644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F270E412-2958-4B64-A094-F06A6ECAE22D}" vid="{E077561B-6DA3-426F-AB56-4F81912C24AE}"/>
    </a:ext>
  </a:extLst>
</a:theme>
</file>

<file path=docProps/app.xml><?xml version="1.0" encoding="utf-8"?>
<Properties xmlns="http://schemas.openxmlformats.org/officeDocument/2006/extended-properties" xmlns:vt="http://schemas.openxmlformats.org/officeDocument/2006/docPropsVTypes">
  <Template>TRATADO DE VERSALLES</Template>
  <TotalTime>1</TotalTime>
  <Words>538</Words>
  <Application>Microsoft Office PowerPoint</Application>
  <PresentationFormat>Panorámica</PresentationFormat>
  <Paragraphs>51</Paragraphs>
  <Slides>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vt:i4>
      </vt:variant>
    </vt:vector>
  </HeadingPairs>
  <TitlesOfParts>
    <vt:vector size="15" baseType="lpstr">
      <vt:lpstr>Arial</vt:lpstr>
      <vt:lpstr>Berlin Sans FB</vt:lpstr>
      <vt:lpstr>Calibri</vt:lpstr>
      <vt:lpstr>Calibri Light</vt:lpstr>
      <vt:lpstr>Comic Sans MS</vt:lpstr>
      <vt:lpstr>Wingdings</vt:lpstr>
      <vt:lpstr>Tema de Office</vt:lpstr>
      <vt:lpstr>Presentación de PowerPoint</vt:lpstr>
      <vt:lpstr>Presentación de PowerPoint</vt:lpstr>
      <vt:lpstr>EL TRATADO DE VERSALLES</vt:lpstr>
      <vt:lpstr>PRINCIPALES CONDICIONES</vt:lpstr>
      <vt:lpstr>CLAUSULAS DEL TRATADO</vt:lpstr>
      <vt:lpstr>Lee el Documento!......</vt:lpstr>
      <vt:lpstr>Presentación de PowerPoint</vt:lpstr>
      <vt:lpstr>Momento de Actividad!......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Sanz</dc:creator>
  <cp:lastModifiedBy>Maria Sanz</cp:lastModifiedBy>
  <cp:revision>1</cp:revision>
  <dcterms:created xsi:type="dcterms:W3CDTF">2022-07-22T11:47:50Z</dcterms:created>
  <dcterms:modified xsi:type="dcterms:W3CDTF">2022-07-22T11:49:15Z</dcterms:modified>
</cp:coreProperties>
</file>