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handoutMasterIdLst>
    <p:handoutMasterId r:id="rId28"/>
  </p:handoutMasterIdLst>
  <p:sldIdLst>
    <p:sldId id="257" r:id="rId2"/>
    <p:sldId id="259" r:id="rId3"/>
    <p:sldId id="258" r:id="rId4"/>
    <p:sldId id="256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80" r:id="rId15"/>
    <p:sldId id="279" r:id="rId16"/>
    <p:sldId id="283" r:id="rId17"/>
    <p:sldId id="271" r:id="rId18"/>
    <p:sldId id="270" r:id="rId19"/>
    <p:sldId id="273" r:id="rId20"/>
    <p:sldId id="275" r:id="rId21"/>
    <p:sldId id="276" r:id="rId22"/>
    <p:sldId id="277" r:id="rId23"/>
    <p:sldId id="281" r:id="rId24"/>
    <p:sldId id="272" r:id="rId25"/>
    <p:sldId id="278" r:id="rId26"/>
    <p:sldId id="282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F3"/>
    <a:srgbClr val="FFC9C9"/>
    <a:srgbClr val="006D6A"/>
    <a:srgbClr val="00CAC5"/>
    <a:srgbClr val="009999"/>
    <a:srgbClr val="A00050"/>
    <a:srgbClr val="993366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24" autoAdjust="0"/>
  </p:normalViewPr>
  <p:slideViewPr>
    <p:cSldViewPr>
      <p:cViewPr>
        <p:scale>
          <a:sx n="74" d="100"/>
          <a:sy n="74" d="100"/>
        </p:scale>
        <p:origin x="1762" y="226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36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145B249A-B0F2-4DCE-A0E8-4648250F2A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B8F411FE-B81D-46B0-870F-81C51B5CCFE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1B1FB90C-BF88-426C-A05A-D4B823A097B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s-ES"/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F86D5829-AC32-456A-BB4D-081115E427C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CBAC207-E7B0-4E59-8BE9-F0479685BC0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782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437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755503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52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4549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8001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46172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027734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1003422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1114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186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14A43149-0087-4C03-ACDF-3CA954037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6800" cy="6856413"/>
          </a:xfrm>
          <a:prstGeom prst="rect">
            <a:avLst/>
          </a:prstGeom>
          <a:gradFill rotWithShape="0">
            <a:gsLst>
              <a:gs pos="0">
                <a:srgbClr val="7F6464"/>
              </a:gs>
              <a:gs pos="50000">
                <a:srgbClr val="FFC9C9"/>
              </a:gs>
              <a:gs pos="100000">
                <a:srgbClr val="7F6464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es-ES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>
            <a:extLst>
              <a:ext uri="{FF2B5EF4-FFF2-40B4-BE49-F238E27FC236}">
                <a16:creationId xmlns:a16="http://schemas.microsoft.com/office/drawing/2014/main" id="{7DAB7777-5255-45CA-A68B-E4E6AA3E5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915025"/>
            <a:ext cx="5105400" cy="561975"/>
          </a:xfrm>
          <a:prstGeom prst="rect">
            <a:avLst/>
          </a:prstGeom>
          <a:noFill/>
          <a:ln w="12700" cap="sq">
            <a:solidFill>
              <a:srgbClr val="993366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rgbClr val="0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kumimoji="1" lang="en-US" altLang="es-ES" sz="3000" b="1">
                <a:solidFill>
                  <a:srgbClr val="A00050"/>
                </a:solidFill>
                <a:latin typeface="Dauphin" pitchFamily="18" charset="0"/>
              </a:rPr>
              <a:t>María Sanz</a:t>
            </a:r>
          </a:p>
        </p:txBody>
      </p:sp>
      <p:sp>
        <p:nvSpPr>
          <p:cNvPr id="29701" name="WordArt 5">
            <a:extLst>
              <a:ext uri="{FF2B5EF4-FFF2-40B4-BE49-F238E27FC236}">
                <a16:creationId xmlns:a16="http://schemas.microsoft.com/office/drawing/2014/main" id="{8DE9B24E-A2D5-40EB-9AFF-C258A8D9D39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152400"/>
            <a:ext cx="5562600" cy="53340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23690"/>
              </a:avLst>
            </a:prstTxWarp>
          </a:bodyPr>
          <a:lstStyle/>
          <a:p>
            <a:pPr algn="ctr"/>
            <a:r>
              <a:rPr lang="es-ES" sz="4000" kern="10" dirty="0">
                <a:ln w="9525" cap="sq">
                  <a:solidFill>
                    <a:srgbClr val="993366"/>
                  </a:solidFill>
                  <a:round/>
                  <a:headEnd type="none" w="sm" len="sm"/>
                  <a:tailEnd type="none" w="sm" len="sm"/>
                </a:ln>
                <a:solidFill>
                  <a:srgbClr val="008080"/>
                </a:solidFill>
                <a:effectLst>
                  <a:outerShdw dist="45791" dir="3378596" algn="ctr" rotWithShape="0">
                    <a:srgbClr val="996633"/>
                  </a:outerShdw>
                </a:effectLst>
                <a:latin typeface="Dauphin"/>
              </a:rPr>
              <a:t>Rococó</a:t>
            </a:r>
          </a:p>
          <a:p>
            <a:pPr algn="ctr"/>
            <a:r>
              <a:rPr lang="es-ES" sz="4000" kern="10" dirty="0">
                <a:ln w="9525" cap="sq">
                  <a:solidFill>
                    <a:srgbClr val="993366"/>
                  </a:solidFill>
                  <a:round/>
                  <a:headEnd type="none" w="sm" len="sm"/>
                  <a:tailEnd type="none" w="sm" len="sm"/>
                </a:ln>
                <a:solidFill>
                  <a:srgbClr val="008080"/>
                </a:solidFill>
                <a:effectLst>
                  <a:outerShdw dist="45791" dir="3378596" algn="ctr" rotWithShape="0">
                    <a:srgbClr val="996633"/>
                  </a:outerShdw>
                </a:effectLst>
                <a:latin typeface="Dauphin"/>
              </a:rPr>
              <a:t>Arte &amp;</a:t>
            </a:r>
          </a:p>
          <a:p>
            <a:pPr algn="ctr"/>
            <a:r>
              <a:rPr lang="es-ES" sz="4000" kern="10" dirty="0" err="1">
                <a:ln w="9525" cap="sq">
                  <a:solidFill>
                    <a:srgbClr val="993366"/>
                  </a:solidFill>
                  <a:round/>
                  <a:headEnd type="none" w="sm" len="sm"/>
                  <a:tailEnd type="none" w="sm" len="sm"/>
                </a:ln>
                <a:solidFill>
                  <a:srgbClr val="008080"/>
                </a:solidFill>
                <a:effectLst>
                  <a:outerShdw dist="45791" dir="3378596" algn="ctr" rotWithShape="0">
                    <a:srgbClr val="996633"/>
                  </a:outerShdw>
                </a:effectLst>
                <a:latin typeface="Dauphin"/>
              </a:rPr>
              <a:t>Architectura</a:t>
            </a:r>
            <a:endParaRPr lang="es-ES" sz="4000" kern="10" dirty="0">
              <a:ln w="9525" cap="sq">
                <a:solidFill>
                  <a:srgbClr val="993366"/>
                </a:solidFill>
                <a:round/>
                <a:headEnd type="none" w="sm" len="sm"/>
                <a:tailEnd type="none" w="sm" len="sm"/>
              </a:ln>
              <a:solidFill>
                <a:srgbClr val="008080"/>
              </a:solidFill>
              <a:effectLst>
                <a:outerShdw dist="45791" dir="3378596" algn="ctr" rotWithShape="0">
                  <a:srgbClr val="996633"/>
                </a:outerShdw>
              </a:effectLst>
              <a:latin typeface="Dauphi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3419FC84-DC34-4118-BAE0-A40A61130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76200"/>
            <a:ext cx="7391400" cy="6858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rgbClr val="996633"/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en-US" altLang="es-ES" sz="4800" dirty="0" err="1">
                <a:solidFill>
                  <a:srgbClr val="A00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uphin" pitchFamily="18" charset="0"/>
              </a:rPr>
              <a:t>Rococó</a:t>
            </a:r>
            <a:endParaRPr lang="en-US" altLang="es-ES" sz="4800" dirty="0">
              <a:solidFill>
                <a:srgbClr val="A00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auphin" pitchFamily="18" charset="0"/>
            </a:endParaRPr>
          </a:p>
        </p:txBody>
      </p:sp>
      <p:sp>
        <p:nvSpPr>
          <p:cNvPr id="73731" name="Text Box 3">
            <a:extLst>
              <a:ext uri="{FF2B5EF4-FFF2-40B4-BE49-F238E27FC236}">
                <a16:creationId xmlns:a16="http://schemas.microsoft.com/office/drawing/2014/main" id="{ECB816EB-BE3F-46B1-BBE7-FA50E28E0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914400"/>
            <a:ext cx="7620000" cy="427809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1" lang="en-US" altLang="es-ES" sz="3000" b="1" dirty="0">
                <a:solidFill>
                  <a:schemeClr val="bg1"/>
                </a:solidFill>
                <a:latin typeface="CheshireBroad" pitchFamily="2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Deriva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de la palabra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francesa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i="1" dirty="0">
                <a:solidFill>
                  <a:srgbClr val="00CAC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uphin" pitchFamily="18" charset="0"/>
              </a:rPr>
              <a:t>rocaille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, que son las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rocas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del interior de las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cuevas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.</a:t>
            </a: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Composiciones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complicadas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.</a:t>
            </a: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Decoración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exuberante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y </a:t>
            </a: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  <a:defRPr/>
            </a:pP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Presenta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la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vida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despreocupada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de la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aristocracia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ambientada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en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paisajes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de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cuentos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 de </a:t>
            </a:r>
            <a:r>
              <a:rPr kumimoji="1" lang="en-US" altLang="es-ES" sz="3200" b="1" dirty="0" err="1">
                <a:solidFill>
                  <a:schemeClr val="bg1"/>
                </a:solidFill>
                <a:latin typeface="Dauphin" pitchFamily="18" charset="0"/>
              </a:rPr>
              <a:t>hadas</a:t>
            </a:r>
            <a:r>
              <a:rPr kumimoji="1" lang="en-US" altLang="es-ES" sz="3200" b="1" dirty="0">
                <a:solidFill>
                  <a:schemeClr val="bg1"/>
                </a:solidFill>
                <a:latin typeface="Dauphin" pitchFamily="18" charset="0"/>
              </a:rPr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60EFC99A-610F-4729-83B7-D040CBBFC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-76200"/>
            <a:ext cx="7391400" cy="76200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rgbClr val="996633"/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en-US" altLang="es-ES" sz="5000">
                <a:solidFill>
                  <a:srgbClr val="A00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auphin" pitchFamily="18" charset="0"/>
              </a:rPr>
              <a:t>Rococo</a:t>
            </a:r>
          </a:p>
        </p:txBody>
      </p:sp>
      <p:sp>
        <p:nvSpPr>
          <p:cNvPr id="72707" name="Text Box 3">
            <a:extLst>
              <a:ext uri="{FF2B5EF4-FFF2-40B4-BE49-F238E27FC236}">
                <a16:creationId xmlns:a16="http://schemas.microsoft.com/office/drawing/2014/main" id="{C7EBDDDE-7766-4C73-A12B-8095086F4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762000"/>
            <a:ext cx="70866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B2509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</a:pPr>
            <a:r>
              <a:rPr kumimoji="1" lang="en-US" altLang="es-ES" sz="3000" b="1" dirty="0">
                <a:solidFill>
                  <a:schemeClr val="bg1"/>
                </a:solidFill>
                <a:latin typeface="CheshireBroad" pitchFamily="2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CheshireBroad" pitchFamily="2" charset="0"/>
              </a:rPr>
              <a:t>Cronología</a:t>
            </a:r>
            <a:r>
              <a:rPr kumimoji="1" lang="en-US" altLang="es-ES" b="1" dirty="0">
                <a:solidFill>
                  <a:schemeClr val="bg1"/>
                </a:solidFill>
                <a:latin typeface="CheshireBroad" pitchFamily="2" charset="0"/>
              </a:rPr>
              <a:t>: 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1715 – 1774.</a:t>
            </a: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</a:pPr>
            <a:r>
              <a:rPr kumimoji="1" lang="en-US" altLang="es-ES" sz="3000" b="1" dirty="0">
                <a:solidFill>
                  <a:schemeClr val="bg1"/>
                </a:solidFill>
                <a:latin typeface="Dauphin" pitchFamily="18" charset="0"/>
              </a:rPr>
              <a:t> 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Centrado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en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Francia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asociado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a Luis XV</a:t>
            </a:r>
            <a:b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</a:b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    con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extensión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a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Alemania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e Italia.</a:t>
            </a: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</a:pPr>
            <a:r>
              <a:rPr kumimoji="1" lang="en-US" altLang="es-ES" sz="3000" b="1" dirty="0">
                <a:solidFill>
                  <a:schemeClr val="bg1"/>
                </a:solidFill>
                <a:latin typeface="Dauphin" pitchFamily="18" charset="0"/>
              </a:rPr>
              <a:t> 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Estilo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exuberante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,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elaborado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y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decorativo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. </a:t>
            </a: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</a:pPr>
            <a:r>
              <a:rPr kumimoji="1" lang="en-US" altLang="es-ES" sz="3000" b="1" dirty="0">
                <a:solidFill>
                  <a:schemeClr val="bg1"/>
                </a:solidFill>
                <a:latin typeface="Dauphin" pitchFamily="18" charset="0"/>
              </a:rPr>
              <a:t> 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Utilización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de tonos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pasteles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.</a:t>
            </a:r>
            <a:endParaRPr kumimoji="1" lang="en-US" altLang="es-ES" sz="3000" b="1" dirty="0">
              <a:solidFill>
                <a:schemeClr val="bg1"/>
              </a:solidFill>
              <a:latin typeface="Dauphin" pitchFamily="18" charset="0"/>
            </a:endParaRP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</a:pPr>
            <a:r>
              <a:rPr kumimoji="1" lang="en-US" altLang="es-ES" sz="3000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Reacción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a la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oscuridad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del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Barroco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con un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estilo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menos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formal y grandioso. </a:t>
            </a:r>
          </a:p>
          <a:p>
            <a:pPr>
              <a:spcBef>
                <a:spcPct val="50000"/>
              </a:spcBef>
              <a:buClr>
                <a:srgbClr val="008080"/>
              </a:buClr>
              <a:buSzPct val="80000"/>
              <a:buFont typeface="Arial" panose="020B0604020202020204" pitchFamily="34" charset="0"/>
              <a:buChar char="►"/>
            </a:pP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Fue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sustituido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por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el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Neoclasicismo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,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el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estilo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característico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de la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Revolución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Francesa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y la </a:t>
            </a:r>
            <a:r>
              <a:rPr kumimoji="1" lang="en-US" altLang="es-ES" b="1" dirty="0" err="1">
                <a:solidFill>
                  <a:schemeClr val="bg1"/>
                </a:solidFill>
                <a:latin typeface="Dauphin" pitchFamily="18" charset="0"/>
              </a:rPr>
              <a:t>Independencia</a:t>
            </a:r>
            <a:r>
              <a:rPr kumimoji="1" lang="en-US" altLang="es-ES" b="1" dirty="0">
                <a:solidFill>
                  <a:schemeClr val="bg1"/>
                </a:solidFill>
                <a:latin typeface="Dauphin" pitchFamily="18" charset="0"/>
              </a:rPr>
              <a:t> americana.  </a:t>
            </a:r>
            <a:endParaRPr kumimoji="1" lang="en-US" altLang="es-ES" sz="3000" b="1" dirty="0">
              <a:solidFill>
                <a:schemeClr val="bg1"/>
              </a:solidFill>
              <a:latin typeface="Dauphi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B7D5C17C-391A-4F26-A548-AFD9FDDEC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52400"/>
            <a:ext cx="7543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“Las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capitulaciones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matrimoniales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Jean-Antoine Watteau, 1713</a:t>
            </a:r>
          </a:p>
        </p:txBody>
      </p:sp>
      <p:pic>
        <p:nvPicPr>
          <p:cNvPr id="6147" name="Picture 7" descr="The Marriage Contract">
            <a:extLst>
              <a:ext uri="{FF2B5EF4-FFF2-40B4-BE49-F238E27FC236}">
                <a16:creationId xmlns:a16="http://schemas.microsoft.com/office/drawing/2014/main" id="{D6BC92D7-697E-4B7D-A177-DF05970C9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63246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5C2B159-317E-4475-9CAB-DE2A25E99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76200"/>
            <a:ext cx="7543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“Amor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en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el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teatro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francés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”</a:t>
            </a:r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Jean-Antoine Watteau, 1714</a:t>
            </a:r>
          </a:p>
        </p:txBody>
      </p:sp>
      <p:pic>
        <p:nvPicPr>
          <p:cNvPr id="7171" name="Picture 5" descr="The French Theater">
            <a:extLst>
              <a:ext uri="{FF2B5EF4-FFF2-40B4-BE49-F238E27FC236}">
                <a16:creationId xmlns:a16="http://schemas.microsoft.com/office/drawing/2014/main" id="{60DA43CF-AE4D-4D69-9D41-6FC1AA99E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7086600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817AC89-8397-402C-9851-D66561EF9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76200"/>
            <a:ext cx="7543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“Los 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Placeres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del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baile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Jean-Antoine Watteau, 1717</a:t>
            </a:r>
          </a:p>
        </p:txBody>
      </p:sp>
      <p:pic>
        <p:nvPicPr>
          <p:cNvPr id="8195" name="Picture 5" descr="The Pleasures of the Ball">
            <a:extLst>
              <a:ext uri="{FF2B5EF4-FFF2-40B4-BE49-F238E27FC236}">
                <a16:creationId xmlns:a16="http://schemas.microsoft.com/office/drawing/2014/main" id="{1AD89114-A3DD-4014-A029-E55E08277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39825"/>
            <a:ext cx="7086600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1691B19-4AC6-424A-A487-0357871AE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76200"/>
            <a:ext cx="7543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“Los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Placeres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de la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vida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Jean-Antoine Watteau, 1718</a:t>
            </a:r>
          </a:p>
        </p:txBody>
      </p:sp>
      <p:pic>
        <p:nvPicPr>
          <p:cNvPr id="9219" name="Picture 5" descr="The Pleasures of Life">
            <a:extLst>
              <a:ext uri="{FF2B5EF4-FFF2-40B4-BE49-F238E27FC236}">
                <a16:creationId xmlns:a16="http://schemas.microsoft.com/office/drawing/2014/main" id="{A6888838-6EC5-45B0-88DE-E525558D6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7872413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7365CD3-768D-4786-ADFA-024FCF06B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371600"/>
            <a:ext cx="2362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columpio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Jean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Honoré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Fragonard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1766</a:t>
            </a:r>
          </a:p>
        </p:txBody>
      </p:sp>
      <p:pic>
        <p:nvPicPr>
          <p:cNvPr id="10243" name="Picture 5" descr="The Swing">
            <a:extLst>
              <a:ext uri="{FF2B5EF4-FFF2-40B4-BE49-F238E27FC236}">
                <a16:creationId xmlns:a16="http://schemas.microsoft.com/office/drawing/2014/main" id="{857FC1E5-8A1F-43F0-8175-588DB875C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228600"/>
            <a:ext cx="552132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627BA40-3051-4210-A2BA-3CE6F0986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219200"/>
            <a:ext cx="2438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beso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robado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Jean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Honoré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Fragonard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Finales de la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decada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de 1780</a:t>
            </a:r>
          </a:p>
        </p:txBody>
      </p:sp>
      <p:pic>
        <p:nvPicPr>
          <p:cNvPr id="11267" name="Picture 5" descr="The Stolen Kiss">
            <a:extLst>
              <a:ext uri="{FF2B5EF4-FFF2-40B4-BE49-F238E27FC236}">
                <a16:creationId xmlns:a16="http://schemas.microsoft.com/office/drawing/2014/main" id="{A8B43688-1F4B-480C-8CC2-C1D5722BC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"/>
            <a:ext cx="440531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9686551-522F-443F-80F7-3EC424050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143000"/>
            <a:ext cx="2438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“Joven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leyendo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Jean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Honoré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Fragonard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1776</a:t>
            </a:r>
          </a:p>
        </p:txBody>
      </p:sp>
      <p:pic>
        <p:nvPicPr>
          <p:cNvPr id="12291" name="Picture 5" descr="A Young Girl Reading">
            <a:extLst>
              <a:ext uri="{FF2B5EF4-FFF2-40B4-BE49-F238E27FC236}">
                <a16:creationId xmlns:a16="http://schemas.microsoft.com/office/drawing/2014/main" id="{1EB41F48-A19E-4CCD-9A34-7D6CB402E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"/>
            <a:ext cx="531495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3CE9274-A23C-4E8D-BAF1-F85ADC667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143000"/>
            <a:ext cx="2438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triunfo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de Venus”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Fran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  <a:cs typeface="Arial" panose="020B0604020202020204" pitchFamily="34" charset="0"/>
              </a:rPr>
              <a:t>ç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ois Boucher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1740</a:t>
            </a:r>
          </a:p>
        </p:txBody>
      </p:sp>
      <p:pic>
        <p:nvPicPr>
          <p:cNvPr id="13315" name="Picture 5" descr="The Triumph of Venus (detail)">
            <a:extLst>
              <a:ext uri="{FF2B5EF4-FFF2-40B4-BE49-F238E27FC236}">
                <a16:creationId xmlns:a16="http://schemas.microsoft.com/office/drawing/2014/main" id="{E590AA4F-483E-41E8-B3CC-ED94D7A0E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228600"/>
            <a:ext cx="4576762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F38A970-D559-41EE-90C0-C9BC5B787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"/>
            <a:ext cx="7620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>
                <a:solidFill>
                  <a:srgbClr val="A00050"/>
                </a:solidFill>
                <a:latin typeface="Dauphin" pitchFamily="18" charset="0"/>
              </a:rPr>
              <a:t>“La Toilette” – Fran</a:t>
            </a:r>
            <a:r>
              <a:rPr lang="en-US" altLang="es-ES" sz="3400" b="1">
                <a:solidFill>
                  <a:srgbClr val="A00050"/>
                </a:solidFill>
                <a:latin typeface="Dauphin" pitchFamily="18" charset="0"/>
                <a:cs typeface="Arial" panose="020B0604020202020204" pitchFamily="34" charset="0"/>
              </a:rPr>
              <a:t>ç</a:t>
            </a:r>
            <a:r>
              <a:rPr lang="en-US" altLang="es-ES" sz="3400" b="1">
                <a:solidFill>
                  <a:srgbClr val="A00050"/>
                </a:solidFill>
                <a:latin typeface="Dauphin" pitchFamily="18" charset="0"/>
              </a:rPr>
              <a:t>ois Boucher, 1742</a:t>
            </a:r>
          </a:p>
        </p:txBody>
      </p:sp>
      <p:pic>
        <p:nvPicPr>
          <p:cNvPr id="14339" name="Picture 5" descr="La Toilette">
            <a:extLst>
              <a:ext uri="{FF2B5EF4-FFF2-40B4-BE49-F238E27FC236}">
                <a16:creationId xmlns:a16="http://schemas.microsoft.com/office/drawing/2014/main" id="{25450A05-9815-4D27-885F-7321A7555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8200"/>
            <a:ext cx="714375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The Marquise de Pompadour">
            <a:extLst>
              <a:ext uri="{FF2B5EF4-FFF2-40B4-BE49-F238E27FC236}">
                <a16:creationId xmlns:a16="http://schemas.microsoft.com/office/drawing/2014/main" id="{25204EE2-3553-4D49-A11C-DF17580CB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"/>
            <a:ext cx="476726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6">
            <a:extLst>
              <a:ext uri="{FF2B5EF4-FFF2-40B4-BE49-F238E27FC236}">
                <a16:creationId xmlns:a16="http://schemas.microsoft.com/office/drawing/2014/main" id="{3CD040F8-FAF0-423B-96B3-5A8AB2A98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524000"/>
            <a:ext cx="2514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“La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Marquesa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de Pompadour”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Fran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  <a:cs typeface="Arial" panose="020B0604020202020204" pitchFamily="34" charset="0"/>
              </a:rPr>
              <a:t>ç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ois Boucher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1756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>
            <a:extLst>
              <a:ext uri="{FF2B5EF4-FFF2-40B4-BE49-F238E27FC236}">
                <a16:creationId xmlns:a16="http://schemas.microsoft.com/office/drawing/2014/main" id="{2169A424-DDD8-4A60-9B5F-C1F825AC4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600200"/>
            <a:ext cx="2438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café de la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mañana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Fran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  <a:cs typeface="Arial" panose="020B0604020202020204" pitchFamily="34" charset="0"/>
              </a:rPr>
              <a:t>ç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ois Boucher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1739</a:t>
            </a:r>
          </a:p>
        </p:txBody>
      </p:sp>
      <p:pic>
        <p:nvPicPr>
          <p:cNvPr id="16387" name="Picture 5">
            <a:extLst>
              <a:ext uri="{FF2B5EF4-FFF2-40B4-BE49-F238E27FC236}">
                <a16:creationId xmlns:a16="http://schemas.microsoft.com/office/drawing/2014/main" id="{4A9EB2DA-04C9-49D2-B801-1610681D3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89108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3DC77DE8-3698-4F39-BA1F-17891F7FE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981200"/>
            <a:ext cx="2895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“</a:t>
            </a:r>
            <a:r>
              <a:rPr lang="en-US" altLang="es-ES" sz="3200" b="1" dirty="0" err="1">
                <a:solidFill>
                  <a:srgbClr val="A00050"/>
                </a:solidFill>
                <a:latin typeface="Dauphin" pitchFamily="18" charset="0"/>
              </a:rPr>
              <a:t>Invierno</a:t>
            </a:r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2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Etienne-Maurice</a:t>
            </a: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Falconet</a:t>
            </a:r>
          </a:p>
          <a:p>
            <a:pPr algn="ctr" eaLnBrk="1" hangingPunct="1"/>
            <a:endParaRPr lang="en-US" altLang="es-ES" sz="32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1771</a:t>
            </a:r>
          </a:p>
        </p:txBody>
      </p:sp>
      <p:pic>
        <p:nvPicPr>
          <p:cNvPr id="18435" name="Picture 5">
            <a:extLst>
              <a:ext uri="{FF2B5EF4-FFF2-40B4-BE49-F238E27FC236}">
                <a16:creationId xmlns:a16="http://schemas.microsoft.com/office/drawing/2014/main" id="{A534FAB7-47C0-4D3E-8E81-51BC64E8C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381000"/>
            <a:ext cx="4181475" cy="60960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>
            <a:extLst>
              <a:ext uri="{FF2B5EF4-FFF2-40B4-BE49-F238E27FC236}">
                <a16:creationId xmlns:a16="http://schemas.microsoft.com/office/drawing/2014/main" id="{CAA37D71-7C20-4B23-9FE7-BDD10FADF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43025"/>
            <a:ext cx="777240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6">
            <a:extLst>
              <a:ext uri="{FF2B5EF4-FFF2-40B4-BE49-F238E27FC236}">
                <a16:creationId xmlns:a16="http://schemas.microsoft.com/office/drawing/2014/main" id="{B245A3B1-DAC8-4D4D-B393-74C4EC6A8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"/>
            <a:ext cx="7620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Rapto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de Europa”</a:t>
            </a:r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Giovanni Domenico Ferretti, 1720-40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WordArt 3">
            <a:extLst>
              <a:ext uri="{FF2B5EF4-FFF2-40B4-BE49-F238E27FC236}">
                <a16:creationId xmlns:a16="http://schemas.microsoft.com/office/drawing/2014/main" id="{C4ACDC45-8B80-494D-B2BA-69EC9CEECB8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304800"/>
            <a:ext cx="6629400" cy="57912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23690"/>
              </a:avLst>
            </a:prstTxWarp>
          </a:bodyPr>
          <a:lstStyle/>
          <a:p>
            <a:pPr algn="ctr"/>
            <a:r>
              <a:rPr lang="es-ES" sz="3600" kern="10" dirty="0">
                <a:ln w="9525" cap="sq">
                  <a:solidFill>
                    <a:srgbClr val="993366"/>
                  </a:solidFill>
                  <a:round/>
                  <a:headEnd type="none" w="sm" len="sm"/>
                  <a:tailEnd type="none" w="sm" len="sm"/>
                </a:ln>
                <a:solidFill>
                  <a:srgbClr val="008080"/>
                </a:solidFill>
                <a:effectLst>
                  <a:outerShdw dist="45791" dir="3378596" algn="ctr" rotWithShape="0">
                    <a:srgbClr val="996633"/>
                  </a:outerShdw>
                </a:effectLst>
                <a:latin typeface="Dauphin"/>
              </a:rPr>
              <a:t>Los retratistas</a:t>
            </a:r>
          </a:p>
          <a:p>
            <a:pPr algn="ctr"/>
            <a:r>
              <a:rPr lang="es-ES" sz="3600" kern="10" dirty="0">
                <a:ln w="9525" cap="sq">
                  <a:solidFill>
                    <a:srgbClr val="993366"/>
                  </a:solidFill>
                  <a:round/>
                  <a:headEnd type="none" w="sm" len="sm"/>
                  <a:tailEnd type="none" w="sm" len="sm"/>
                </a:ln>
                <a:solidFill>
                  <a:srgbClr val="008080"/>
                </a:solidFill>
                <a:effectLst>
                  <a:outerShdw dist="45791" dir="3378596" algn="ctr" rotWithShape="0">
                    <a:srgbClr val="996633"/>
                  </a:outerShdw>
                </a:effectLst>
                <a:latin typeface="Dauphin"/>
              </a:rPr>
              <a:t>Ingleses del</a:t>
            </a:r>
          </a:p>
          <a:p>
            <a:pPr algn="ctr"/>
            <a:r>
              <a:rPr lang="es-ES" sz="3600" kern="10" dirty="0">
                <a:ln w="9525" cap="sq">
                  <a:solidFill>
                    <a:srgbClr val="993366"/>
                  </a:solidFill>
                  <a:round/>
                  <a:headEnd type="none" w="sm" len="sm"/>
                  <a:tailEnd type="none" w="sm" len="sm"/>
                </a:ln>
                <a:solidFill>
                  <a:srgbClr val="008080"/>
                </a:solidFill>
                <a:effectLst>
                  <a:outerShdw dist="45791" dir="3378596" algn="ctr" rotWithShape="0">
                    <a:srgbClr val="996633"/>
                  </a:outerShdw>
                </a:effectLst>
                <a:latin typeface="Dauphin"/>
              </a:rPr>
              <a:t>Rococó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 descr="Colonel St. Leger">
            <a:extLst>
              <a:ext uri="{FF2B5EF4-FFF2-40B4-BE49-F238E27FC236}">
                <a16:creationId xmlns:a16="http://schemas.microsoft.com/office/drawing/2014/main" id="{36327D44-B10C-49DE-AB29-3DCD966EC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152400"/>
            <a:ext cx="378777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8">
            <a:extLst>
              <a:ext uri="{FF2B5EF4-FFF2-40B4-BE49-F238E27FC236}">
                <a16:creationId xmlns:a16="http://schemas.microsoft.com/office/drawing/2014/main" id="{FD023B92-D168-44EC-BB66-0A2D1F738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371600"/>
            <a:ext cx="2438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coronel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St. Leger”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Sir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Joshua</a:t>
            </a: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Reynolds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1778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>
            <a:extLst>
              <a:ext uri="{FF2B5EF4-FFF2-40B4-BE49-F238E27FC236}">
                <a16:creationId xmlns:a16="http://schemas.microsoft.com/office/drawing/2014/main" id="{0AAA956F-3B61-4ACC-AE65-CAEA95B02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143000"/>
            <a:ext cx="2286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“Los </a:t>
            </a:r>
            <a:r>
              <a:rPr lang="en-US" altLang="es-ES" sz="3200" b="1" dirty="0" err="1">
                <a:solidFill>
                  <a:srgbClr val="A00050"/>
                </a:solidFill>
                <a:latin typeface="Dauphin" pitchFamily="18" charset="0"/>
              </a:rPr>
              <a:t>hijos</a:t>
            </a:r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 de  Edward Holland </a:t>
            </a:r>
            <a:r>
              <a:rPr lang="en-US" altLang="es-ES" sz="3200" b="1" dirty="0" err="1">
                <a:solidFill>
                  <a:srgbClr val="A00050"/>
                </a:solidFill>
                <a:latin typeface="Dauphin" pitchFamily="18" charset="0"/>
              </a:rPr>
              <a:t>Cruttenden</a:t>
            </a:r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2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Sir</a:t>
            </a: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Joshua</a:t>
            </a: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Reynolds</a:t>
            </a:r>
          </a:p>
          <a:p>
            <a:pPr algn="ctr" eaLnBrk="1" hangingPunct="1"/>
            <a:endParaRPr lang="en-US" altLang="es-ES" sz="3200" b="1" dirty="0">
              <a:solidFill>
                <a:srgbClr val="A00050"/>
              </a:solidFill>
              <a:latin typeface="Dauphin" pitchFamily="18" charset="0"/>
            </a:endParaRPr>
          </a:p>
        </p:txBody>
      </p:sp>
      <p:pic>
        <p:nvPicPr>
          <p:cNvPr id="22531" name="Picture 5" descr="The Children of Edward Hollen Cruttenden">
            <a:extLst>
              <a:ext uri="{FF2B5EF4-FFF2-40B4-BE49-F238E27FC236}">
                <a16:creationId xmlns:a16="http://schemas.microsoft.com/office/drawing/2014/main" id="{5FF69C89-DDAA-4CC2-857F-FC7A135B9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25" y="381000"/>
            <a:ext cx="5845175" cy="615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>
            <a:extLst>
              <a:ext uri="{FF2B5EF4-FFF2-40B4-BE49-F238E27FC236}">
                <a16:creationId xmlns:a16="http://schemas.microsoft.com/office/drawing/2014/main" id="{CB9E90A7-E768-4C02-9E82-165E1BB58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04800"/>
            <a:ext cx="7620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Señor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y la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Señora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Andrews” </a:t>
            </a:r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Thomas Gainsborough, 1750</a:t>
            </a:r>
          </a:p>
        </p:txBody>
      </p:sp>
      <p:pic>
        <p:nvPicPr>
          <p:cNvPr id="23555" name="Picture 5">
            <a:extLst>
              <a:ext uri="{FF2B5EF4-FFF2-40B4-BE49-F238E27FC236}">
                <a16:creationId xmlns:a16="http://schemas.microsoft.com/office/drawing/2014/main" id="{4AD21BB1-5222-4679-90ED-C897B6A13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600200"/>
            <a:ext cx="767715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>
            <a:extLst>
              <a:ext uri="{FF2B5EF4-FFF2-40B4-BE49-F238E27FC236}">
                <a16:creationId xmlns:a16="http://schemas.microsoft.com/office/drawing/2014/main" id="{923EFA5C-4607-4731-BADD-2BD32413A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5229225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6">
            <a:extLst>
              <a:ext uri="{FF2B5EF4-FFF2-40B4-BE49-F238E27FC236}">
                <a16:creationId xmlns:a16="http://schemas.microsoft.com/office/drawing/2014/main" id="{6075E4C3-8001-4D88-8D1C-744BA8F3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5" y="1524000"/>
            <a:ext cx="26955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“La </a:t>
            </a:r>
            <a:r>
              <a:rPr lang="en-US" altLang="es-ES" sz="3200" b="1" dirty="0" err="1">
                <a:solidFill>
                  <a:srgbClr val="A00050"/>
                </a:solidFill>
                <a:latin typeface="Dauphin" pitchFamily="18" charset="0"/>
              </a:rPr>
              <a:t>mujer</a:t>
            </a:r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 de </a:t>
            </a:r>
            <a:r>
              <a:rPr lang="en-US" altLang="es-ES" sz="3200" b="1" dirty="0" err="1">
                <a:solidFill>
                  <a:srgbClr val="A00050"/>
                </a:solidFill>
                <a:latin typeface="Dauphin" pitchFamily="18" charset="0"/>
              </a:rPr>
              <a:t>azul</a:t>
            </a:r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2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Thomas Gainsborough</a:t>
            </a:r>
          </a:p>
          <a:p>
            <a:pPr algn="ctr" eaLnBrk="1" hangingPunct="1"/>
            <a:endParaRPr lang="en-US" altLang="es-ES" sz="32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Finales </a:t>
            </a:r>
            <a:r>
              <a:rPr lang="en-US" altLang="es-ES" sz="3200" b="1" dirty="0" err="1">
                <a:solidFill>
                  <a:srgbClr val="A00050"/>
                </a:solidFill>
                <a:latin typeface="Dauphin" pitchFamily="18" charset="0"/>
              </a:rPr>
              <a:t>década</a:t>
            </a:r>
            <a:r>
              <a:rPr lang="en-US" altLang="es-ES" sz="3200" b="1" dirty="0">
                <a:solidFill>
                  <a:srgbClr val="A00050"/>
                </a:solidFill>
                <a:latin typeface="Dauphin" pitchFamily="18" charset="0"/>
              </a:rPr>
              <a:t> de 1770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>
            <a:extLst>
              <a:ext uri="{FF2B5EF4-FFF2-40B4-BE49-F238E27FC236}">
                <a16:creationId xmlns:a16="http://schemas.microsoft.com/office/drawing/2014/main" id="{F84EE0E9-9888-43D1-86C3-90B2D18F9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371600"/>
            <a:ext cx="2895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>
                <a:solidFill>
                  <a:srgbClr val="A00050"/>
                </a:solidFill>
                <a:latin typeface="Dauphin" pitchFamily="18" charset="0"/>
              </a:rPr>
              <a:t>“Mary,</a:t>
            </a:r>
          </a:p>
          <a:p>
            <a:pPr algn="ctr" eaLnBrk="1" hangingPunct="1"/>
            <a:r>
              <a:rPr lang="en-US" altLang="es-ES" sz="3400" b="1">
                <a:solidFill>
                  <a:srgbClr val="A00050"/>
                </a:solidFill>
                <a:latin typeface="Dauphin" pitchFamily="18" charset="0"/>
              </a:rPr>
              <a:t>Countess Howe”</a:t>
            </a:r>
          </a:p>
          <a:p>
            <a:pPr algn="ctr" eaLnBrk="1" hangingPunct="1"/>
            <a:endParaRPr lang="en-US" altLang="es-ES" sz="3400" b="1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>
                <a:solidFill>
                  <a:srgbClr val="A00050"/>
                </a:solidFill>
                <a:latin typeface="Dauphin" pitchFamily="18" charset="0"/>
              </a:rPr>
              <a:t>Thomas Gainsborough</a:t>
            </a:r>
          </a:p>
          <a:p>
            <a:pPr algn="ctr" eaLnBrk="1" hangingPunct="1"/>
            <a:endParaRPr lang="en-US" altLang="es-ES" sz="3400" b="1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>
                <a:solidFill>
                  <a:srgbClr val="A00050"/>
                </a:solidFill>
                <a:latin typeface="Dauphin" pitchFamily="18" charset="0"/>
              </a:rPr>
              <a:t>Late 1760</a:t>
            </a:r>
          </a:p>
        </p:txBody>
      </p:sp>
      <p:pic>
        <p:nvPicPr>
          <p:cNvPr id="25603" name="Picture 5">
            <a:extLst>
              <a:ext uri="{FF2B5EF4-FFF2-40B4-BE49-F238E27FC236}">
                <a16:creationId xmlns:a16="http://schemas.microsoft.com/office/drawing/2014/main" id="{8BF5A1FB-0A44-4D6C-94D5-EC31C54C7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00" y="228600"/>
            <a:ext cx="3937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WordArt 2">
            <a:extLst>
              <a:ext uri="{FF2B5EF4-FFF2-40B4-BE49-F238E27FC236}">
                <a16:creationId xmlns:a16="http://schemas.microsoft.com/office/drawing/2014/main" id="{1AC81687-479F-4FCD-B82D-62E44981D3B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0" y="381000"/>
            <a:ext cx="5562600" cy="54864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23690"/>
              </a:avLst>
            </a:prstTxWarp>
          </a:bodyPr>
          <a:lstStyle/>
          <a:p>
            <a:pPr algn="ctr"/>
            <a:r>
              <a:rPr lang="es-ES" sz="3600" kern="10" dirty="0">
                <a:ln w="9525" cap="sq">
                  <a:solidFill>
                    <a:srgbClr val="993366"/>
                  </a:solidFill>
                  <a:round/>
                  <a:headEnd type="none" w="sm" len="sm"/>
                  <a:tailEnd type="none" w="sm" len="sm"/>
                </a:ln>
                <a:solidFill>
                  <a:srgbClr val="008080"/>
                </a:solidFill>
                <a:effectLst>
                  <a:outerShdw dist="45791" dir="3378596" algn="ctr" rotWithShape="0">
                    <a:srgbClr val="996633"/>
                  </a:outerShdw>
                </a:effectLst>
                <a:latin typeface="Dauphin"/>
              </a:rPr>
              <a:t>Interiores Rococó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F5BBF364-D2A5-42C7-BA1A-0E551C7D2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1546" r="1042" b="2608"/>
          <a:stretch>
            <a:fillRect/>
          </a:stretch>
        </p:blipFill>
        <p:spPr bwMode="auto">
          <a:xfrm>
            <a:off x="1371600" y="1219200"/>
            <a:ext cx="7543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3">
            <a:extLst>
              <a:ext uri="{FF2B5EF4-FFF2-40B4-BE49-F238E27FC236}">
                <a16:creationId xmlns:a16="http://schemas.microsoft.com/office/drawing/2014/main" id="{40E4ADEE-5795-4210-BA01-14D3034FB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"/>
            <a:ext cx="7620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800" b="1" dirty="0">
                <a:solidFill>
                  <a:srgbClr val="A00050"/>
                </a:solidFill>
                <a:latin typeface="Dauphin" pitchFamily="18" charset="0"/>
              </a:rPr>
              <a:t>Salón </a:t>
            </a:r>
            <a:r>
              <a:rPr lang="en-US" altLang="es-ES" sz="3800" b="1" dirty="0" err="1">
                <a:solidFill>
                  <a:srgbClr val="A00050"/>
                </a:solidFill>
                <a:latin typeface="Dauphin" pitchFamily="18" charset="0"/>
              </a:rPr>
              <a:t>Rococó</a:t>
            </a:r>
            <a:endParaRPr lang="en-US" altLang="es-ES" sz="3800" b="1" dirty="0">
              <a:solidFill>
                <a:srgbClr val="A00050"/>
              </a:solidFill>
              <a:latin typeface="Dauphin" pitchFamily="18" charset="0"/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>
            <a:extLst>
              <a:ext uri="{FF2B5EF4-FFF2-40B4-BE49-F238E27FC236}">
                <a16:creationId xmlns:a16="http://schemas.microsoft.com/office/drawing/2014/main" id="{FEF95AA9-AFA5-40E6-BA07-DA4728C72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152400"/>
            <a:ext cx="2792412" cy="647700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5" name="Rectangle 6">
            <a:extLst>
              <a:ext uri="{FF2B5EF4-FFF2-40B4-BE49-F238E27FC236}">
                <a16:creationId xmlns:a16="http://schemas.microsoft.com/office/drawing/2014/main" id="{BD204C7F-FE24-42B6-9E3D-DE3BA44EC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09600"/>
            <a:ext cx="3124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Reloj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de pared</a:t>
            </a:r>
          </a:p>
          <a:p>
            <a:pPr algn="ctr" eaLnBrk="1" hangingPunct="1"/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“El amor Conquista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el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 </a:t>
            </a: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tiempo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Charles</a:t>
            </a:r>
            <a:b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</a:br>
            <a:r>
              <a:rPr lang="en-US" altLang="es-ES" sz="3400" b="1" dirty="0" err="1">
                <a:solidFill>
                  <a:srgbClr val="A00050"/>
                </a:solidFill>
                <a:latin typeface="Dauphin" pitchFamily="18" charset="0"/>
              </a:rPr>
              <a:t>Cressent</a:t>
            </a:r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1740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12AABDE9-9F0F-4804-AA26-B91CE2330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485900"/>
            <a:ext cx="2286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“Fire Dog”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Fran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  <a:cs typeface="Arial" panose="020B0604020202020204" pitchFamily="34" charset="0"/>
              </a:rPr>
              <a:t>ç</a:t>
            </a:r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ois-Thomas Germain</a:t>
            </a:r>
          </a:p>
          <a:p>
            <a:pPr algn="ctr" eaLnBrk="1" hangingPunct="1"/>
            <a:endParaRPr lang="en-US" altLang="es-ES" sz="3400" b="1" dirty="0">
              <a:solidFill>
                <a:srgbClr val="A00050"/>
              </a:solidFill>
              <a:latin typeface="Dauphin" pitchFamily="18" charset="0"/>
            </a:endParaRPr>
          </a:p>
          <a:p>
            <a:pPr algn="ctr" eaLnBrk="1" hangingPunct="1"/>
            <a:r>
              <a:rPr lang="en-US" altLang="es-ES" sz="3400" b="1" dirty="0">
                <a:solidFill>
                  <a:srgbClr val="A00050"/>
                </a:solidFill>
                <a:latin typeface="Dauphin" pitchFamily="18" charset="0"/>
              </a:rPr>
              <a:t>1757</a:t>
            </a:r>
          </a:p>
        </p:txBody>
      </p:sp>
      <p:pic>
        <p:nvPicPr>
          <p:cNvPr id="29699" name="Picture 5">
            <a:extLst>
              <a:ext uri="{FF2B5EF4-FFF2-40B4-BE49-F238E27FC236}">
                <a16:creationId xmlns:a16="http://schemas.microsoft.com/office/drawing/2014/main" id="{88303AF3-DFC5-439D-BF0B-DE08EC3C3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09600"/>
            <a:ext cx="5524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RNTUBE">
  <a:themeElements>
    <a:clrScheme name="">
      <a:dk1>
        <a:srgbClr val="969696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FFCC66"/>
      </a:hlink>
      <a:folHlink>
        <a:srgbClr val="969696"/>
      </a:folHlink>
    </a:clrScheme>
    <a:fontScheme name="GRNTUB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GRNTUB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NTUB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NTUB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NTUB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NTUB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NTUB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NTUB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NTUB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NTUB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NTUB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NTUB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NTUB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GRNTUBE</Template>
  <TotalTime>271</TotalTime>
  <Words>338</Words>
  <Application>Microsoft Office PowerPoint</Application>
  <PresentationFormat>Presentación en pantalla (4:3)</PresentationFormat>
  <Paragraphs>105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CheshireBroad</vt:lpstr>
      <vt:lpstr>Dauphin</vt:lpstr>
      <vt:lpstr>Times New Roman</vt:lpstr>
      <vt:lpstr>GRNTUBE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mrjs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Susan M. Pojer</dc:creator>
  <cp:lastModifiedBy>Maria Sanz</cp:lastModifiedBy>
  <cp:revision>76</cp:revision>
  <cp:lastPrinted>1601-01-01T00:00:00Z</cp:lastPrinted>
  <dcterms:created xsi:type="dcterms:W3CDTF">2003-10-06T01:03:31Z</dcterms:created>
  <dcterms:modified xsi:type="dcterms:W3CDTF">2021-09-09T15:58:05Z</dcterms:modified>
</cp:coreProperties>
</file>