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7" r:id="rId8"/>
    <p:sldId id="268" r:id="rId9"/>
    <p:sldId id="277" r:id="rId10"/>
    <p:sldId id="278" r:id="rId11"/>
    <p:sldId id="279" r:id="rId12"/>
    <p:sldId id="280" r:id="rId13"/>
    <p:sldId id="281" r:id="rId14"/>
    <p:sldId id="282" r:id="rId15"/>
    <p:sldId id="283" r:id="rId16"/>
    <p:sldId id="284" r:id="rId17"/>
    <p:sldId id="285" r:id="rId18"/>
    <p:sldId id="286" r:id="rId19"/>
    <p:sldId id="287" r:id="rId20"/>
    <p:sldId id="289" r:id="rId21"/>
    <p:sldId id="291" r:id="rId22"/>
    <p:sldId id="330" r:id="rId23"/>
    <p:sldId id="295" r:id="rId24"/>
    <p:sldId id="296" r:id="rId25"/>
    <p:sldId id="297" r:id="rId26"/>
    <p:sldId id="300" r:id="rId27"/>
    <p:sldId id="301" r:id="rId28"/>
    <p:sldId id="302" r:id="rId29"/>
    <p:sldId id="303" r:id="rId30"/>
    <p:sldId id="304" r:id="rId31"/>
    <p:sldId id="305" r:id="rId32"/>
    <p:sldId id="306" r:id="rId33"/>
    <p:sldId id="307" r:id="rId34"/>
    <p:sldId id="317" r:id="rId35"/>
    <p:sldId id="319" r:id="rId36"/>
    <p:sldId id="320" r:id="rId37"/>
    <p:sldId id="321" r:id="rId38"/>
    <p:sldId id="310" r:id="rId39"/>
    <p:sldId id="322" r:id="rId40"/>
    <p:sldId id="323" r:id="rId41"/>
    <p:sldId id="324" r:id="rId42"/>
    <p:sldId id="325" r:id="rId43"/>
    <p:sldId id="326" r:id="rId44"/>
    <p:sldId id="312" r:id="rId45"/>
    <p:sldId id="327" r:id="rId46"/>
    <p:sldId id="315" r:id="rId47"/>
    <p:sldId id="314" r:id="rId4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F51633-90CF-4EB8-AB76-8AB7722E339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5588D58F-5C34-4A47-A54E-89B42FB6EDC8}">
      <dgm:prSet/>
      <dgm:spPr/>
      <dgm:t>
        <a:bodyPr/>
        <a:lstStyle/>
        <a:p>
          <a:r>
            <a:rPr lang="es-ES" dirty="0">
              <a:solidFill>
                <a:srgbClr val="FF0000"/>
              </a:solidFill>
            </a:rPr>
            <a:t>Constituye una reacción clasicista frente al Barroco favorecida por la Ilustración. </a:t>
          </a:r>
          <a:endParaRPr lang="en-US" dirty="0">
            <a:solidFill>
              <a:srgbClr val="FF0000"/>
            </a:solidFill>
          </a:endParaRPr>
        </a:p>
      </dgm:t>
    </dgm:pt>
    <dgm:pt modelId="{EA9C110A-794A-4F5C-AA8A-5AE3C361A42F}" type="parTrans" cxnId="{973AF19A-116D-449C-928F-E610E61FF077}">
      <dgm:prSet/>
      <dgm:spPr/>
      <dgm:t>
        <a:bodyPr/>
        <a:lstStyle/>
        <a:p>
          <a:endParaRPr lang="en-US"/>
        </a:p>
      </dgm:t>
    </dgm:pt>
    <dgm:pt modelId="{254DC800-0561-4C5C-B822-59C64EBDDAE0}" type="sibTrans" cxnId="{973AF19A-116D-449C-928F-E610E61FF077}">
      <dgm:prSet/>
      <dgm:spPr/>
      <dgm:t>
        <a:bodyPr/>
        <a:lstStyle/>
        <a:p>
          <a:endParaRPr lang="en-US"/>
        </a:p>
      </dgm:t>
    </dgm:pt>
    <dgm:pt modelId="{B544292F-E32C-4EC9-B084-8119AA039258}">
      <dgm:prSet/>
      <dgm:spPr/>
      <dgm:t>
        <a:bodyPr/>
        <a:lstStyle/>
        <a:p>
          <a:r>
            <a:rPr lang="es-ES" b="1" dirty="0">
              <a:solidFill>
                <a:srgbClr val="FF0000"/>
              </a:solidFill>
            </a:rPr>
            <a:t>Es un intento de someter la creación artística a reglas racionales y de elaborar modelos de validez universal</a:t>
          </a:r>
          <a:r>
            <a:rPr lang="es-ES" dirty="0">
              <a:solidFill>
                <a:srgbClr val="FF0000"/>
              </a:solidFill>
            </a:rPr>
            <a:t>.</a:t>
          </a:r>
          <a:endParaRPr lang="en-US" dirty="0">
            <a:solidFill>
              <a:srgbClr val="FF0000"/>
            </a:solidFill>
          </a:endParaRPr>
        </a:p>
      </dgm:t>
    </dgm:pt>
    <dgm:pt modelId="{777640F8-A35E-4B5F-AED9-527854704590}" type="parTrans" cxnId="{694A530B-169D-41BB-BA16-4569FDC2D450}">
      <dgm:prSet/>
      <dgm:spPr/>
      <dgm:t>
        <a:bodyPr/>
        <a:lstStyle/>
        <a:p>
          <a:endParaRPr lang="en-US"/>
        </a:p>
      </dgm:t>
    </dgm:pt>
    <dgm:pt modelId="{B23144EF-9F82-4041-9F45-18E982DE69C9}" type="sibTrans" cxnId="{694A530B-169D-41BB-BA16-4569FDC2D450}">
      <dgm:prSet/>
      <dgm:spPr/>
      <dgm:t>
        <a:bodyPr/>
        <a:lstStyle/>
        <a:p>
          <a:endParaRPr lang="en-US"/>
        </a:p>
      </dgm:t>
    </dgm:pt>
    <dgm:pt modelId="{C2161181-A05B-4B0B-838C-7085FC6C9BF8}">
      <dgm:prSet/>
      <dgm:spPr/>
      <dgm:t>
        <a:bodyPr/>
        <a:lstStyle/>
        <a:p>
          <a:pPr algn="just"/>
          <a:r>
            <a:rPr lang="es-ES" b="1" dirty="0">
              <a:solidFill>
                <a:srgbClr val="FF0000"/>
              </a:solidFill>
            </a:rPr>
            <a:t>Se rechazaron los efectos ilusionistas y a los excesos imaginativos de la tradición barroca  y rococó, a la que censuraron por ser un arte irracional y moralmente reprobable y por estar al servicio del poder absoluto y no al de la mejora de la sociedad en su conjunto </a:t>
          </a:r>
          <a:endParaRPr lang="en-US" b="1" dirty="0">
            <a:solidFill>
              <a:srgbClr val="FF0000"/>
            </a:solidFill>
          </a:endParaRPr>
        </a:p>
      </dgm:t>
    </dgm:pt>
    <dgm:pt modelId="{BC5B156B-00FB-4780-A4C9-4D232D60384F}" type="parTrans" cxnId="{B2C5B41F-417D-4843-90BE-07D3D2A24D64}">
      <dgm:prSet/>
      <dgm:spPr/>
      <dgm:t>
        <a:bodyPr/>
        <a:lstStyle/>
        <a:p>
          <a:endParaRPr lang="en-US"/>
        </a:p>
      </dgm:t>
    </dgm:pt>
    <dgm:pt modelId="{856E4F8E-9819-42B4-952E-E89FF19F2588}" type="sibTrans" cxnId="{B2C5B41F-417D-4843-90BE-07D3D2A24D64}">
      <dgm:prSet/>
      <dgm:spPr/>
      <dgm:t>
        <a:bodyPr/>
        <a:lstStyle/>
        <a:p>
          <a:endParaRPr lang="en-US"/>
        </a:p>
      </dgm:t>
    </dgm:pt>
    <dgm:pt modelId="{4C548540-73B1-459C-9A09-700E04A3389D}">
      <dgm:prSet/>
      <dgm:spPr/>
      <dgm:t>
        <a:bodyPr/>
        <a:lstStyle/>
        <a:p>
          <a:r>
            <a:rPr lang="es-ES" dirty="0">
              <a:solidFill>
                <a:srgbClr val="FF0000"/>
              </a:solidFill>
            </a:rPr>
            <a:t>Representa la </a:t>
          </a:r>
          <a:r>
            <a:rPr lang="es-ES" b="1" dirty="0">
              <a:solidFill>
                <a:srgbClr val="FF0000"/>
              </a:solidFill>
            </a:rPr>
            <a:t>segunda oleada recuperadora de la antigüedad greco-latina, en la que se inspiraron.</a:t>
          </a:r>
          <a:r>
            <a:rPr lang="es-ES" dirty="0">
              <a:solidFill>
                <a:srgbClr val="FF0000"/>
              </a:solidFill>
            </a:rPr>
            <a:t> </a:t>
          </a:r>
          <a:endParaRPr lang="en-US" dirty="0">
            <a:solidFill>
              <a:srgbClr val="FF0000"/>
            </a:solidFill>
          </a:endParaRPr>
        </a:p>
      </dgm:t>
    </dgm:pt>
    <dgm:pt modelId="{391836E7-5267-4FBC-8F67-CF8B71A0ACAF}" type="parTrans" cxnId="{2469D834-01F7-4728-9674-06DBE55204FC}">
      <dgm:prSet/>
      <dgm:spPr/>
      <dgm:t>
        <a:bodyPr/>
        <a:lstStyle/>
        <a:p>
          <a:endParaRPr lang="en-US"/>
        </a:p>
      </dgm:t>
    </dgm:pt>
    <dgm:pt modelId="{AA7951E9-82B7-4A85-8D93-C04A9A751105}" type="sibTrans" cxnId="{2469D834-01F7-4728-9674-06DBE55204FC}">
      <dgm:prSet/>
      <dgm:spPr/>
      <dgm:t>
        <a:bodyPr/>
        <a:lstStyle/>
        <a:p>
          <a:endParaRPr lang="en-US"/>
        </a:p>
      </dgm:t>
    </dgm:pt>
    <dgm:pt modelId="{2141AF7E-7C43-4C9E-898E-406A9821BEC5}" type="pres">
      <dgm:prSet presAssocID="{21F51633-90CF-4EB8-AB76-8AB7722E3393}" presName="outerComposite" presStyleCnt="0">
        <dgm:presLayoutVars>
          <dgm:chMax val="5"/>
          <dgm:dir/>
          <dgm:resizeHandles val="exact"/>
        </dgm:presLayoutVars>
      </dgm:prSet>
      <dgm:spPr/>
    </dgm:pt>
    <dgm:pt modelId="{63430AEB-DCB9-45D5-A016-191A312206D3}" type="pres">
      <dgm:prSet presAssocID="{21F51633-90CF-4EB8-AB76-8AB7722E3393}" presName="dummyMaxCanvas" presStyleCnt="0">
        <dgm:presLayoutVars/>
      </dgm:prSet>
      <dgm:spPr/>
    </dgm:pt>
    <dgm:pt modelId="{B8A93635-68CE-4A0D-B7F2-9A3FF14BEB07}" type="pres">
      <dgm:prSet presAssocID="{21F51633-90CF-4EB8-AB76-8AB7722E3393}" presName="FourNodes_1" presStyleLbl="node1" presStyleIdx="0" presStyleCnt="4">
        <dgm:presLayoutVars>
          <dgm:bulletEnabled val="1"/>
        </dgm:presLayoutVars>
      </dgm:prSet>
      <dgm:spPr/>
    </dgm:pt>
    <dgm:pt modelId="{0A3DF5DD-08E1-4829-A27D-A20EA31E6A22}" type="pres">
      <dgm:prSet presAssocID="{21F51633-90CF-4EB8-AB76-8AB7722E3393}" presName="FourNodes_2" presStyleLbl="node1" presStyleIdx="1" presStyleCnt="4">
        <dgm:presLayoutVars>
          <dgm:bulletEnabled val="1"/>
        </dgm:presLayoutVars>
      </dgm:prSet>
      <dgm:spPr/>
    </dgm:pt>
    <dgm:pt modelId="{5A227B2C-0262-4133-BD09-C4E0D57F030F}" type="pres">
      <dgm:prSet presAssocID="{21F51633-90CF-4EB8-AB76-8AB7722E3393}" presName="FourNodes_3" presStyleLbl="node1" presStyleIdx="2" presStyleCnt="4" custLinFactNeighborX="6020" custLinFactNeighborY="-5194">
        <dgm:presLayoutVars>
          <dgm:bulletEnabled val="1"/>
        </dgm:presLayoutVars>
      </dgm:prSet>
      <dgm:spPr/>
    </dgm:pt>
    <dgm:pt modelId="{0A86EA9A-18EA-4E0C-819E-73759A6C6414}" type="pres">
      <dgm:prSet presAssocID="{21F51633-90CF-4EB8-AB76-8AB7722E3393}" presName="FourNodes_4" presStyleLbl="node1" presStyleIdx="3" presStyleCnt="4">
        <dgm:presLayoutVars>
          <dgm:bulletEnabled val="1"/>
        </dgm:presLayoutVars>
      </dgm:prSet>
      <dgm:spPr/>
    </dgm:pt>
    <dgm:pt modelId="{FEAE14BB-B799-499F-9E71-0E0A738ABC70}" type="pres">
      <dgm:prSet presAssocID="{21F51633-90CF-4EB8-AB76-8AB7722E3393}" presName="FourConn_1-2" presStyleLbl="fgAccFollowNode1" presStyleIdx="0" presStyleCnt="3">
        <dgm:presLayoutVars>
          <dgm:bulletEnabled val="1"/>
        </dgm:presLayoutVars>
      </dgm:prSet>
      <dgm:spPr/>
    </dgm:pt>
    <dgm:pt modelId="{66D2A719-02DD-4127-82D9-F760489F6742}" type="pres">
      <dgm:prSet presAssocID="{21F51633-90CF-4EB8-AB76-8AB7722E3393}" presName="FourConn_2-3" presStyleLbl="fgAccFollowNode1" presStyleIdx="1" presStyleCnt="3">
        <dgm:presLayoutVars>
          <dgm:bulletEnabled val="1"/>
        </dgm:presLayoutVars>
      </dgm:prSet>
      <dgm:spPr/>
    </dgm:pt>
    <dgm:pt modelId="{CB9C25CF-8587-46E0-8FA0-A48B7C503285}" type="pres">
      <dgm:prSet presAssocID="{21F51633-90CF-4EB8-AB76-8AB7722E3393}" presName="FourConn_3-4" presStyleLbl="fgAccFollowNode1" presStyleIdx="2" presStyleCnt="3">
        <dgm:presLayoutVars>
          <dgm:bulletEnabled val="1"/>
        </dgm:presLayoutVars>
      </dgm:prSet>
      <dgm:spPr/>
    </dgm:pt>
    <dgm:pt modelId="{B25C6970-B5D8-4A4A-8AEE-393527CF9108}" type="pres">
      <dgm:prSet presAssocID="{21F51633-90CF-4EB8-AB76-8AB7722E3393}" presName="FourNodes_1_text" presStyleLbl="node1" presStyleIdx="3" presStyleCnt="4">
        <dgm:presLayoutVars>
          <dgm:bulletEnabled val="1"/>
        </dgm:presLayoutVars>
      </dgm:prSet>
      <dgm:spPr/>
    </dgm:pt>
    <dgm:pt modelId="{465EFA96-1DC5-4A2A-9828-4C89C0B4D2C2}" type="pres">
      <dgm:prSet presAssocID="{21F51633-90CF-4EB8-AB76-8AB7722E3393}" presName="FourNodes_2_text" presStyleLbl="node1" presStyleIdx="3" presStyleCnt="4">
        <dgm:presLayoutVars>
          <dgm:bulletEnabled val="1"/>
        </dgm:presLayoutVars>
      </dgm:prSet>
      <dgm:spPr/>
    </dgm:pt>
    <dgm:pt modelId="{639E0258-B635-4EF3-9ED3-DC038943799A}" type="pres">
      <dgm:prSet presAssocID="{21F51633-90CF-4EB8-AB76-8AB7722E3393}" presName="FourNodes_3_text" presStyleLbl="node1" presStyleIdx="3" presStyleCnt="4">
        <dgm:presLayoutVars>
          <dgm:bulletEnabled val="1"/>
        </dgm:presLayoutVars>
      </dgm:prSet>
      <dgm:spPr/>
    </dgm:pt>
    <dgm:pt modelId="{B717C0B5-852F-4D00-8DAB-AEB92FE61266}" type="pres">
      <dgm:prSet presAssocID="{21F51633-90CF-4EB8-AB76-8AB7722E3393}" presName="FourNodes_4_text" presStyleLbl="node1" presStyleIdx="3" presStyleCnt="4">
        <dgm:presLayoutVars>
          <dgm:bulletEnabled val="1"/>
        </dgm:presLayoutVars>
      </dgm:prSet>
      <dgm:spPr/>
    </dgm:pt>
  </dgm:ptLst>
  <dgm:cxnLst>
    <dgm:cxn modelId="{694A530B-169D-41BB-BA16-4569FDC2D450}" srcId="{21F51633-90CF-4EB8-AB76-8AB7722E3393}" destId="{B544292F-E32C-4EC9-B084-8119AA039258}" srcOrd="1" destOrd="0" parTransId="{777640F8-A35E-4B5F-AED9-527854704590}" sibTransId="{B23144EF-9F82-4041-9F45-18E982DE69C9}"/>
    <dgm:cxn modelId="{CEEC3510-7612-4EE2-9BD5-722685D2D886}" type="presOf" srcId="{21F51633-90CF-4EB8-AB76-8AB7722E3393}" destId="{2141AF7E-7C43-4C9E-898E-406A9821BEC5}" srcOrd="0" destOrd="0" presId="urn:microsoft.com/office/officeart/2005/8/layout/vProcess5"/>
    <dgm:cxn modelId="{B2C5B41F-417D-4843-90BE-07D3D2A24D64}" srcId="{21F51633-90CF-4EB8-AB76-8AB7722E3393}" destId="{C2161181-A05B-4B0B-838C-7085FC6C9BF8}" srcOrd="2" destOrd="0" parTransId="{BC5B156B-00FB-4780-A4C9-4D232D60384F}" sibTransId="{856E4F8E-9819-42B4-952E-E89FF19F2588}"/>
    <dgm:cxn modelId="{2469D834-01F7-4728-9674-06DBE55204FC}" srcId="{21F51633-90CF-4EB8-AB76-8AB7722E3393}" destId="{4C548540-73B1-459C-9A09-700E04A3389D}" srcOrd="3" destOrd="0" parTransId="{391836E7-5267-4FBC-8F67-CF8B71A0ACAF}" sibTransId="{AA7951E9-82B7-4A85-8D93-C04A9A751105}"/>
    <dgm:cxn modelId="{B9CC233F-12EE-4A90-9F3A-7654F78DFE85}" type="presOf" srcId="{4C548540-73B1-459C-9A09-700E04A3389D}" destId="{B717C0B5-852F-4D00-8DAB-AEB92FE61266}" srcOrd="1" destOrd="0" presId="urn:microsoft.com/office/officeart/2005/8/layout/vProcess5"/>
    <dgm:cxn modelId="{A45F884F-3E1A-433A-B373-AB6571033C96}" type="presOf" srcId="{4C548540-73B1-459C-9A09-700E04A3389D}" destId="{0A86EA9A-18EA-4E0C-819E-73759A6C6414}" srcOrd="0" destOrd="0" presId="urn:microsoft.com/office/officeart/2005/8/layout/vProcess5"/>
    <dgm:cxn modelId="{18291B72-2D8F-4FB6-A12F-2F09C3617A65}" type="presOf" srcId="{5588D58F-5C34-4A47-A54E-89B42FB6EDC8}" destId="{B25C6970-B5D8-4A4A-8AEE-393527CF9108}" srcOrd="1" destOrd="0" presId="urn:microsoft.com/office/officeart/2005/8/layout/vProcess5"/>
    <dgm:cxn modelId="{0E9A957E-2E17-4C5C-B837-856345F9D816}" type="presOf" srcId="{254DC800-0561-4C5C-B822-59C64EBDDAE0}" destId="{FEAE14BB-B799-499F-9E71-0E0A738ABC70}" srcOrd="0" destOrd="0" presId="urn:microsoft.com/office/officeart/2005/8/layout/vProcess5"/>
    <dgm:cxn modelId="{AAE3C27F-E79D-45B2-81A5-0D194BF18639}" type="presOf" srcId="{B544292F-E32C-4EC9-B084-8119AA039258}" destId="{465EFA96-1DC5-4A2A-9828-4C89C0B4D2C2}" srcOrd="1" destOrd="0" presId="urn:microsoft.com/office/officeart/2005/8/layout/vProcess5"/>
    <dgm:cxn modelId="{973AF19A-116D-449C-928F-E610E61FF077}" srcId="{21F51633-90CF-4EB8-AB76-8AB7722E3393}" destId="{5588D58F-5C34-4A47-A54E-89B42FB6EDC8}" srcOrd="0" destOrd="0" parTransId="{EA9C110A-794A-4F5C-AA8A-5AE3C361A42F}" sibTransId="{254DC800-0561-4C5C-B822-59C64EBDDAE0}"/>
    <dgm:cxn modelId="{02AF189D-91A4-4AE7-A037-48DB659E9D64}" type="presOf" srcId="{C2161181-A05B-4B0B-838C-7085FC6C9BF8}" destId="{639E0258-B635-4EF3-9ED3-DC038943799A}" srcOrd="1" destOrd="0" presId="urn:microsoft.com/office/officeart/2005/8/layout/vProcess5"/>
    <dgm:cxn modelId="{8F7C0F9E-4E2F-4113-99F7-56E036E0E065}" type="presOf" srcId="{856E4F8E-9819-42B4-952E-E89FF19F2588}" destId="{CB9C25CF-8587-46E0-8FA0-A48B7C503285}" srcOrd="0" destOrd="0" presId="urn:microsoft.com/office/officeart/2005/8/layout/vProcess5"/>
    <dgm:cxn modelId="{AB1FC1A0-5AB1-449F-97FB-2A89E5386A27}" type="presOf" srcId="{B23144EF-9F82-4041-9F45-18E982DE69C9}" destId="{66D2A719-02DD-4127-82D9-F760489F6742}" srcOrd="0" destOrd="0" presId="urn:microsoft.com/office/officeart/2005/8/layout/vProcess5"/>
    <dgm:cxn modelId="{21C77FC4-A73E-480A-8EB4-0C2CD23CB1BD}" type="presOf" srcId="{B544292F-E32C-4EC9-B084-8119AA039258}" destId="{0A3DF5DD-08E1-4829-A27D-A20EA31E6A22}" srcOrd="0" destOrd="0" presId="urn:microsoft.com/office/officeart/2005/8/layout/vProcess5"/>
    <dgm:cxn modelId="{6D2D11D7-5924-4DFF-9AA9-E8DE8F771A03}" type="presOf" srcId="{5588D58F-5C34-4A47-A54E-89B42FB6EDC8}" destId="{B8A93635-68CE-4A0D-B7F2-9A3FF14BEB07}" srcOrd="0" destOrd="0" presId="urn:microsoft.com/office/officeart/2005/8/layout/vProcess5"/>
    <dgm:cxn modelId="{24F40BF7-B800-4ED3-B655-3B9FD3FFA186}" type="presOf" srcId="{C2161181-A05B-4B0B-838C-7085FC6C9BF8}" destId="{5A227B2C-0262-4133-BD09-C4E0D57F030F}" srcOrd="0" destOrd="0" presId="urn:microsoft.com/office/officeart/2005/8/layout/vProcess5"/>
    <dgm:cxn modelId="{0CA5A0C8-01F5-49A3-85FE-128F3F28B666}" type="presParOf" srcId="{2141AF7E-7C43-4C9E-898E-406A9821BEC5}" destId="{63430AEB-DCB9-45D5-A016-191A312206D3}" srcOrd="0" destOrd="0" presId="urn:microsoft.com/office/officeart/2005/8/layout/vProcess5"/>
    <dgm:cxn modelId="{66B6D78A-38B5-4C68-AAAE-BD7666902A55}" type="presParOf" srcId="{2141AF7E-7C43-4C9E-898E-406A9821BEC5}" destId="{B8A93635-68CE-4A0D-B7F2-9A3FF14BEB07}" srcOrd="1" destOrd="0" presId="urn:microsoft.com/office/officeart/2005/8/layout/vProcess5"/>
    <dgm:cxn modelId="{DE08C921-C358-4FCF-999F-D73D228627CF}" type="presParOf" srcId="{2141AF7E-7C43-4C9E-898E-406A9821BEC5}" destId="{0A3DF5DD-08E1-4829-A27D-A20EA31E6A22}" srcOrd="2" destOrd="0" presId="urn:microsoft.com/office/officeart/2005/8/layout/vProcess5"/>
    <dgm:cxn modelId="{1AA287D7-EE60-49BE-85E2-A3899C37241A}" type="presParOf" srcId="{2141AF7E-7C43-4C9E-898E-406A9821BEC5}" destId="{5A227B2C-0262-4133-BD09-C4E0D57F030F}" srcOrd="3" destOrd="0" presId="urn:microsoft.com/office/officeart/2005/8/layout/vProcess5"/>
    <dgm:cxn modelId="{54C77872-541B-4893-9EFC-FB88088070D8}" type="presParOf" srcId="{2141AF7E-7C43-4C9E-898E-406A9821BEC5}" destId="{0A86EA9A-18EA-4E0C-819E-73759A6C6414}" srcOrd="4" destOrd="0" presId="urn:microsoft.com/office/officeart/2005/8/layout/vProcess5"/>
    <dgm:cxn modelId="{2AD0DEF2-0B34-42D6-815C-499002C3E7F3}" type="presParOf" srcId="{2141AF7E-7C43-4C9E-898E-406A9821BEC5}" destId="{FEAE14BB-B799-499F-9E71-0E0A738ABC70}" srcOrd="5" destOrd="0" presId="urn:microsoft.com/office/officeart/2005/8/layout/vProcess5"/>
    <dgm:cxn modelId="{0E0F29B8-34E9-4008-A4AF-6DC3A3452626}" type="presParOf" srcId="{2141AF7E-7C43-4C9E-898E-406A9821BEC5}" destId="{66D2A719-02DD-4127-82D9-F760489F6742}" srcOrd="6" destOrd="0" presId="urn:microsoft.com/office/officeart/2005/8/layout/vProcess5"/>
    <dgm:cxn modelId="{A7FA93C4-21F5-47C1-BC3E-91AC73068DA9}" type="presParOf" srcId="{2141AF7E-7C43-4C9E-898E-406A9821BEC5}" destId="{CB9C25CF-8587-46E0-8FA0-A48B7C503285}" srcOrd="7" destOrd="0" presId="urn:microsoft.com/office/officeart/2005/8/layout/vProcess5"/>
    <dgm:cxn modelId="{34D113AC-2ABB-4718-B9F0-8237A9FFA2DD}" type="presParOf" srcId="{2141AF7E-7C43-4C9E-898E-406A9821BEC5}" destId="{B25C6970-B5D8-4A4A-8AEE-393527CF9108}" srcOrd="8" destOrd="0" presId="urn:microsoft.com/office/officeart/2005/8/layout/vProcess5"/>
    <dgm:cxn modelId="{85016D90-6C98-4DDA-BA8C-F8EDEAF91E5A}" type="presParOf" srcId="{2141AF7E-7C43-4C9E-898E-406A9821BEC5}" destId="{465EFA96-1DC5-4A2A-9828-4C89C0B4D2C2}" srcOrd="9" destOrd="0" presId="urn:microsoft.com/office/officeart/2005/8/layout/vProcess5"/>
    <dgm:cxn modelId="{266615CD-055F-449B-99FF-F8B952F2210D}" type="presParOf" srcId="{2141AF7E-7C43-4C9E-898E-406A9821BEC5}" destId="{639E0258-B635-4EF3-9ED3-DC038943799A}" srcOrd="10" destOrd="0" presId="urn:microsoft.com/office/officeart/2005/8/layout/vProcess5"/>
    <dgm:cxn modelId="{6185662D-9A68-4227-9641-9B819F70D423}" type="presParOf" srcId="{2141AF7E-7C43-4C9E-898E-406A9821BEC5}" destId="{B717C0B5-852F-4D00-8DAB-AEB92FE61266}"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F28FAF-16D3-4F0A-BAE3-74BBAB2A9D25}"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C2D8E429-CCB9-44CE-916C-7B3334E71057}">
      <dgm:prSet custT="1"/>
      <dgm:spPr/>
      <dgm:t>
        <a:bodyPr/>
        <a:lstStyle/>
        <a:p>
          <a:pPr algn="just"/>
          <a:r>
            <a:rPr lang="es-ES" sz="1100" b="1" dirty="0"/>
            <a:t>Los hallazgos arqueológicos aparecidos en Herculano (1719) y Pompeya (1748) actuaron de motor de arranque, contribuyendo, sobre todo a partir de la década de los cincuenta, a un conocimiento más profundo y extenso del arte romano y griego y al fomento de la historia artística de la antigüedad </a:t>
          </a:r>
          <a:endParaRPr lang="en-US" sz="1100" b="1" dirty="0"/>
        </a:p>
      </dgm:t>
    </dgm:pt>
    <dgm:pt modelId="{6EB37244-E88A-4FE7-B733-ED82A18B2AD8}" type="parTrans" cxnId="{B93D3AFC-9366-4F1D-AF58-36A3CBBE2918}">
      <dgm:prSet/>
      <dgm:spPr/>
      <dgm:t>
        <a:bodyPr/>
        <a:lstStyle/>
        <a:p>
          <a:endParaRPr lang="en-US"/>
        </a:p>
      </dgm:t>
    </dgm:pt>
    <dgm:pt modelId="{CAD99E7F-9DD0-44C8-9EA0-FD6D4FE3BB36}" type="sibTrans" cxnId="{B93D3AFC-9366-4F1D-AF58-36A3CBBE2918}">
      <dgm:prSet/>
      <dgm:spPr/>
      <dgm:t>
        <a:bodyPr/>
        <a:lstStyle/>
        <a:p>
          <a:endParaRPr lang="en-US"/>
        </a:p>
      </dgm:t>
    </dgm:pt>
    <dgm:pt modelId="{6524EA32-D4D0-46DE-9A6D-601CB5FA357D}">
      <dgm:prSet/>
      <dgm:spPr/>
      <dgm:t>
        <a:bodyPr/>
        <a:lstStyle/>
        <a:p>
          <a:pPr algn="just"/>
          <a:r>
            <a:rPr lang="es-ES" b="1" dirty="0"/>
            <a:t>Todo ello se vio además favorecido y promovido por el afán coleccionista de los anticuarios y de personalidades significativas. </a:t>
          </a:r>
          <a:endParaRPr lang="en-US" b="1" dirty="0"/>
        </a:p>
      </dgm:t>
    </dgm:pt>
    <dgm:pt modelId="{5F9C7A2C-E64F-4BA4-8E99-E3B4F4AB7C91}" type="parTrans" cxnId="{BA6DC318-4994-4FDF-B42F-DF68C013D75F}">
      <dgm:prSet/>
      <dgm:spPr/>
      <dgm:t>
        <a:bodyPr/>
        <a:lstStyle/>
        <a:p>
          <a:endParaRPr lang="en-US"/>
        </a:p>
      </dgm:t>
    </dgm:pt>
    <dgm:pt modelId="{0EA0787E-6A76-4899-B74C-476B83305671}" type="sibTrans" cxnId="{BA6DC318-4994-4FDF-B42F-DF68C013D75F}">
      <dgm:prSet/>
      <dgm:spPr/>
      <dgm:t>
        <a:bodyPr/>
        <a:lstStyle/>
        <a:p>
          <a:endParaRPr lang="en-US"/>
        </a:p>
      </dgm:t>
    </dgm:pt>
    <dgm:pt modelId="{BF7DDF4E-37E7-41C8-A1BA-E0721FA5CEDF}" type="pres">
      <dgm:prSet presAssocID="{43F28FAF-16D3-4F0A-BAE3-74BBAB2A9D25}" presName="hierChild1" presStyleCnt="0">
        <dgm:presLayoutVars>
          <dgm:chPref val="1"/>
          <dgm:dir/>
          <dgm:animOne val="branch"/>
          <dgm:animLvl val="lvl"/>
          <dgm:resizeHandles/>
        </dgm:presLayoutVars>
      </dgm:prSet>
      <dgm:spPr/>
    </dgm:pt>
    <dgm:pt modelId="{9357CAA2-A0DC-4DD1-B410-A0D256BBD69F}" type="pres">
      <dgm:prSet presAssocID="{C2D8E429-CCB9-44CE-916C-7B3334E71057}" presName="hierRoot1" presStyleCnt="0"/>
      <dgm:spPr/>
    </dgm:pt>
    <dgm:pt modelId="{212039BC-E4AA-48F0-BBBC-F7568C022FE7}" type="pres">
      <dgm:prSet presAssocID="{C2D8E429-CCB9-44CE-916C-7B3334E71057}" presName="composite" presStyleCnt="0"/>
      <dgm:spPr/>
    </dgm:pt>
    <dgm:pt modelId="{FA12234D-03F6-450E-BC6B-2FA2C0F61814}" type="pres">
      <dgm:prSet presAssocID="{C2D8E429-CCB9-44CE-916C-7B3334E71057}" presName="background" presStyleLbl="node0" presStyleIdx="0" presStyleCnt="2"/>
      <dgm:spPr/>
    </dgm:pt>
    <dgm:pt modelId="{E744A8B0-489A-4015-B115-EF3CEAE7C893}" type="pres">
      <dgm:prSet presAssocID="{C2D8E429-CCB9-44CE-916C-7B3334E71057}" presName="text" presStyleLbl="fgAcc0" presStyleIdx="0" presStyleCnt="2" custScaleX="114870" custScaleY="168672">
        <dgm:presLayoutVars>
          <dgm:chPref val="3"/>
        </dgm:presLayoutVars>
      </dgm:prSet>
      <dgm:spPr/>
    </dgm:pt>
    <dgm:pt modelId="{87518755-D629-4DF0-8DD1-75BD388B81B0}" type="pres">
      <dgm:prSet presAssocID="{C2D8E429-CCB9-44CE-916C-7B3334E71057}" presName="hierChild2" presStyleCnt="0"/>
      <dgm:spPr/>
    </dgm:pt>
    <dgm:pt modelId="{1BBF1C0B-A498-42DD-8BE7-B7E29424A7B3}" type="pres">
      <dgm:prSet presAssocID="{6524EA32-D4D0-46DE-9A6D-601CB5FA357D}" presName="hierRoot1" presStyleCnt="0"/>
      <dgm:spPr/>
    </dgm:pt>
    <dgm:pt modelId="{8176BEBD-7C27-45AB-9821-B97D6B643BBC}" type="pres">
      <dgm:prSet presAssocID="{6524EA32-D4D0-46DE-9A6D-601CB5FA357D}" presName="composite" presStyleCnt="0"/>
      <dgm:spPr/>
    </dgm:pt>
    <dgm:pt modelId="{B6E41F11-998A-4775-885F-58CB4F404083}" type="pres">
      <dgm:prSet presAssocID="{6524EA32-D4D0-46DE-9A6D-601CB5FA357D}" presName="background" presStyleLbl="node0" presStyleIdx="1" presStyleCnt="2"/>
      <dgm:spPr/>
    </dgm:pt>
    <dgm:pt modelId="{DDB9318E-45B6-44DC-A43A-5C56B7BBE939}" type="pres">
      <dgm:prSet presAssocID="{6524EA32-D4D0-46DE-9A6D-601CB5FA357D}" presName="text" presStyleLbl="fgAcc0" presStyleIdx="1" presStyleCnt="2">
        <dgm:presLayoutVars>
          <dgm:chPref val="3"/>
        </dgm:presLayoutVars>
      </dgm:prSet>
      <dgm:spPr/>
    </dgm:pt>
    <dgm:pt modelId="{6174D9A3-1E2F-4711-9405-8277FA5CE427}" type="pres">
      <dgm:prSet presAssocID="{6524EA32-D4D0-46DE-9A6D-601CB5FA357D}" presName="hierChild2" presStyleCnt="0"/>
      <dgm:spPr/>
    </dgm:pt>
  </dgm:ptLst>
  <dgm:cxnLst>
    <dgm:cxn modelId="{BA6DC318-4994-4FDF-B42F-DF68C013D75F}" srcId="{43F28FAF-16D3-4F0A-BAE3-74BBAB2A9D25}" destId="{6524EA32-D4D0-46DE-9A6D-601CB5FA357D}" srcOrd="1" destOrd="0" parTransId="{5F9C7A2C-E64F-4BA4-8E99-E3B4F4AB7C91}" sibTransId="{0EA0787E-6A76-4899-B74C-476B83305671}"/>
    <dgm:cxn modelId="{F9DB272F-7D5B-471F-836F-B5E91CEE254C}" type="presOf" srcId="{C2D8E429-CCB9-44CE-916C-7B3334E71057}" destId="{E744A8B0-489A-4015-B115-EF3CEAE7C893}" srcOrd="0" destOrd="0" presId="urn:microsoft.com/office/officeart/2005/8/layout/hierarchy1"/>
    <dgm:cxn modelId="{B22EB03A-5F30-4C45-9745-971C5B994312}" type="presOf" srcId="{43F28FAF-16D3-4F0A-BAE3-74BBAB2A9D25}" destId="{BF7DDF4E-37E7-41C8-A1BA-E0721FA5CEDF}" srcOrd="0" destOrd="0" presId="urn:microsoft.com/office/officeart/2005/8/layout/hierarchy1"/>
    <dgm:cxn modelId="{A86BCEF8-096C-44BE-8AF1-D5669415D08F}" type="presOf" srcId="{6524EA32-D4D0-46DE-9A6D-601CB5FA357D}" destId="{DDB9318E-45B6-44DC-A43A-5C56B7BBE939}" srcOrd="0" destOrd="0" presId="urn:microsoft.com/office/officeart/2005/8/layout/hierarchy1"/>
    <dgm:cxn modelId="{B93D3AFC-9366-4F1D-AF58-36A3CBBE2918}" srcId="{43F28FAF-16D3-4F0A-BAE3-74BBAB2A9D25}" destId="{C2D8E429-CCB9-44CE-916C-7B3334E71057}" srcOrd="0" destOrd="0" parTransId="{6EB37244-E88A-4FE7-B733-ED82A18B2AD8}" sibTransId="{CAD99E7F-9DD0-44C8-9EA0-FD6D4FE3BB36}"/>
    <dgm:cxn modelId="{7DA71715-FCC7-4583-AA17-CC3F2EB28CA7}" type="presParOf" srcId="{BF7DDF4E-37E7-41C8-A1BA-E0721FA5CEDF}" destId="{9357CAA2-A0DC-4DD1-B410-A0D256BBD69F}" srcOrd="0" destOrd="0" presId="urn:microsoft.com/office/officeart/2005/8/layout/hierarchy1"/>
    <dgm:cxn modelId="{8A0C001A-F55A-4D37-8D73-A87FB63E2F1C}" type="presParOf" srcId="{9357CAA2-A0DC-4DD1-B410-A0D256BBD69F}" destId="{212039BC-E4AA-48F0-BBBC-F7568C022FE7}" srcOrd="0" destOrd="0" presId="urn:microsoft.com/office/officeart/2005/8/layout/hierarchy1"/>
    <dgm:cxn modelId="{8C526AF0-D187-4DFB-B13E-1637D78D969A}" type="presParOf" srcId="{212039BC-E4AA-48F0-BBBC-F7568C022FE7}" destId="{FA12234D-03F6-450E-BC6B-2FA2C0F61814}" srcOrd="0" destOrd="0" presId="urn:microsoft.com/office/officeart/2005/8/layout/hierarchy1"/>
    <dgm:cxn modelId="{1D90086D-C76A-471C-84BA-C2DA9F59F77B}" type="presParOf" srcId="{212039BC-E4AA-48F0-BBBC-F7568C022FE7}" destId="{E744A8B0-489A-4015-B115-EF3CEAE7C893}" srcOrd="1" destOrd="0" presId="urn:microsoft.com/office/officeart/2005/8/layout/hierarchy1"/>
    <dgm:cxn modelId="{D39E1B37-F9C4-43A5-B0AE-016E5D2BFFC1}" type="presParOf" srcId="{9357CAA2-A0DC-4DD1-B410-A0D256BBD69F}" destId="{87518755-D629-4DF0-8DD1-75BD388B81B0}" srcOrd="1" destOrd="0" presId="urn:microsoft.com/office/officeart/2005/8/layout/hierarchy1"/>
    <dgm:cxn modelId="{3A15BE1E-A5A4-475F-B6FC-9820EFB60EB3}" type="presParOf" srcId="{BF7DDF4E-37E7-41C8-A1BA-E0721FA5CEDF}" destId="{1BBF1C0B-A498-42DD-8BE7-B7E29424A7B3}" srcOrd="1" destOrd="0" presId="urn:microsoft.com/office/officeart/2005/8/layout/hierarchy1"/>
    <dgm:cxn modelId="{8802AD26-E73C-4470-9C5C-E758A368A447}" type="presParOf" srcId="{1BBF1C0B-A498-42DD-8BE7-B7E29424A7B3}" destId="{8176BEBD-7C27-45AB-9821-B97D6B643BBC}" srcOrd="0" destOrd="0" presId="urn:microsoft.com/office/officeart/2005/8/layout/hierarchy1"/>
    <dgm:cxn modelId="{4FDCB1B2-C00A-4304-BCE0-44D7170D66C3}" type="presParOf" srcId="{8176BEBD-7C27-45AB-9821-B97D6B643BBC}" destId="{B6E41F11-998A-4775-885F-58CB4F404083}" srcOrd="0" destOrd="0" presId="urn:microsoft.com/office/officeart/2005/8/layout/hierarchy1"/>
    <dgm:cxn modelId="{C9924391-4FA1-4C56-9E44-D139B96EC548}" type="presParOf" srcId="{8176BEBD-7C27-45AB-9821-B97D6B643BBC}" destId="{DDB9318E-45B6-44DC-A43A-5C56B7BBE939}" srcOrd="1" destOrd="0" presId="urn:microsoft.com/office/officeart/2005/8/layout/hierarchy1"/>
    <dgm:cxn modelId="{4543D66B-999C-4767-B613-10F7CC6C27A3}" type="presParOf" srcId="{1BBF1C0B-A498-42DD-8BE7-B7E29424A7B3}" destId="{6174D9A3-1E2F-4711-9405-8277FA5CE42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93635-68CE-4A0D-B7F2-9A3FF14BEB07}">
      <dsp:nvSpPr>
        <dsp:cNvPr id="0" name=""/>
        <dsp:cNvSpPr/>
      </dsp:nvSpPr>
      <dsp:spPr>
        <a:xfrm>
          <a:off x="0" y="0"/>
          <a:ext cx="6309360" cy="95729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kern="1200" dirty="0">
              <a:solidFill>
                <a:srgbClr val="FF0000"/>
              </a:solidFill>
            </a:rPr>
            <a:t>Constituye una reacción clasicista frente al Barroco favorecida por la Ilustración. </a:t>
          </a:r>
          <a:endParaRPr lang="en-US" sz="1200" kern="1200" dirty="0">
            <a:solidFill>
              <a:srgbClr val="FF0000"/>
            </a:solidFill>
          </a:endParaRPr>
        </a:p>
      </dsp:txBody>
      <dsp:txXfrm>
        <a:off x="28038" y="28038"/>
        <a:ext cx="5195473" cy="901218"/>
      </dsp:txXfrm>
    </dsp:sp>
    <dsp:sp modelId="{0A3DF5DD-08E1-4829-A27D-A20EA31E6A22}">
      <dsp:nvSpPr>
        <dsp:cNvPr id="0" name=""/>
        <dsp:cNvSpPr/>
      </dsp:nvSpPr>
      <dsp:spPr>
        <a:xfrm>
          <a:off x="528408" y="1131347"/>
          <a:ext cx="6309360" cy="957294"/>
        </a:xfrm>
        <a:prstGeom prst="roundRect">
          <a:avLst>
            <a:gd name="adj" fmla="val 10000"/>
          </a:avLst>
        </a:prstGeom>
        <a:solidFill>
          <a:schemeClr val="accent2">
            <a:hueOff val="-4800000"/>
            <a:satOff val="-16668"/>
            <a:lumOff val="2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b="1" kern="1200" dirty="0">
              <a:solidFill>
                <a:srgbClr val="FF0000"/>
              </a:solidFill>
            </a:rPr>
            <a:t>Es un intento de someter la creación artística a reglas racionales y de elaborar modelos de validez universal</a:t>
          </a:r>
          <a:r>
            <a:rPr lang="es-ES" sz="1200" kern="1200" dirty="0">
              <a:solidFill>
                <a:srgbClr val="FF0000"/>
              </a:solidFill>
            </a:rPr>
            <a:t>.</a:t>
          </a:r>
          <a:endParaRPr lang="en-US" sz="1200" kern="1200" dirty="0">
            <a:solidFill>
              <a:srgbClr val="FF0000"/>
            </a:solidFill>
          </a:endParaRPr>
        </a:p>
      </dsp:txBody>
      <dsp:txXfrm>
        <a:off x="556446" y="1159385"/>
        <a:ext cx="5102633" cy="901218"/>
      </dsp:txXfrm>
    </dsp:sp>
    <dsp:sp modelId="{5A227B2C-0262-4133-BD09-C4E0D57F030F}">
      <dsp:nvSpPr>
        <dsp:cNvPr id="0" name=""/>
        <dsp:cNvSpPr/>
      </dsp:nvSpPr>
      <dsp:spPr>
        <a:xfrm>
          <a:off x="1428754" y="2212973"/>
          <a:ext cx="6309360" cy="957294"/>
        </a:xfrm>
        <a:prstGeom prst="roundRect">
          <a:avLst>
            <a:gd name="adj" fmla="val 10000"/>
          </a:avLst>
        </a:prstGeom>
        <a:solidFill>
          <a:schemeClr val="accent2">
            <a:hueOff val="-9600000"/>
            <a:satOff val="-33335"/>
            <a:lumOff val="400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just" defTabSz="533400">
            <a:lnSpc>
              <a:spcPct val="90000"/>
            </a:lnSpc>
            <a:spcBef>
              <a:spcPct val="0"/>
            </a:spcBef>
            <a:spcAft>
              <a:spcPct val="35000"/>
            </a:spcAft>
            <a:buNone/>
          </a:pPr>
          <a:r>
            <a:rPr lang="es-ES" sz="1200" b="1" kern="1200" dirty="0">
              <a:solidFill>
                <a:srgbClr val="FF0000"/>
              </a:solidFill>
            </a:rPr>
            <a:t>Se rechazaron los efectos ilusionistas y a los excesos imaginativos de la tradición barroca  y rococó, a la que censuraron por ser un arte irracional y moralmente reprobable y por estar al servicio del poder absoluto y no al de la mejora de la sociedad en su conjunto </a:t>
          </a:r>
          <a:endParaRPr lang="en-US" sz="1200" b="1" kern="1200" dirty="0">
            <a:solidFill>
              <a:srgbClr val="FF0000"/>
            </a:solidFill>
          </a:endParaRPr>
        </a:p>
      </dsp:txBody>
      <dsp:txXfrm>
        <a:off x="1456792" y="2241011"/>
        <a:ext cx="5110520" cy="901218"/>
      </dsp:txXfrm>
    </dsp:sp>
    <dsp:sp modelId="{0A86EA9A-18EA-4E0C-819E-73759A6C6414}">
      <dsp:nvSpPr>
        <dsp:cNvPr id="0" name=""/>
        <dsp:cNvSpPr/>
      </dsp:nvSpPr>
      <dsp:spPr>
        <a:xfrm>
          <a:off x="1577340" y="3394043"/>
          <a:ext cx="6309360" cy="957294"/>
        </a:xfrm>
        <a:prstGeom prst="roundRect">
          <a:avLst>
            <a:gd name="adj" fmla="val 10000"/>
          </a:avLst>
        </a:prstGeom>
        <a:solidFill>
          <a:schemeClr val="accent2">
            <a:hueOff val="-14400000"/>
            <a:satOff val="-50003"/>
            <a:lumOff val="600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kern="1200" dirty="0">
              <a:solidFill>
                <a:srgbClr val="FF0000"/>
              </a:solidFill>
            </a:rPr>
            <a:t>Representa la </a:t>
          </a:r>
          <a:r>
            <a:rPr lang="es-ES" sz="1200" b="1" kern="1200" dirty="0">
              <a:solidFill>
                <a:srgbClr val="FF0000"/>
              </a:solidFill>
            </a:rPr>
            <a:t>segunda oleada recuperadora de la antigüedad greco-latina, en la que se inspiraron.</a:t>
          </a:r>
          <a:r>
            <a:rPr lang="es-ES" sz="1200" kern="1200" dirty="0">
              <a:solidFill>
                <a:srgbClr val="FF0000"/>
              </a:solidFill>
            </a:rPr>
            <a:t> </a:t>
          </a:r>
          <a:endParaRPr lang="en-US" sz="1200" kern="1200" dirty="0">
            <a:solidFill>
              <a:srgbClr val="FF0000"/>
            </a:solidFill>
          </a:endParaRPr>
        </a:p>
      </dsp:txBody>
      <dsp:txXfrm>
        <a:off x="1605378" y="3422081"/>
        <a:ext cx="5102633" cy="901218"/>
      </dsp:txXfrm>
    </dsp:sp>
    <dsp:sp modelId="{FEAE14BB-B799-499F-9E71-0E0A738ABC70}">
      <dsp:nvSpPr>
        <dsp:cNvPr id="0" name=""/>
        <dsp:cNvSpPr/>
      </dsp:nvSpPr>
      <dsp:spPr>
        <a:xfrm>
          <a:off x="568711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5827122" y="733200"/>
        <a:ext cx="342233" cy="468236"/>
      </dsp:txXfrm>
    </dsp:sp>
    <dsp:sp modelId="{66D2A719-02DD-4127-82D9-F760489F6742}">
      <dsp:nvSpPr>
        <dsp:cNvPr id="0" name=""/>
        <dsp:cNvSpPr/>
      </dsp:nvSpPr>
      <dsp:spPr>
        <a:xfrm>
          <a:off x="6215527" y="1864548"/>
          <a:ext cx="622241" cy="622241"/>
        </a:xfrm>
        <a:prstGeom prst="downArrow">
          <a:avLst>
            <a:gd name="adj1" fmla="val 55000"/>
            <a:gd name="adj2" fmla="val 45000"/>
          </a:avLst>
        </a:prstGeom>
        <a:solidFill>
          <a:schemeClr val="accent2">
            <a:tint val="40000"/>
            <a:alpha val="90000"/>
            <a:hueOff val="-7200000"/>
            <a:satOff val="-9747"/>
            <a:lumOff val="8138"/>
            <a:alphaOff val="0"/>
          </a:schemeClr>
        </a:solidFill>
        <a:ln w="12700" cap="flat" cmpd="sng" algn="ctr">
          <a:solidFill>
            <a:schemeClr val="accent2">
              <a:tint val="40000"/>
              <a:alpha val="90000"/>
              <a:hueOff val="-7200000"/>
              <a:satOff val="-9747"/>
              <a:lumOff val="81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355531" y="1864548"/>
        <a:ext cx="342233" cy="468236"/>
      </dsp:txXfrm>
    </dsp:sp>
    <dsp:sp modelId="{CB9C25CF-8587-46E0-8FA0-A48B7C503285}">
      <dsp:nvSpPr>
        <dsp:cNvPr id="0" name=""/>
        <dsp:cNvSpPr/>
      </dsp:nvSpPr>
      <dsp:spPr>
        <a:xfrm>
          <a:off x="6736049" y="2995896"/>
          <a:ext cx="622241" cy="622241"/>
        </a:xfrm>
        <a:prstGeom prst="downArrow">
          <a:avLst>
            <a:gd name="adj1" fmla="val 55000"/>
            <a:gd name="adj2" fmla="val 45000"/>
          </a:avLst>
        </a:prstGeom>
        <a:solidFill>
          <a:schemeClr val="accent2">
            <a:tint val="40000"/>
            <a:alpha val="90000"/>
            <a:hueOff val="-14400000"/>
            <a:satOff val="-19494"/>
            <a:lumOff val="16275"/>
            <a:alphaOff val="0"/>
          </a:schemeClr>
        </a:solidFill>
        <a:ln w="12700" cap="flat" cmpd="sng" algn="ctr">
          <a:solidFill>
            <a:schemeClr val="accent2">
              <a:tint val="40000"/>
              <a:alpha val="90000"/>
              <a:hueOff val="-14400000"/>
              <a:satOff val="-19494"/>
              <a:lumOff val="162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876053" y="2995896"/>
        <a:ext cx="342233" cy="468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234D-03F6-450E-BC6B-2FA2C0F61814}">
      <dsp:nvSpPr>
        <dsp:cNvPr id="0" name=""/>
        <dsp:cNvSpPr/>
      </dsp:nvSpPr>
      <dsp:spPr>
        <a:xfrm>
          <a:off x="2123" y="1303911"/>
          <a:ext cx="2219781" cy="20697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44A8B0-489A-4015-B115-EF3CEAE7C893}">
      <dsp:nvSpPr>
        <dsp:cNvPr id="0" name=""/>
        <dsp:cNvSpPr/>
      </dsp:nvSpPr>
      <dsp:spPr>
        <a:xfrm>
          <a:off x="216837" y="1507890"/>
          <a:ext cx="2219781" cy="206976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just" defTabSz="488950">
            <a:lnSpc>
              <a:spcPct val="90000"/>
            </a:lnSpc>
            <a:spcBef>
              <a:spcPct val="0"/>
            </a:spcBef>
            <a:spcAft>
              <a:spcPct val="35000"/>
            </a:spcAft>
            <a:buNone/>
          </a:pPr>
          <a:r>
            <a:rPr lang="es-ES" sz="1100" b="1" kern="1200" dirty="0"/>
            <a:t>Los hallazgos arqueológicos aparecidos en Herculano (1719) y Pompeya (1748) actuaron de motor de arranque, contribuyendo, sobre todo a partir de la década de los cincuenta, a un conocimiento más profundo y extenso del arte romano y griego y al fomento de la historia artística de la antigüedad </a:t>
          </a:r>
          <a:endParaRPr lang="en-US" sz="1100" b="1" kern="1200" dirty="0"/>
        </a:p>
      </dsp:txBody>
      <dsp:txXfrm>
        <a:off x="277458" y="1568511"/>
        <a:ext cx="2098539" cy="1948519"/>
      </dsp:txXfrm>
    </dsp:sp>
    <dsp:sp modelId="{B6E41F11-998A-4775-885F-58CB4F404083}">
      <dsp:nvSpPr>
        <dsp:cNvPr id="0" name=""/>
        <dsp:cNvSpPr/>
      </dsp:nvSpPr>
      <dsp:spPr>
        <a:xfrm>
          <a:off x="2651333" y="1303911"/>
          <a:ext cx="1932429" cy="12270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B9318E-45B6-44DC-A43A-5C56B7BBE939}">
      <dsp:nvSpPr>
        <dsp:cNvPr id="0" name=""/>
        <dsp:cNvSpPr/>
      </dsp:nvSpPr>
      <dsp:spPr>
        <a:xfrm>
          <a:off x="2866047" y="1507890"/>
          <a:ext cx="1932429" cy="12270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just" defTabSz="488950">
            <a:lnSpc>
              <a:spcPct val="90000"/>
            </a:lnSpc>
            <a:spcBef>
              <a:spcPct val="0"/>
            </a:spcBef>
            <a:spcAft>
              <a:spcPct val="35000"/>
            </a:spcAft>
            <a:buNone/>
          </a:pPr>
          <a:r>
            <a:rPr lang="es-ES" sz="1100" b="1" kern="1200" dirty="0"/>
            <a:t>Todo ello se vio además favorecido y promovido por el afán coleccionista de los anticuarios y de personalidades significativas. </a:t>
          </a:r>
          <a:endParaRPr lang="en-US" sz="1100" b="1" kern="1200" dirty="0"/>
        </a:p>
      </dsp:txBody>
      <dsp:txXfrm>
        <a:off x="2901987" y="1543830"/>
        <a:ext cx="1860549" cy="115521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656CA8-C132-9384-49FF-016D3BB8F6FD}"/>
              </a:ext>
            </a:extLst>
          </p:cNvPr>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73F3A1FF-072D-776C-40B4-C3EC8F368B7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8B6B7B56-58F9-EE32-EF0E-B69C66780128}"/>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E831AF81-99D7-4863-8210-4137A67239A2}"/>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0538ED62-3867-D439-7973-F163FF4943E9}"/>
              </a:ext>
            </a:extLst>
          </p:cNvPr>
          <p:cNvSpPr>
            <a:spLocks noGrp="1"/>
          </p:cNvSpPr>
          <p:nvPr>
            <p:ph type="sldNum" sz="quarter" idx="12"/>
          </p:nvPr>
        </p:nvSpPr>
        <p:spPr/>
        <p:txBody>
          <a:bodyPr/>
          <a:lstStyle>
            <a:lvl1pPr>
              <a:defRPr/>
            </a:lvl1pPr>
          </a:lstStyle>
          <a:p>
            <a:fld id="{CFAD6D60-958B-4903-B4B8-20775FE62BCC}" type="slidenum">
              <a:rPr lang="es-ES" altLang="es-ES"/>
              <a:pPr/>
              <a:t>‹Nº›</a:t>
            </a:fld>
            <a:endParaRPr lang="es-ES" altLang="es-ES"/>
          </a:p>
        </p:txBody>
      </p:sp>
    </p:spTree>
    <p:extLst>
      <p:ext uri="{BB962C8B-B14F-4D97-AF65-F5344CB8AC3E}">
        <p14:creationId xmlns:p14="http://schemas.microsoft.com/office/powerpoint/2010/main" val="326358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2C17F9-F419-4E8E-9D53-1137E962167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D920C9F-111E-E619-3C62-4E4CB33F357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9997376-36FE-9263-A312-0DA72207764E}"/>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7CA6A4B9-7A3A-4E43-4019-DF137949C41F}"/>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D7329F73-D6F3-FEAB-F8E2-DB917810A9AE}"/>
              </a:ext>
            </a:extLst>
          </p:cNvPr>
          <p:cNvSpPr>
            <a:spLocks noGrp="1"/>
          </p:cNvSpPr>
          <p:nvPr>
            <p:ph type="sldNum" sz="quarter" idx="12"/>
          </p:nvPr>
        </p:nvSpPr>
        <p:spPr/>
        <p:txBody>
          <a:bodyPr/>
          <a:lstStyle>
            <a:lvl1pPr>
              <a:defRPr/>
            </a:lvl1pPr>
          </a:lstStyle>
          <a:p>
            <a:fld id="{1341DAA6-EEF1-4748-BFF2-BD2D846E51BC}" type="slidenum">
              <a:rPr lang="es-ES" altLang="es-ES"/>
              <a:pPr/>
              <a:t>‹Nº›</a:t>
            </a:fld>
            <a:endParaRPr lang="es-ES" altLang="es-ES"/>
          </a:p>
        </p:txBody>
      </p:sp>
    </p:spTree>
    <p:extLst>
      <p:ext uri="{BB962C8B-B14F-4D97-AF65-F5344CB8AC3E}">
        <p14:creationId xmlns:p14="http://schemas.microsoft.com/office/powerpoint/2010/main" val="408048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B3AE4-7F05-F181-DB3A-D02A0FFE6A53}"/>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FCB7A03-2CD5-240F-D8DE-5841C29C2EE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AF6D192-4891-E0FD-31B3-5EFB8E86A43B}"/>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E3835DDF-AFB5-AAB2-55EE-22A4C1C905FE}"/>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B396E7CF-3A78-81AD-97C3-792FD13ED38E}"/>
              </a:ext>
            </a:extLst>
          </p:cNvPr>
          <p:cNvSpPr>
            <a:spLocks noGrp="1"/>
          </p:cNvSpPr>
          <p:nvPr>
            <p:ph type="sldNum" sz="quarter" idx="12"/>
          </p:nvPr>
        </p:nvSpPr>
        <p:spPr/>
        <p:txBody>
          <a:bodyPr/>
          <a:lstStyle>
            <a:lvl1pPr>
              <a:defRPr/>
            </a:lvl1pPr>
          </a:lstStyle>
          <a:p>
            <a:fld id="{0ADCBD86-DAAA-465C-8E31-7AEA1B93500C}" type="slidenum">
              <a:rPr lang="es-ES" altLang="es-ES"/>
              <a:pPr/>
              <a:t>‹Nº›</a:t>
            </a:fld>
            <a:endParaRPr lang="es-ES" altLang="es-ES"/>
          </a:p>
        </p:txBody>
      </p:sp>
    </p:spTree>
    <p:extLst>
      <p:ext uri="{BB962C8B-B14F-4D97-AF65-F5344CB8AC3E}">
        <p14:creationId xmlns:p14="http://schemas.microsoft.com/office/powerpoint/2010/main" val="423409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1CEFC-81BB-016F-BDA2-DFDF33B2442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5CAF7B0E-01B4-BD89-0593-14A0373247A0}"/>
              </a:ext>
            </a:extLst>
          </p:cNvPr>
          <p:cNvSpPr>
            <a:spLocks noGrp="1"/>
          </p:cNvSpPr>
          <p:nvPr>
            <p:ph sz="half" idx="1"/>
          </p:nvPr>
        </p:nvSpPr>
        <p:spPr>
          <a:xfrm>
            <a:off x="457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B8370283-67CB-8621-FA96-E6786682C3C9}"/>
              </a:ext>
            </a:extLst>
          </p:cNvPr>
          <p:cNvSpPr>
            <a:spLocks noGrp="1"/>
          </p:cNvSpPr>
          <p:nvPr>
            <p:ph sz="half" idx="2"/>
          </p:nvPr>
        </p:nvSpPr>
        <p:spPr>
          <a:xfrm>
            <a:off x="4648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D13CE2A6-7111-8D7D-BCDB-A77EDA5F5008}"/>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E82D4F1A-5400-FB4D-96F6-0D0D43AEF790}"/>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8B444AD0-1103-4B6D-4DCA-BE760D455353}"/>
              </a:ext>
            </a:extLst>
          </p:cNvPr>
          <p:cNvSpPr>
            <a:spLocks noGrp="1"/>
          </p:cNvSpPr>
          <p:nvPr>
            <p:ph type="sldNum" sz="quarter" idx="12"/>
          </p:nvPr>
        </p:nvSpPr>
        <p:spPr/>
        <p:txBody>
          <a:bodyPr/>
          <a:lstStyle>
            <a:lvl1pPr>
              <a:defRPr/>
            </a:lvl1pPr>
          </a:lstStyle>
          <a:p>
            <a:fld id="{946E4C97-AE78-473C-A644-553B8DF6C870}" type="slidenum">
              <a:rPr lang="es-ES" altLang="es-ES"/>
              <a:pPr/>
              <a:t>‹Nº›</a:t>
            </a:fld>
            <a:endParaRPr lang="es-ES" altLang="es-ES"/>
          </a:p>
        </p:txBody>
      </p:sp>
    </p:spTree>
    <p:extLst>
      <p:ext uri="{BB962C8B-B14F-4D97-AF65-F5344CB8AC3E}">
        <p14:creationId xmlns:p14="http://schemas.microsoft.com/office/powerpoint/2010/main" val="2483169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34BA40-701B-8B34-D7B5-EEE697C16820}"/>
              </a:ext>
            </a:extLst>
          </p:cNvPr>
          <p:cNvSpPr>
            <a:spLocks noGrp="1"/>
          </p:cNvSpPr>
          <p:nvPr>
            <p:ph type="title"/>
          </p:nvPr>
        </p:nvSpPr>
        <p:spPr>
          <a:xfrm>
            <a:off x="630238" y="365125"/>
            <a:ext cx="78867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CD54598F-6016-A607-4DF8-BC9A019D5B1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DA56EEE-DEBC-E428-57A8-89846DDEF639}"/>
              </a:ext>
            </a:extLst>
          </p:cNvPr>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5906E686-12A2-F6FF-8ABA-E16E99C876D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DA38458-B03F-0AE7-3108-03E13D3D7D95}"/>
              </a:ext>
            </a:extLst>
          </p:cNvPr>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580445A6-0E0F-EDE8-2909-39267E278A5C}"/>
              </a:ext>
            </a:extLst>
          </p:cNvPr>
          <p:cNvSpPr>
            <a:spLocks noGrp="1"/>
          </p:cNvSpPr>
          <p:nvPr>
            <p:ph type="dt" sz="half" idx="10"/>
          </p:nvPr>
        </p:nvSpPr>
        <p:spPr/>
        <p:txBody>
          <a:bodyPr/>
          <a:lstStyle>
            <a:lvl1pPr>
              <a:defRPr/>
            </a:lvl1pPr>
          </a:lstStyle>
          <a:p>
            <a:endParaRPr lang="es-ES" altLang="es-ES"/>
          </a:p>
        </p:txBody>
      </p:sp>
      <p:sp>
        <p:nvSpPr>
          <p:cNvPr id="8" name="Marcador de pie de página 7">
            <a:extLst>
              <a:ext uri="{FF2B5EF4-FFF2-40B4-BE49-F238E27FC236}">
                <a16:creationId xmlns:a16="http://schemas.microsoft.com/office/drawing/2014/main" id="{BC095F1F-5445-7A1D-CE58-B8EE29CFCECA}"/>
              </a:ext>
            </a:extLst>
          </p:cNvPr>
          <p:cNvSpPr>
            <a:spLocks noGrp="1"/>
          </p:cNvSpPr>
          <p:nvPr>
            <p:ph type="ftr" sz="quarter" idx="11"/>
          </p:nvPr>
        </p:nvSpPr>
        <p:spPr/>
        <p:txBody>
          <a:bodyPr/>
          <a:lstStyle>
            <a:lvl1pPr>
              <a:defRPr/>
            </a:lvl1pPr>
          </a:lstStyle>
          <a:p>
            <a:endParaRPr lang="es-ES" altLang="es-ES"/>
          </a:p>
        </p:txBody>
      </p:sp>
      <p:sp>
        <p:nvSpPr>
          <p:cNvPr id="9" name="Marcador de número de diapositiva 8">
            <a:extLst>
              <a:ext uri="{FF2B5EF4-FFF2-40B4-BE49-F238E27FC236}">
                <a16:creationId xmlns:a16="http://schemas.microsoft.com/office/drawing/2014/main" id="{95366548-9F23-43B9-4F55-B77D7C34EE80}"/>
              </a:ext>
            </a:extLst>
          </p:cNvPr>
          <p:cNvSpPr>
            <a:spLocks noGrp="1"/>
          </p:cNvSpPr>
          <p:nvPr>
            <p:ph type="sldNum" sz="quarter" idx="12"/>
          </p:nvPr>
        </p:nvSpPr>
        <p:spPr/>
        <p:txBody>
          <a:bodyPr/>
          <a:lstStyle>
            <a:lvl1pPr>
              <a:defRPr/>
            </a:lvl1pPr>
          </a:lstStyle>
          <a:p>
            <a:fld id="{2DA5E295-3928-4065-9321-75BF31015A95}" type="slidenum">
              <a:rPr lang="es-ES" altLang="es-ES"/>
              <a:pPr/>
              <a:t>‹Nº›</a:t>
            </a:fld>
            <a:endParaRPr lang="es-ES" altLang="es-ES"/>
          </a:p>
        </p:txBody>
      </p:sp>
    </p:spTree>
    <p:extLst>
      <p:ext uri="{BB962C8B-B14F-4D97-AF65-F5344CB8AC3E}">
        <p14:creationId xmlns:p14="http://schemas.microsoft.com/office/powerpoint/2010/main" val="769572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71DEA-96AC-C27D-C3B4-697BBE9130D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7BDA3FEB-4D64-CC8F-E789-3E8CCEADD2B7}"/>
              </a:ext>
            </a:extLst>
          </p:cNvPr>
          <p:cNvSpPr>
            <a:spLocks noGrp="1"/>
          </p:cNvSpPr>
          <p:nvPr>
            <p:ph type="dt" sz="half" idx="10"/>
          </p:nvPr>
        </p:nvSpPr>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25048260-4238-1DBA-84C0-F0F6BCD62A47}"/>
              </a:ext>
            </a:extLst>
          </p:cNvPr>
          <p:cNvSpPr>
            <a:spLocks noGrp="1"/>
          </p:cNvSpPr>
          <p:nvPr>
            <p:ph type="ftr" sz="quarter" idx="11"/>
          </p:nvPr>
        </p:nvSpPr>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86906428-6FFD-7B3C-D99F-6DEFC29AB2E0}"/>
              </a:ext>
            </a:extLst>
          </p:cNvPr>
          <p:cNvSpPr>
            <a:spLocks noGrp="1"/>
          </p:cNvSpPr>
          <p:nvPr>
            <p:ph type="sldNum" sz="quarter" idx="12"/>
          </p:nvPr>
        </p:nvSpPr>
        <p:spPr/>
        <p:txBody>
          <a:bodyPr/>
          <a:lstStyle>
            <a:lvl1pPr>
              <a:defRPr/>
            </a:lvl1pPr>
          </a:lstStyle>
          <a:p>
            <a:fld id="{DB5A2C15-F80C-4A96-84A5-5E6ACE1C00D3}" type="slidenum">
              <a:rPr lang="es-ES" altLang="es-ES"/>
              <a:pPr/>
              <a:t>‹Nº›</a:t>
            </a:fld>
            <a:endParaRPr lang="es-ES" altLang="es-ES"/>
          </a:p>
        </p:txBody>
      </p:sp>
    </p:spTree>
    <p:extLst>
      <p:ext uri="{BB962C8B-B14F-4D97-AF65-F5344CB8AC3E}">
        <p14:creationId xmlns:p14="http://schemas.microsoft.com/office/powerpoint/2010/main" val="2347712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169D04-B786-9A21-3417-1819B5ADAD10}"/>
              </a:ext>
            </a:extLst>
          </p:cNvPr>
          <p:cNvSpPr>
            <a:spLocks noGrp="1"/>
          </p:cNvSpPr>
          <p:nvPr>
            <p:ph type="dt" sz="half" idx="10"/>
          </p:nvPr>
        </p:nvSpPr>
        <p:spPr/>
        <p:txBody>
          <a:bodyPr/>
          <a:lstStyle>
            <a:lvl1pPr>
              <a:defRPr/>
            </a:lvl1pPr>
          </a:lstStyle>
          <a:p>
            <a:endParaRPr lang="es-ES" altLang="es-ES"/>
          </a:p>
        </p:txBody>
      </p:sp>
      <p:sp>
        <p:nvSpPr>
          <p:cNvPr id="3" name="Marcador de pie de página 2">
            <a:extLst>
              <a:ext uri="{FF2B5EF4-FFF2-40B4-BE49-F238E27FC236}">
                <a16:creationId xmlns:a16="http://schemas.microsoft.com/office/drawing/2014/main" id="{FA47208E-B9FC-210C-2844-9279659FEFA9}"/>
              </a:ext>
            </a:extLst>
          </p:cNvPr>
          <p:cNvSpPr>
            <a:spLocks noGrp="1"/>
          </p:cNvSpPr>
          <p:nvPr>
            <p:ph type="ftr" sz="quarter" idx="11"/>
          </p:nvPr>
        </p:nvSpPr>
        <p:spPr/>
        <p:txBody>
          <a:bodyPr/>
          <a:lstStyle>
            <a:lvl1pPr>
              <a:defRPr/>
            </a:lvl1pPr>
          </a:lstStyle>
          <a:p>
            <a:endParaRPr lang="es-ES" altLang="es-ES"/>
          </a:p>
        </p:txBody>
      </p:sp>
      <p:sp>
        <p:nvSpPr>
          <p:cNvPr id="4" name="Marcador de número de diapositiva 3">
            <a:extLst>
              <a:ext uri="{FF2B5EF4-FFF2-40B4-BE49-F238E27FC236}">
                <a16:creationId xmlns:a16="http://schemas.microsoft.com/office/drawing/2014/main" id="{9DCD16E2-530D-C560-4F56-CE38D8896E01}"/>
              </a:ext>
            </a:extLst>
          </p:cNvPr>
          <p:cNvSpPr>
            <a:spLocks noGrp="1"/>
          </p:cNvSpPr>
          <p:nvPr>
            <p:ph type="sldNum" sz="quarter" idx="12"/>
          </p:nvPr>
        </p:nvSpPr>
        <p:spPr/>
        <p:txBody>
          <a:bodyPr/>
          <a:lstStyle>
            <a:lvl1pPr>
              <a:defRPr/>
            </a:lvl1pPr>
          </a:lstStyle>
          <a:p>
            <a:fld id="{B7E8F783-D123-4EEF-997C-F6AFE7C9F2D9}" type="slidenum">
              <a:rPr lang="es-ES" altLang="es-ES"/>
              <a:pPr/>
              <a:t>‹Nº›</a:t>
            </a:fld>
            <a:endParaRPr lang="es-ES" altLang="es-ES"/>
          </a:p>
        </p:txBody>
      </p:sp>
    </p:spTree>
    <p:extLst>
      <p:ext uri="{BB962C8B-B14F-4D97-AF65-F5344CB8AC3E}">
        <p14:creationId xmlns:p14="http://schemas.microsoft.com/office/powerpoint/2010/main" val="692013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0E83D-8F73-1A12-6C64-51219A322815}"/>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22C3D63-09C8-A89F-20BF-0A7C75AD660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04FED94F-6C4D-EDDD-0604-424726ACCE7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4594F82-6EFD-050B-EF4D-ABA2A87C9DFB}"/>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42DD5A3C-14D1-6267-BABE-B02535A2E0F1}"/>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BB1D959A-3F0E-5E4C-68C3-A46154F61E98}"/>
              </a:ext>
            </a:extLst>
          </p:cNvPr>
          <p:cNvSpPr>
            <a:spLocks noGrp="1"/>
          </p:cNvSpPr>
          <p:nvPr>
            <p:ph type="sldNum" sz="quarter" idx="12"/>
          </p:nvPr>
        </p:nvSpPr>
        <p:spPr/>
        <p:txBody>
          <a:bodyPr/>
          <a:lstStyle>
            <a:lvl1pPr>
              <a:defRPr/>
            </a:lvl1pPr>
          </a:lstStyle>
          <a:p>
            <a:fld id="{7810714A-770E-40AE-A882-54118055923E}" type="slidenum">
              <a:rPr lang="es-ES" altLang="es-ES"/>
              <a:pPr/>
              <a:t>‹Nº›</a:t>
            </a:fld>
            <a:endParaRPr lang="es-ES" altLang="es-ES"/>
          </a:p>
        </p:txBody>
      </p:sp>
    </p:spTree>
    <p:extLst>
      <p:ext uri="{BB962C8B-B14F-4D97-AF65-F5344CB8AC3E}">
        <p14:creationId xmlns:p14="http://schemas.microsoft.com/office/powerpoint/2010/main" val="306105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0049BE-4FB6-8B1C-DCFC-756FAEC9566C}"/>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416F811D-FA92-1342-0F85-15CDB9756BD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5B336E00-409A-28D0-B6BA-DA7392E5885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E953A-AC43-1885-BF6A-92F72CD709FE}"/>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6DF061AE-BF8C-210F-C9A3-144B86A55ACC}"/>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5F36333B-37AD-1491-4E28-1F8D902E3455}"/>
              </a:ext>
            </a:extLst>
          </p:cNvPr>
          <p:cNvSpPr>
            <a:spLocks noGrp="1"/>
          </p:cNvSpPr>
          <p:nvPr>
            <p:ph type="sldNum" sz="quarter" idx="12"/>
          </p:nvPr>
        </p:nvSpPr>
        <p:spPr/>
        <p:txBody>
          <a:bodyPr/>
          <a:lstStyle>
            <a:lvl1pPr>
              <a:defRPr/>
            </a:lvl1pPr>
          </a:lstStyle>
          <a:p>
            <a:fld id="{340D6360-3230-456E-AD6F-9A931ED0AE13}" type="slidenum">
              <a:rPr lang="es-ES" altLang="es-ES"/>
              <a:pPr/>
              <a:t>‹Nº›</a:t>
            </a:fld>
            <a:endParaRPr lang="es-ES" altLang="es-ES"/>
          </a:p>
        </p:txBody>
      </p:sp>
    </p:spTree>
    <p:extLst>
      <p:ext uri="{BB962C8B-B14F-4D97-AF65-F5344CB8AC3E}">
        <p14:creationId xmlns:p14="http://schemas.microsoft.com/office/powerpoint/2010/main" val="1742059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F2593C-94E1-B736-9EDD-1863D124A64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4F550A9-BE6F-9768-E499-307F26A3743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4D86997-8145-82B2-67FE-D4E5CFE4D49A}"/>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2A412621-E147-8294-1D13-C1EE2298BEBE}"/>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4B49F632-3065-CD17-F968-F27CAB57CFD2}"/>
              </a:ext>
            </a:extLst>
          </p:cNvPr>
          <p:cNvSpPr>
            <a:spLocks noGrp="1"/>
          </p:cNvSpPr>
          <p:nvPr>
            <p:ph type="sldNum" sz="quarter" idx="12"/>
          </p:nvPr>
        </p:nvSpPr>
        <p:spPr/>
        <p:txBody>
          <a:bodyPr/>
          <a:lstStyle>
            <a:lvl1pPr>
              <a:defRPr/>
            </a:lvl1pPr>
          </a:lstStyle>
          <a:p>
            <a:fld id="{CCF666F4-9CA7-430F-9CD4-CD4DC240EF12}" type="slidenum">
              <a:rPr lang="es-ES" altLang="es-ES"/>
              <a:pPr/>
              <a:t>‹Nº›</a:t>
            </a:fld>
            <a:endParaRPr lang="es-ES" altLang="es-ES"/>
          </a:p>
        </p:txBody>
      </p:sp>
    </p:spTree>
    <p:extLst>
      <p:ext uri="{BB962C8B-B14F-4D97-AF65-F5344CB8AC3E}">
        <p14:creationId xmlns:p14="http://schemas.microsoft.com/office/powerpoint/2010/main" val="207432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A51CF6-FFD9-C276-686F-FC618A64DE22}"/>
              </a:ext>
            </a:extLst>
          </p:cNvPr>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0862F4C6-1819-90B6-665E-B7EA20497FAF}"/>
              </a:ext>
            </a:extLst>
          </p:cNvPr>
          <p:cNvSpPr>
            <a:spLocks noGrp="1"/>
          </p:cNvSpPr>
          <p:nvPr>
            <p:ph type="body" orient="vert" idx="1"/>
          </p:nvPr>
        </p:nvSpPr>
        <p:spPr>
          <a:xfrm>
            <a:off x="457200" y="274638"/>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52696AC-8D52-1B91-766D-C3B11A2CFA2A}"/>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F7DC3E3D-0D5F-B99D-F958-7F52C2B654E5}"/>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82A30A21-24C9-7EC0-14CE-33A341E07BB6}"/>
              </a:ext>
            </a:extLst>
          </p:cNvPr>
          <p:cNvSpPr>
            <a:spLocks noGrp="1"/>
          </p:cNvSpPr>
          <p:nvPr>
            <p:ph type="sldNum" sz="quarter" idx="12"/>
          </p:nvPr>
        </p:nvSpPr>
        <p:spPr/>
        <p:txBody>
          <a:bodyPr/>
          <a:lstStyle>
            <a:lvl1pPr>
              <a:defRPr/>
            </a:lvl1pPr>
          </a:lstStyle>
          <a:p>
            <a:fld id="{366F6F49-56BB-4492-806F-934C12AAE403}" type="slidenum">
              <a:rPr lang="es-ES" altLang="es-ES"/>
              <a:pPr/>
              <a:t>‹Nº›</a:t>
            </a:fld>
            <a:endParaRPr lang="es-ES" altLang="es-ES"/>
          </a:p>
        </p:txBody>
      </p:sp>
    </p:spTree>
    <p:extLst>
      <p:ext uri="{BB962C8B-B14F-4D97-AF65-F5344CB8AC3E}">
        <p14:creationId xmlns:p14="http://schemas.microsoft.com/office/powerpoint/2010/main" val="10910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DB9C26B-3105-05F7-56E2-9AB23C0286C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a:extLst>
              <a:ext uri="{FF2B5EF4-FFF2-40B4-BE49-F238E27FC236}">
                <a16:creationId xmlns:a16="http://schemas.microsoft.com/office/drawing/2014/main" id="{32E82F2D-3E50-9C40-1929-83381D2BCBF2}"/>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a:extLst>
              <a:ext uri="{FF2B5EF4-FFF2-40B4-BE49-F238E27FC236}">
                <a16:creationId xmlns:a16="http://schemas.microsoft.com/office/drawing/2014/main" id="{179E4242-9608-38EB-7550-2581395CB53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s-ES"/>
          </a:p>
        </p:txBody>
      </p:sp>
      <p:sp>
        <p:nvSpPr>
          <p:cNvPr id="1029" name="Rectangle 5">
            <a:extLst>
              <a:ext uri="{FF2B5EF4-FFF2-40B4-BE49-F238E27FC236}">
                <a16:creationId xmlns:a16="http://schemas.microsoft.com/office/drawing/2014/main" id="{F783E987-BBFC-58D5-3D4F-D3C0132FFA2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s-ES"/>
          </a:p>
        </p:txBody>
      </p:sp>
      <p:sp>
        <p:nvSpPr>
          <p:cNvPr id="1030" name="Rectangle 6">
            <a:extLst>
              <a:ext uri="{FF2B5EF4-FFF2-40B4-BE49-F238E27FC236}">
                <a16:creationId xmlns:a16="http://schemas.microsoft.com/office/drawing/2014/main" id="{8A44A963-180B-05C0-0F14-A9985905CE0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4DC81F3-8AAE-487F-82BB-FB3F3F09E431}"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108" name="Rectangle 410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3" name="Picture 7" descr="Pintura neoclasica">
            <a:extLst>
              <a:ext uri="{FF2B5EF4-FFF2-40B4-BE49-F238E27FC236}">
                <a16:creationId xmlns:a16="http://schemas.microsoft.com/office/drawing/2014/main" id="{61CE2AE7-870A-EDB8-6604-11A60EDD76C5}"/>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5520" r="24480"/>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a:extLst>
              <a:ext uri="{FF2B5EF4-FFF2-40B4-BE49-F238E27FC236}">
                <a16:creationId xmlns:a16="http://schemas.microsoft.com/office/drawing/2014/main" id="{83B77F3D-8779-BE63-A813-19A67E531081}"/>
              </a:ext>
            </a:extLst>
          </p:cNvPr>
          <p:cNvSpPr>
            <a:spLocks noGrp="1" noChangeArrowheads="1"/>
          </p:cNvSpPr>
          <p:nvPr>
            <p:ph type="ctrTitle"/>
          </p:nvPr>
        </p:nvSpPr>
        <p:spPr>
          <a:xfrm>
            <a:off x="1143000" y="1122362"/>
            <a:ext cx="6858000" cy="2900518"/>
          </a:xfrm>
        </p:spPr>
        <p:txBody>
          <a:bodyPr>
            <a:normAutofit/>
          </a:bodyPr>
          <a:lstStyle/>
          <a:p>
            <a:pPr>
              <a:lnSpc>
                <a:spcPct val="90000"/>
              </a:lnSpc>
            </a:pPr>
            <a:r>
              <a:rPr lang="es-ES" altLang="es-ES" sz="5100" b="1">
                <a:solidFill>
                  <a:srgbClr val="FFFFFF"/>
                </a:solidFill>
              </a:rPr>
              <a:t>CARACTERISTICAS GENERALES DEL NEOCLASICISMO. </a:t>
            </a:r>
            <a:endParaRPr lang="es-ES" altLang="es-ES" sz="5100">
              <a:solidFill>
                <a:srgbClr val="FFFFFF"/>
              </a:solidFill>
            </a:endParaRPr>
          </a:p>
        </p:txBody>
      </p:sp>
      <p:sp>
        <p:nvSpPr>
          <p:cNvPr id="4099" name="Rectangle 3">
            <a:extLst>
              <a:ext uri="{FF2B5EF4-FFF2-40B4-BE49-F238E27FC236}">
                <a16:creationId xmlns:a16="http://schemas.microsoft.com/office/drawing/2014/main" id="{BE3840B4-939C-515B-AB92-7B358A116ED0}"/>
              </a:ext>
            </a:extLst>
          </p:cNvPr>
          <p:cNvSpPr>
            <a:spLocks noGrp="1" noChangeArrowheads="1"/>
          </p:cNvSpPr>
          <p:nvPr>
            <p:ph type="subTitle" idx="1"/>
          </p:nvPr>
        </p:nvSpPr>
        <p:spPr>
          <a:xfrm>
            <a:off x="1143000" y="4159404"/>
            <a:ext cx="6858000" cy="1098395"/>
          </a:xfrm>
        </p:spPr>
        <p:txBody>
          <a:bodyPr>
            <a:normAutofit/>
          </a:bodyPr>
          <a:lstStyle/>
          <a:p>
            <a:r>
              <a:rPr lang="es-ES" altLang="es-ES" b="1">
                <a:solidFill>
                  <a:srgbClr val="FFFFFF"/>
                </a:solidFill>
              </a:rPr>
              <a:t>IES FORTUNY</a:t>
            </a:r>
          </a:p>
          <a:p>
            <a:r>
              <a:rPr lang="es-ES" altLang="es-ES" b="1">
                <a:solidFill>
                  <a:srgbClr val="FFFFFF"/>
                </a:solidFill>
              </a:rPr>
              <a:t>MARÍA SANZ</a:t>
            </a:r>
          </a:p>
          <a:p>
            <a:endParaRPr lang="es-ES" altLang="es-ES" b="1">
              <a:solidFill>
                <a:srgbClr val="FFFFFF"/>
              </a:solidFill>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400"/>
                                        <p:tgtEl>
                                          <p:spTgt spid="4099">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4098"/>
                                        </p:tgtEl>
                                        <p:attrNameLst>
                                          <p:attrName>style.visibility</p:attrName>
                                        </p:attrNameLst>
                                      </p:cBhvr>
                                      <p:to>
                                        <p:strVal val="visible"/>
                                      </p:to>
                                    </p:set>
                                    <p:animEffect transition="in" filter="fade">
                                      <p:cBhvr>
                                        <p:cTn id="10" dur="4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4099">
                                            <p:txEl>
                                              <p:pRg st="1" end="1"/>
                                            </p:txEl>
                                          </p:spTgt>
                                        </p:tgtEl>
                                        <p:attrNameLst>
                                          <p:attrName>style.visibility</p:attrName>
                                        </p:attrNameLst>
                                      </p:cBhvr>
                                      <p:to>
                                        <p:strVal val="visible"/>
                                      </p:to>
                                    </p:set>
                                    <p:animEffect transition="in" filter="fade">
                                      <p:cBhvr>
                                        <p:cTn id="15" dur="4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F6C6B82A-A94E-8A6D-8734-62243C6F0991}"/>
              </a:ext>
            </a:extLst>
          </p:cNvPr>
          <p:cNvSpPr>
            <a:spLocks noGrp="1" noChangeArrowheads="1"/>
          </p:cNvSpPr>
          <p:nvPr>
            <p:ph type="body" idx="1"/>
          </p:nvPr>
        </p:nvSpPr>
        <p:spPr/>
        <p:txBody>
          <a:bodyPr/>
          <a:lstStyle/>
          <a:p>
            <a:r>
              <a:rPr lang="es-ES" altLang="es-ES"/>
              <a:t>El NEOCLASICISMO surge a mediados del siglo XVIII y se mantiene, junto con otras tendencias artísticas muy diversas, a lo largo del siglo XIX. </a:t>
            </a:r>
          </a:p>
          <a:p>
            <a:r>
              <a:rPr lang="es-ES" altLang="es-ES"/>
              <a:t>Los centros principales serán Roma y París.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4" name="Rectangle 615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0" name="Picture 6149">
            <a:extLst>
              <a:ext uri="{FF2B5EF4-FFF2-40B4-BE49-F238E27FC236}">
                <a16:creationId xmlns:a16="http://schemas.microsoft.com/office/drawing/2014/main" id="{1A23DFA0-B333-17F2-1848-4C9CA67FD661}"/>
              </a:ext>
            </a:extLst>
          </p:cNvPr>
          <p:cNvPicPr>
            <a:picLocks noChangeAspect="1"/>
          </p:cNvPicPr>
          <p:nvPr/>
        </p:nvPicPr>
        <p:blipFill rotWithShape="1">
          <a:blip r:embed="rId2">
            <a:alphaModFix amt="35000"/>
          </a:blip>
          <a:srcRect l="11000" r="-1" b="-1"/>
          <a:stretch/>
        </p:blipFill>
        <p:spPr>
          <a:xfrm>
            <a:off x="20" y="10"/>
            <a:ext cx="9143980" cy="6857990"/>
          </a:xfrm>
          <a:prstGeom prst="rect">
            <a:avLst/>
          </a:prstGeom>
        </p:spPr>
      </p:pic>
      <p:graphicFrame>
        <p:nvGraphicFramePr>
          <p:cNvPr id="6149" name="Rectangle 3">
            <a:extLst>
              <a:ext uri="{FF2B5EF4-FFF2-40B4-BE49-F238E27FC236}">
                <a16:creationId xmlns:a16="http://schemas.microsoft.com/office/drawing/2014/main" id="{CE3ECB5E-9942-4C02-C61E-AEE7F978823C}"/>
              </a:ext>
            </a:extLst>
          </p:cNvPr>
          <p:cNvGraphicFramePr/>
          <p:nvPr>
            <p:extLst>
              <p:ext uri="{D42A27DB-BD31-4B8C-83A1-F6EECF244321}">
                <p14:modId xmlns:p14="http://schemas.microsoft.com/office/powerpoint/2010/main" val="50559022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3" name="Rectangle 7182">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Rectangle 7184">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4" name="Picture 7173" descr="Patrón de fondo&#10;&#10;Descripción generada automáticamente">
            <a:extLst>
              <a:ext uri="{FF2B5EF4-FFF2-40B4-BE49-F238E27FC236}">
                <a16:creationId xmlns:a16="http://schemas.microsoft.com/office/drawing/2014/main" id="{CAC34152-A8BA-2E5B-500F-EF98FE3BE524}"/>
              </a:ext>
            </a:extLst>
          </p:cNvPr>
          <p:cNvPicPr>
            <a:picLocks noChangeAspect="1"/>
          </p:cNvPicPr>
          <p:nvPr/>
        </p:nvPicPr>
        <p:blipFill rotWithShape="1">
          <a:blip r:embed="rId2">
            <a:alphaModFix amt="40000"/>
          </a:blip>
          <a:srcRect l="34749" r="9803"/>
          <a:stretch/>
        </p:blipFill>
        <p:spPr>
          <a:xfrm>
            <a:off x="20" y="10"/>
            <a:ext cx="6337717" cy="6857990"/>
          </a:xfrm>
          <a:prstGeom prst="rect">
            <a:avLst/>
          </a:prstGeom>
        </p:spPr>
      </p:pic>
      <p:pic>
        <p:nvPicPr>
          <p:cNvPr id="4" name="Picture 5">
            <a:extLst>
              <a:ext uri="{FF2B5EF4-FFF2-40B4-BE49-F238E27FC236}">
                <a16:creationId xmlns:a16="http://schemas.microsoft.com/office/drawing/2014/main" id="{358B8355-52A5-5722-7957-219A2CD65C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72" r="23999" b="-1"/>
          <a:stretch/>
        </p:blipFill>
        <p:spPr bwMode="auto">
          <a:xfrm>
            <a:off x="4669497"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graphicFrame>
        <p:nvGraphicFramePr>
          <p:cNvPr id="7173" name="Rectangle 3">
            <a:extLst>
              <a:ext uri="{FF2B5EF4-FFF2-40B4-BE49-F238E27FC236}">
                <a16:creationId xmlns:a16="http://schemas.microsoft.com/office/drawing/2014/main" id="{A876D0A5-4B58-2327-8BFF-E2516D86B955}"/>
              </a:ext>
            </a:extLst>
          </p:cNvPr>
          <p:cNvGraphicFramePr/>
          <p:nvPr>
            <p:extLst>
              <p:ext uri="{D42A27DB-BD31-4B8C-83A1-F6EECF244321}">
                <p14:modId xmlns:p14="http://schemas.microsoft.com/office/powerpoint/2010/main" val="3918749175"/>
              </p:ext>
            </p:extLst>
          </p:nvPr>
        </p:nvGraphicFramePr>
        <p:xfrm>
          <a:off x="0" y="1295400"/>
          <a:ext cx="4800600" cy="4881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8" name="Rectangle 922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230" name="Group 9229">
            <a:extLst>
              <a:ext uri="{FF2B5EF4-FFF2-40B4-BE49-F238E27FC236}">
                <a16:creationId xmlns:a16="http://schemas.microsoft.com/office/drawing/2014/main" id="{5C880D58-0477-47F1-B3CB-4B3017941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3593"/>
            <a:ext cx="1396390" cy="717514"/>
            <a:chOff x="0" y="377893"/>
            <a:chExt cx="1861854" cy="717514"/>
          </a:xfrm>
          <a:solidFill>
            <a:schemeClr val="bg1"/>
          </a:solidFill>
        </p:grpSpPr>
        <p:sp>
          <p:nvSpPr>
            <p:cNvPr id="9231" name="Freeform: Shape 9230">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9232" name="Freeform: Shape 9231">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9221" name="Picture 5">
            <a:extLst>
              <a:ext uri="{FF2B5EF4-FFF2-40B4-BE49-F238E27FC236}">
                <a16:creationId xmlns:a16="http://schemas.microsoft.com/office/drawing/2014/main" id="{D04E5F4C-B708-0545-762A-026D4BDB3B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5981"/>
          <a:stretch/>
        </p:blipFill>
        <p:spPr bwMode="auto">
          <a:xfrm>
            <a:off x="176650" y="1009050"/>
            <a:ext cx="2472417" cy="3296556"/>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sp>
        <p:nvSpPr>
          <p:cNvPr id="9234" name="Graphic 212">
            <a:extLst>
              <a:ext uri="{FF2B5EF4-FFF2-40B4-BE49-F238E27FC236}">
                <a16:creationId xmlns:a16="http://schemas.microsoft.com/office/drawing/2014/main" id="{877E3FF1-E4B8-49CB-9DD6-7D2067808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9632" y="2210504"/>
            <a:ext cx="310173"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236" name="Graphic 212">
            <a:extLst>
              <a:ext uri="{FF2B5EF4-FFF2-40B4-BE49-F238E27FC236}">
                <a16:creationId xmlns:a16="http://schemas.microsoft.com/office/drawing/2014/main" id="{30BDE8C6-094E-46E6-BD5E-75FAB4F7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9632" y="2210504"/>
            <a:ext cx="310173"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219" name="Rectangle 3">
            <a:extLst>
              <a:ext uri="{FF2B5EF4-FFF2-40B4-BE49-F238E27FC236}">
                <a16:creationId xmlns:a16="http://schemas.microsoft.com/office/drawing/2014/main" id="{6D02D153-D7B6-D413-B0F3-794660F392E6}"/>
              </a:ext>
            </a:extLst>
          </p:cNvPr>
          <p:cNvSpPr>
            <a:spLocks noGrp="1" noChangeArrowheads="1"/>
          </p:cNvSpPr>
          <p:nvPr>
            <p:ph type="body" idx="1"/>
          </p:nvPr>
        </p:nvSpPr>
        <p:spPr>
          <a:xfrm>
            <a:off x="4676151" y="1820369"/>
            <a:ext cx="3912879" cy="4351338"/>
          </a:xfrm>
        </p:spPr>
        <p:txBody>
          <a:bodyPr>
            <a:normAutofit/>
          </a:bodyPr>
          <a:lstStyle/>
          <a:p>
            <a:pPr>
              <a:lnSpc>
                <a:spcPct val="90000"/>
              </a:lnSpc>
            </a:pPr>
            <a:r>
              <a:rPr lang="es-ES" altLang="es-ES" sz="1300">
                <a:solidFill>
                  <a:schemeClr val="bg1"/>
                </a:solidFill>
              </a:rPr>
              <a:t>A la difusión de los modelos clásicos contribuyeron determinadas personalidades:</a:t>
            </a:r>
          </a:p>
          <a:p>
            <a:pPr>
              <a:lnSpc>
                <a:spcPct val="90000"/>
              </a:lnSpc>
              <a:buFontTx/>
              <a:buNone/>
            </a:pPr>
            <a:endParaRPr lang="es-ES" altLang="es-ES" sz="1300" b="1">
              <a:solidFill>
                <a:schemeClr val="bg1"/>
              </a:solidFill>
            </a:endParaRPr>
          </a:p>
          <a:p>
            <a:pPr>
              <a:lnSpc>
                <a:spcPct val="90000"/>
              </a:lnSpc>
            </a:pPr>
            <a:r>
              <a:rPr lang="es-ES" altLang="es-ES" sz="1300" b="1">
                <a:solidFill>
                  <a:schemeClr val="bg1"/>
                </a:solidFill>
              </a:rPr>
              <a:t>WINCKELMAN, </a:t>
            </a:r>
            <a:r>
              <a:rPr lang="es-ES" altLang="es-ES" sz="1300">
                <a:solidFill>
                  <a:schemeClr val="bg1"/>
                </a:solidFill>
              </a:rPr>
              <a:t>autor de "</a:t>
            </a:r>
            <a:r>
              <a:rPr lang="es-ES" altLang="es-ES" sz="1300" i="1">
                <a:solidFill>
                  <a:schemeClr val="bg1"/>
                </a:solidFill>
              </a:rPr>
              <a:t>Reflexiones sobre la imitación de los griegos en la pintura y escultura</a:t>
            </a:r>
            <a:r>
              <a:rPr lang="es-ES" altLang="es-ES" sz="1300">
                <a:solidFill>
                  <a:schemeClr val="bg1"/>
                </a:solidFill>
              </a:rPr>
              <a:t>", que pronto será considerado como el ideario estético del nuevo estilo. Expone que "a los modernos sólo les queda un camino para ser grandes y quizás inigualados: IMITAR A LOS ANTIGUOS". Y añade que las esencias del arte clásico residen en "la noble sencillez y la serena grandeza".</a:t>
            </a:r>
          </a:p>
          <a:p>
            <a:pPr>
              <a:lnSpc>
                <a:spcPct val="90000"/>
              </a:lnSpc>
              <a:buFontTx/>
              <a:buNone/>
            </a:pPr>
            <a:endParaRPr lang="es-ES" altLang="es-ES" sz="1300" b="1">
              <a:solidFill>
                <a:schemeClr val="bg1"/>
              </a:solidFill>
            </a:endParaRPr>
          </a:p>
          <a:p>
            <a:pPr>
              <a:lnSpc>
                <a:spcPct val="90000"/>
              </a:lnSpc>
            </a:pPr>
            <a:r>
              <a:rPr lang="es-ES" altLang="es-ES" sz="1300" b="1">
                <a:solidFill>
                  <a:schemeClr val="bg1"/>
                </a:solidFill>
              </a:rPr>
              <a:t>MENGS</a:t>
            </a:r>
            <a:r>
              <a:rPr lang="es-ES" altLang="es-ES" sz="1300">
                <a:solidFill>
                  <a:schemeClr val="bg1"/>
                </a:solidFill>
              </a:rPr>
              <a:t>. Como pintor rompe con la tradición de los techos de perspectiva fingida barroca, optando por fórmulas claras y precisas. Y como tratadista sostenía que el arte era superior a la naturaleza, de modo que el pintor debía depurar con la imaginación y el intelecto las imperfecciones de la realidad.</a:t>
            </a:r>
          </a:p>
        </p:txBody>
      </p:sp>
      <p:pic>
        <p:nvPicPr>
          <p:cNvPr id="9223" name="Picture 7" descr="Anton Raphael Mengs - Wikipedia, la enciclopedia libre">
            <a:extLst>
              <a:ext uri="{FF2B5EF4-FFF2-40B4-BE49-F238E27FC236}">
                <a16:creationId xmlns:a16="http://schemas.microsoft.com/office/drawing/2014/main" id="{D3DED275-0B23-36F2-0D11-7721841F1D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8" r="4" b="4"/>
          <a:stretch/>
        </p:blipFill>
        <p:spPr bwMode="auto">
          <a:xfrm>
            <a:off x="2131074" y="3429000"/>
            <a:ext cx="2224409" cy="2965878"/>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9238"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21453" y="5987064"/>
            <a:ext cx="790849" cy="469689"/>
            <a:chOff x="9841624" y="4115729"/>
            <a:chExt cx="602169" cy="268223"/>
          </a:xfrm>
          <a:solidFill>
            <a:schemeClr val="bg1"/>
          </a:solidFill>
        </p:grpSpPr>
        <p:sp>
          <p:nvSpPr>
            <p:cNvPr id="9239" name="Freeform: Shape 9238">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240" name="Freeform: Shape 9239">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241" name="Freeform: Shape 9240">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242" name="Freeform: Shape 9241">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243" name="Freeform: Shape 9242">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0" name="Rectangle 1024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5" name="Picture 5" descr="Real Academia de Bellas Artes de San Fernando | Turismo Madrid">
            <a:extLst>
              <a:ext uri="{FF2B5EF4-FFF2-40B4-BE49-F238E27FC236}">
                <a16:creationId xmlns:a16="http://schemas.microsoft.com/office/drawing/2014/main" id="{91D36900-F413-3B25-4DF8-24693DAAFF91}"/>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9430" r="22903"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43" name="Rectangle 3">
            <a:extLst>
              <a:ext uri="{FF2B5EF4-FFF2-40B4-BE49-F238E27FC236}">
                <a16:creationId xmlns:a16="http://schemas.microsoft.com/office/drawing/2014/main" id="{0594C5E6-C3EA-AE83-0CF2-1C126FB4539E}"/>
              </a:ext>
            </a:extLst>
          </p:cNvPr>
          <p:cNvSpPr>
            <a:spLocks noGrp="1" noChangeArrowheads="1"/>
          </p:cNvSpPr>
          <p:nvPr>
            <p:ph type="body" idx="1"/>
          </p:nvPr>
        </p:nvSpPr>
        <p:spPr>
          <a:xfrm>
            <a:off x="628650" y="1825625"/>
            <a:ext cx="7886700" cy="4351338"/>
          </a:xfrm>
        </p:spPr>
        <p:txBody>
          <a:bodyPr>
            <a:normAutofit/>
          </a:bodyPr>
          <a:lstStyle/>
          <a:p>
            <a:pPr algn="just">
              <a:lnSpc>
                <a:spcPct val="90000"/>
              </a:lnSpc>
            </a:pPr>
            <a:r>
              <a:rPr lang="es-ES" altLang="es-ES" sz="2200" b="1" dirty="0">
                <a:solidFill>
                  <a:srgbClr val="FFFFFF"/>
                </a:solidFill>
              </a:rPr>
              <a:t>La acción de las ACADEMIAS DE BELLAS ARTES contribuye también a la aceptación internacional de los principios neoclásicos. Estas Academias constituyen, sin duda, la institución artística más característica de la Ilustración, adquiriendo durante la segunda mitad del XVIII un tremendo auge.</a:t>
            </a:r>
          </a:p>
          <a:p>
            <a:pPr>
              <a:lnSpc>
                <a:spcPct val="90000"/>
              </a:lnSpc>
              <a:buFontTx/>
              <a:buNone/>
            </a:pPr>
            <a:endParaRPr lang="es-ES" altLang="es-ES" sz="2200" dirty="0">
              <a:solidFill>
                <a:srgbClr val="FFFFFF"/>
              </a:solidFill>
            </a:endParaRPr>
          </a:p>
          <a:p>
            <a:pPr algn="just">
              <a:lnSpc>
                <a:spcPct val="90000"/>
              </a:lnSpc>
            </a:pPr>
            <a:r>
              <a:rPr lang="es-ES" altLang="es-ES" sz="2200" b="1" dirty="0">
                <a:solidFill>
                  <a:srgbClr val="FFFFFF"/>
                </a:solidFill>
              </a:rPr>
              <a:t>Las Academias contribuyeron a que la pintura, la escultura y la arquitectura dejaran de ser oficios mecánicos para convertirse en artes liberales, y que el artista abandonase el estamento artesanal para transformarse en un profesional independiente, proceso que ya vimos iniciarse en el Renacimiento. </a:t>
            </a:r>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70" name="Rectangle 1536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5" name="Picture 5" descr="Arte magistral: Juan de Villanueva">
            <a:extLst>
              <a:ext uri="{FF2B5EF4-FFF2-40B4-BE49-F238E27FC236}">
                <a16:creationId xmlns:a16="http://schemas.microsoft.com/office/drawing/2014/main" id="{0ECA1395-EB54-5E5E-E24D-726C526776A5}"/>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401" r="600"/>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5362" name="Rectangle 2">
            <a:extLst>
              <a:ext uri="{FF2B5EF4-FFF2-40B4-BE49-F238E27FC236}">
                <a16:creationId xmlns:a16="http://schemas.microsoft.com/office/drawing/2014/main" id="{A3023849-62FC-9F69-C117-10311AF0B802}"/>
              </a:ext>
            </a:extLst>
          </p:cNvPr>
          <p:cNvSpPr>
            <a:spLocks noGrp="1" noChangeArrowheads="1"/>
          </p:cNvSpPr>
          <p:nvPr>
            <p:ph type="title"/>
          </p:nvPr>
        </p:nvSpPr>
        <p:spPr>
          <a:xfrm>
            <a:off x="628650" y="1065862"/>
            <a:ext cx="2484873" cy="4726276"/>
          </a:xfrm>
        </p:spPr>
        <p:txBody>
          <a:bodyPr>
            <a:normAutofit/>
          </a:bodyPr>
          <a:lstStyle/>
          <a:p>
            <a:pPr algn="r"/>
            <a:r>
              <a:rPr lang="es-ES" altLang="es-ES" sz="2200">
                <a:solidFill>
                  <a:srgbClr val="FFFFFF"/>
                </a:solidFill>
              </a:rPr>
              <a:t>ARQUITECTURA: JUAN DE VILLANUEVA</a:t>
            </a:r>
          </a:p>
        </p:txBody>
      </p:sp>
      <p:cxnSp>
        <p:nvCxnSpPr>
          <p:cNvPr id="15372" name="Straight Connector 1537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5363" name="Rectangle 3">
            <a:extLst>
              <a:ext uri="{FF2B5EF4-FFF2-40B4-BE49-F238E27FC236}">
                <a16:creationId xmlns:a16="http://schemas.microsoft.com/office/drawing/2014/main" id="{0258749D-9DE7-A769-5D57-A460686459CE}"/>
              </a:ext>
            </a:extLst>
          </p:cNvPr>
          <p:cNvSpPr>
            <a:spLocks noGrp="1" noChangeArrowheads="1"/>
          </p:cNvSpPr>
          <p:nvPr>
            <p:ph type="body" idx="1"/>
          </p:nvPr>
        </p:nvSpPr>
        <p:spPr>
          <a:xfrm>
            <a:off x="3866534" y="1065862"/>
            <a:ext cx="4308514" cy="4726276"/>
          </a:xfrm>
        </p:spPr>
        <p:txBody>
          <a:bodyPr anchor="ctr">
            <a:normAutofit/>
          </a:bodyPr>
          <a:lstStyle/>
          <a:p>
            <a:pPr algn="just">
              <a:lnSpc>
                <a:spcPct val="90000"/>
              </a:lnSpc>
              <a:buFontTx/>
              <a:buNone/>
            </a:pPr>
            <a:r>
              <a:rPr lang="es-ES" altLang="es-ES" sz="1700" b="1" dirty="0">
                <a:solidFill>
                  <a:srgbClr val="FFFFFF"/>
                </a:solidFill>
              </a:rPr>
              <a:t>	Es preciso distinguir, en lo que habitualmente se llama neoclasicismo, dos líneas diferentes: </a:t>
            </a:r>
          </a:p>
          <a:p>
            <a:pPr algn="just">
              <a:lnSpc>
                <a:spcPct val="90000"/>
              </a:lnSpc>
              <a:buFont typeface="Wingdings" panose="05000000000000000000" pitchFamily="2" charset="2"/>
              <a:buNone/>
            </a:pPr>
            <a:r>
              <a:rPr lang="es-ES" altLang="es-ES" sz="1700" b="1" dirty="0">
                <a:solidFill>
                  <a:srgbClr val="FFFFFF"/>
                </a:solidFill>
              </a:rPr>
              <a:t>	una arquitectura que en realidad sigue siendo barroca, con sus postulados de exaltación del poder y la autoridad, pero que por voluntario deseo de contraste con el Rococó, va desnudando sus elementos y tendiendo a una simplicidad casi romana; y otra arquitectura diversa, esencialmente funcional y desnuda, cargada a veces de intención simbólica, que constituye la verdadera arquitectura de la razón, que tanto preocupó a los revolucionarios para ponerla al servicio de una sociedad nueva. </a:t>
            </a: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4" name="Rectangle 16393">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9" name="Picture 5" descr="Observatorio y observado | Madrid | EL PAÍS">
            <a:extLst>
              <a:ext uri="{FF2B5EF4-FFF2-40B4-BE49-F238E27FC236}">
                <a16:creationId xmlns:a16="http://schemas.microsoft.com/office/drawing/2014/main" id="{A60BD66F-2E8A-59E3-D2CC-8F3457CB7643}"/>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3606" r="7063" b="2"/>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16396" name="Straight Connector 16395">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6387" name="Rectangle 3">
            <a:extLst>
              <a:ext uri="{FF2B5EF4-FFF2-40B4-BE49-F238E27FC236}">
                <a16:creationId xmlns:a16="http://schemas.microsoft.com/office/drawing/2014/main" id="{2AE74535-959F-31DD-5391-303764C0AC23}"/>
              </a:ext>
            </a:extLst>
          </p:cNvPr>
          <p:cNvSpPr>
            <a:spLocks noGrp="1" noChangeArrowheads="1"/>
          </p:cNvSpPr>
          <p:nvPr>
            <p:ph type="body" idx="1"/>
          </p:nvPr>
        </p:nvSpPr>
        <p:spPr>
          <a:xfrm>
            <a:off x="4114805" y="381000"/>
            <a:ext cx="4800591" cy="6019800"/>
          </a:xfrm>
        </p:spPr>
        <p:txBody>
          <a:bodyPr anchor="ctr">
            <a:normAutofit/>
          </a:bodyPr>
          <a:lstStyle/>
          <a:p>
            <a:pPr algn="just">
              <a:lnSpc>
                <a:spcPct val="90000"/>
              </a:lnSpc>
            </a:pPr>
            <a:r>
              <a:rPr lang="es-ES" altLang="es-ES" sz="1800" b="1" dirty="0">
                <a:solidFill>
                  <a:srgbClr val="FFFFFF"/>
                </a:solidFill>
              </a:rPr>
              <a:t>Este tipo más nuevo de la arquitectura de la razón, preocupado por la consecución de las tres normas </a:t>
            </a:r>
            <a:r>
              <a:rPr lang="es-ES" altLang="es-ES" sz="1800" b="1" dirty="0" err="1">
                <a:solidFill>
                  <a:srgbClr val="FFFFFF"/>
                </a:solidFill>
              </a:rPr>
              <a:t>vitrubianas</a:t>
            </a:r>
            <a:r>
              <a:rPr lang="es-ES" altLang="es-ES" sz="1800" b="1" dirty="0">
                <a:solidFill>
                  <a:srgbClr val="FFFFFF"/>
                </a:solidFill>
              </a:rPr>
              <a:t> que debían constituir el fundamento de toda arquitectura: UTILIDAD, FIRMEZA Y BELLEZA, además de concebir el IDEAL DE BELLEZA BASADO EN LA SIMETRÍA Y EN LAS PROPORCIONES DE LAS PARTES (proporciones que en esta disciplina guardan relación estrecha con las partes del cuerpo humano), se vuelca sobre todo en ARQUITECTURAS DE TIPO PRÁCTICO O INDUSTRIAL, nuevas, en cierta manera, como consecuencia de los cambios económicos y sociales, y al servicio de la colectividad o del Estado: bolsas de comercio, bibliotecas, teatros, museos, cementerios, hospitales, observatorios astronómicos, cárceles, etc... </a:t>
            </a:r>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7710466-3281-25F7-2EFA-76F60F876A04}"/>
              </a:ext>
            </a:extLst>
          </p:cNvPr>
          <p:cNvSpPr>
            <a:spLocks noGrp="1" noChangeArrowheads="1"/>
          </p:cNvSpPr>
          <p:nvPr>
            <p:ph type="title"/>
          </p:nvPr>
        </p:nvSpPr>
        <p:spPr>
          <a:xfrm>
            <a:off x="0" y="274638"/>
            <a:ext cx="9144000" cy="1143000"/>
          </a:xfrm>
        </p:spPr>
        <p:txBody>
          <a:bodyPr/>
          <a:lstStyle/>
          <a:p>
            <a:r>
              <a:rPr lang="es-ES" altLang="es-ES" sz="4000" b="1"/>
              <a:t>JUAN DE VILLANUEVA</a:t>
            </a:r>
            <a:r>
              <a:rPr lang="es-ES" altLang="es-ES" sz="4000"/>
              <a:t> (1739-1811),</a:t>
            </a:r>
          </a:p>
        </p:txBody>
      </p:sp>
      <p:sp>
        <p:nvSpPr>
          <p:cNvPr id="25603" name="Rectangle 3">
            <a:extLst>
              <a:ext uri="{FF2B5EF4-FFF2-40B4-BE49-F238E27FC236}">
                <a16:creationId xmlns:a16="http://schemas.microsoft.com/office/drawing/2014/main" id="{FB26060C-1B60-CEE1-8D71-86196D709912}"/>
              </a:ext>
            </a:extLst>
          </p:cNvPr>
          <p:cNvSpPr>
            <a:spLocks noGrp="1" noChangeArrowheads="1"/>
          </p:cNvSpPr>
          <p:nvPr>
            <p:ph type="body" idx="1"/>
          </p:nvPr>
        </p:nvSpPr>
        <p:spPr/>
        <p:txBody>
          <a:bodyPr/>
          <a:lstStyle/>
          <a:p>
            <a:pPr>
              <a:buFontTx/>
              <a:buNone/>
            </a:pPr>
            <a:endParaRPr lang="es-ES" altLang="es-ES"/>
          </a:p>
          <a:p>
            <a:r>
              <a:rPr lang="es-ES" altLang="es-ES"/>
              <a:t>El más grande de nuestros arquitectos neoclásicos y prototipo de arquitecto neoclásico europeo.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a:extLst>
              <a:ext uri="{FF2B5EF4-FFF2-40B4-BE49-F238E27FC236}">
                <a16:creationId xmlns:a16="http://schemas.microsoft.com/office/drawing/2014/main" id="{CAD93B75-AE7F-A4DD-3D10-A96CC65108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200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a:extLst>
              <a:ext uri="{FF2B5EF4-FFF2-40B4-BE49-F238E27FC236}">
                <a16:creationId xmlns:a16="http://schemas.microsoft.com/office/drawing/2014/main" id="{725A7A77-6D35-152D-29B8-6FCD1014A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500313"/>
          </a:xfrm>
          <a:prstGeom prst="rect">
            <a:avLst/>
          </a:prstGeom>
          <a:noFill/>
          <a:extLst>
            <a:ext uri="{909E8E84-426E-40DD-AFC4-6F175D3DCCD1}">
              <a14:hiddenFill xmlns:a14="http://schemas.microsoft.com/office/drawing/2010/main">
                <a:solidFill>
                  <a:srgbClr val="FFFFFF"/>
                </a:solidFill>
              </a14:hiddenFill>
            </a:ext>
          </a:extLst>
        </p:spPr>
      </p:pic>
      <p:pic>
        <p:nvPicPr>
          <p:cNvPr id="27653" name="Picture 5">
            <a:extLst>
              <a:ext uri="{FF2B5EF4-FFF2-40B4-BE49-F238E27FC236}">
                <a16:creationId xmlns:a16="http://schemas.microsoft.com/office/drawing/2014/main" id="{9D6E9AC4-963D-863E-1CDD-666263234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706688"/>
            <a:ext cx="6324600" cy="4151312"/>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a:extLst>
              <a:ext uri="{FF2B5EF4-FFF2-40B4-BE49-F238E27FC236}">
                <a16:creationId xmlns:a16="http://schemas.microsoft.com/office/drawing/2014/main" id="{9D5C2EFD-3004-D093-6E14-8CB3EB5A66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90800"/>
            <a:ext cx="2795588" cy="426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a:extLst>
              <a:ext uri="{FF2B5EF4-FFF2-40B4-BE49-F238E27FC236}">
                <a16:creationId xmlns:a16="http://schemas.microsoft.com/office/drawing/2014/main" id="{A86673EE-5614-1B97-E3FA-6F26E0478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8305800" cy="6229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a:extLst>
              <a:ext uri="{FF2B5EF4-FFF2-40B4-BE49-F238E27FC236}">
                <a16:creationId xmlns:a16="http://schemas.microsoft.com/office/drawing/2014/main" id="{95621448-4300-F14E-085D-9519770E6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925" y="0"/>
            <a:ext cx="526415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a:extLst>
              <a:ext uri="{FF2B5EF4-FFF2-40B4-BE49-F238E27FC236}">
                <a16:creationId xmlns:a16="http://schemas.microsoft.com/office/drawing/2014/main" id="{0B64CF3E-FAE1-812B-80C2-507954C9C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a:extLst>
              <a:ext uri="{FF2B5EF4-FFF2-40B4-BE49-F238E27FC236}">
                <a16:creationId xmlns:a16="http://schemas.microsoft.com/office/drawing/2014/main" id="{50F63162-3BB9-75E8-0122-E3CF3E5666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813"/>
            <a:ext cx="8458200" cy="68341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8" name="Rectangle 32777">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780" name="Rectangle 32779">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36512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770" name="Rectangle 2">
            <a:extLst>
              <a:ext uri="{FF2B5EF4-FFF2-40B4-BE49-F238E27FC236}">
                <a16:creationId xmlns:a16="http://schemas.microsoft.com/office/drawing/2014/main" id="{36C8F237-3D3D-E01B-BB80-4051468DECEB}"/>
              </a:ext>
            </a:extLst>
          </p:cNvPr>
          <p:cNvSpPr>
            <a:spLocks noGrp="1" noChangeArrowheads="1"/>
          </p:cNvSpPr>
          <p:nvPr>
            <p:ph type="title"/>
          </p:nvPr>
        </p:nvSpPr>
        <p:spPr>
          <a:xfrm>
            <a:off x="785059" y="586822"/>
            <a:ext cx="2670189" cy="1645920"/>
          </a:xfrm>
        </p:spPr>
        <p:txBody>
          <a:bodyPr>
            <a:normAutofit/>
          </a:bodyPr>
          <a:lstStyle/>
          <a:p>
            <a:pPr>
              <a:lnSpc>
                <a:spcPct val="90000"/>
              </a:lnSpc>
            </a:pPr>
            <a:br>
              <a:rPr lang="es-ES" altLang="es-ES" sz="2200"/>
            </a:br>
            <a:r>
              <a:rPr lang="es-ES" altLang="es-ES" sz="2200"/>
              <a:t>LA ESCULTURA NEOCLÁSICA: CANOVA</a:t>
            </a:r>
            <a:br>
              <a:rPr lang="es-ES" altLang="es-ES" sz="2200"/>
            </a:br>
            <a:endParaRPr lang="es-ES" altLang="es-ES" sz="2200"/>
          </a:p>
        </p:txBody>
      </p:sp>
      <p:sp>
        <p:nvSpPr>
          <p:cNvPr id="32782" name="Rectangle 32781">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105773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784" name="Rectangle 32783">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140292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771" name="Rectangle 3">
            <a:extLst>
              <a:ext uri="{FF2B5EF4-FFF2-40B4-BE49-F238E27FC236}">
                <a16:creationId xmlns:a16="http://schemas.microsoft.com/office/drawing/2014/main" id="{61A89F00-9DB8-6DF1-1CCD-D48022BC03B2}"/>
              </a:ext>
            </a:extLst>
          </p:cNvPr>
          <p:cNvSpPr>
            <a:spLocks noGrp="1" noChangeArrowheads="1"/>
          </p:cNvSpPr>
          <p:nvPr>
            <p:ph type="body" idx="1"/>
          </p:nvPr>
        </p:nvSpPr>
        <p:spPr>
          <a:xfrm>
            <a:off x="3724439" y="586822"/>
            <a:ext cx="5066958" cy="1645920"/>
          </a:xfrm>
        </p:spPr>
        <p:txBody>
          <a:bodyPr anchor="ctr">
            <a:normAutofit fontScale="47500" lnSpcReduction="20000"/>
          </a:bodyPr>
          <a:lstStyle/>
          <a:p>
            <a:pPr>
              <a:lnSpc>
                <a:spcPct val="90000"/>
              </a:lnSpc>
            </a:pPr>
            <a:endParaRPr lang="es-ES" altLang="es-ES" sz="1400" dirty="0"/>
          </a:p>
          <a:p>
            <a:pPr>
              <a:lnSpc>
                <a:spcPct val="90000"/>
              </a:lnSpc>
            </a:pPr>
            <a:endParaRPr lang="es-ES" altLang="es-ES" sz="1400" dirty="0"/>
          </a:p>
          <a:p>
            <a:pPr algn="just">
              <a:lnSpc>
                <a:spcPct val="90000"/>
              </a:lnSpc>
            </a:pPr>
            <a:r>
              <a:rPr lang="es-ES" altLang="es-ES" sz="2900" b="1" dirty="0"/>
              <a:t>Lo mismo que en arquitectura, los modelos "</a:t>
            </a:r>
            <a:r>
              <a:rPr lang="es-ES" altLang="es-ES" sz="2900" b="1" dirty="0" err="1"/>
              <a:t>anti-barrocos</a:t>
            </a:r>
            <a:r>
              <a:rPr lang="es-ES" altLang="es-ES" sz="2900" b="1" dirty="0"/>
              <a:t>" los va a suministrar la antigüedad clásica, más Grecia que Roma. (Aunque hay que tener en cuenta que la idea que se tiene en el siglo XVIII de los modelos griegos se basa en la ignorancia de que dichos modelos son, en la mayoría de los casos, copias romanas). </a:t>
            </a:r>
          </a:p>
          <a:p>
            <a:pPr>
              <a:lnSpc>
                <a:spcPct val="90000"/>
              </a:lnSpc>
            </a:pPr>
            <a:endParaRPr lang="es-ES" altLang="es-ES" sz="1400" dirty="0"/>
          </a:p>
          <a:p>
            <a:pPr>
              <a:lnSpc>
                <a:spcPct val="90000"/>
              </a:lnSpc>
            </a:pPr>
            <a:endParaRPr lang="es-ES" altLang="es-ES" sz="1400" dirty="0"/>
          </a:p>
          <a:p>
            <a:pPr>
              <a:lnSpc>
                <a:spcPct val="90000"/>
              </a:lnSpc>
            </a:pPr>
            <a:endParaRPr lang="es-ES" altLang="es-ES" sz="1400" dirty="0"/>
          </a:p>
        </p:txBody>
      </p:sp>
      <p:pic>
        <p:nvPicPr>
          <p:cNvPr id="32773" name="Picture 5">
            <a:extLst>
              <a:ext uri="{FF2B5EF4-FFF2-40B4-BE49-F238E27FC236}">
                <a16:creationId xmlns:a16="http://schemas.microsoft.com/office/drawing/2014/main" id="{CE2C1823-968A-7FAC-DFF1-AFC81E2D579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80605" y="2734056"/>
            <a:ext cx="6249083" cy="34838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3813" name="Rectangle 33812">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7" name="Picture 5" descr="Frontón rebajado">
            <a:extLst>
              <a:ext uri="{FF2B5EF4-FFF2-40B4-BE49-F238E27FC236}">
                <a16:creationId xmlns:a16="http://schemas.microsoft.com/office/drawing/2014/main" id="{76496D93-A53F-4E26-6833-E2A18E4015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12" r="6437" b="2"/>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33815" name="Rectangle 33814">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3817" name="Straight Connector 33816">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3795" name="Rectangle 3">
            <a:extLst>
              <a:ext uri="{FF2B5EF4-FFF2-40B4-BE49-F238E27FC236}">
                <a16:creationId xmlns:a16="http://schemas.microsoft.com/office/drawing/2014/main" id="{D4D9CB9F-9B37-B331-01BB-3ADB21347AAF}"/>
              </a:ext>
            </a:extLst>
          </p:cNvPr>
          <p:cNvSpPr>
            <a:spLocks noGrp="1" noChangeArrowheads="1"/>
          </p:cNvSpPr>
          <p:nvPr>
            <p:ph type="body" idx="1"/>
          </p:nvPr>
        </p:nvSpPr>
        <p:spPr>
          <a:xfrm>
            <a:off x="3284982" y="5009083"/>
            <a:ext cx="5232654" cy="1345997"/>
          </a:xfrm>
        </p:spPr>
        <p:txBody>
          <a:bodyPr anchor="ctr">
            <a:normAutofit/>
          </a:bodyPr>
          <a:lstStyle/>
          <a:p>
            <a:r>
              <a:rPr lang="es-ES" altLang="es-ES" sz="1500" dirty="0">
                <a:solidFill>
                  <a:schemeClr val="bg1"/>
                </a:solidFill>
              </a:rPr>
              <a:t>La escultura monumental pierde la libertad de que ha gozado durante el período barroco; se acoge al nicho o al frontón; la arquitectura domina con su claridad de líneas.</a:t>
            </a:r>
          </a:p>
        </p:txBody>
      </p:sp>
    </p:spTree>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33" name="Rectangle 34832">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4821" name="Picture 5" descr="Antonio Canova. Las Tres Gracias, 1815-1817">
            <a:extLst>
              <a:ext uri="{FF2B5EF4-FFF2-40B4-BE49-F238E27FC236}">
                <a16:creationId xmlns:a16="http://schemas.microsoft.com/office/drawing/2014/main" id="{20A57A28-E4E4-367E-86C6-E91809F4F0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39" r="13609"/>
          <a:stretch/>
        </p:blipFill>
        <p:spPr bwMode="auto">
          <a:xfrm>
            <a:off x="-5524" y="10"/>
            <a:ext cx="3641692" cy="6857990"/>
          </a:xfrm>
          <a:custGeom>
            <a:avLst/>
            <a:gdLst/>
            <a:ahLst/>
            <a:cxnLst/>
            <a:rect l="l" t="t" r="r" b="b"/>
            <a:pathLst>
              <a:path w="4636517" h="6858000">
                <a:moveTo>
                  <a:pt x="0" y="0"/>
                </a:moveTo>
                <a:lnTo>
                  <a:pt x="4636517" y="0"/>
                </a:lnTo>
                <a:lnTo>
                  <a:pt x="463651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4835"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5148" y="407987"/>
            <a:ext cx="2240924"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819" name="Rectangle 3">
            <a:extLst>
              <a:ext uri="{FF2B5EF4-FFF2-40B4-BE49-F238E27FC236}">
                <a16:creationId xmlns:a16="http://schemas.microsoft.com/office/drawing/2014/main" id="{A27E84D8-93B4-5A32-2624-EA77B5FF2817}"/>
              </a:ext>
            </a:extLst>
          </p:cNvPr>
          <p:cNvSpPr>
            <a:spLocks noGrp="1" noChangeArrowheads="1"/>
          </p:cNvSpPr>
          <p:nvPr>
            <p:ph type="body" idx="1"/>
          </p:nvPr>
        </p:nvSpPr>
        <p:spPr>
          <a:xfrm>
            <a:off x="4370286" y="1868487"/>
            <a:ext cx="4291113" cy="4351338"/>
          </a:xfrm>
        </p:spPr>
        <p:txBody>
          <a:bodyPr>
            <a:normAutofit/>
          </a:bodyPr>
          <a:lstStyle/>
          <a:p>
            <a:r>
              <a:rPr lang="es-ES" altLang="es-ES" dirty="0"/>
              <a:t>Se destierra el color y se prefiere el mármol blanco, la escultura no debe dar la impresión de vivo, sino de una creación puramente abstracta.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845" name="Picture 5" descr="Escultura de una persona&#10;&#10;Descripción generada automáticamente con confianza baja">
            <a:extLst>
              <a:ext uri="{FF2B5EF4-FFF2-40B4-BE49-F238E27FC236}">
                <a16:creationId xmlns:a16="http://schemas.microsoft.com/office/drawing/2014/main" id="{B059994E-55C3-E052-EEAA-4B27F5EE59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421" b="3477"/>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5843" name="Rectangle 3">
            <a:extLst>
              <a:ext uri="{FF2B5EF4-FFF2-40B4-BE49-F238E27FC236}">
                <a16:creationId xmlns:a16="http://schemas.microsoft.com/office/drawing/2014/main" id="{09837ECB-9B12-4840-1C06-BC88334E3B5B}"/>
              </a:ext>
            </a:extLst>
          </p:cNvPr>
          <p:cNvSpPr>
            <a:spLocks noGrp="1" noChangeArrowheads="1"/>
          </p:cNvSpPr>
          <p:nvPr>
            <p:ph type="body" idx="1"/>
          </p:nvPr>
        </p:nvSpPr>
        <p:spPr>
          <a:xfrm>
            <a:off x="3167986" y="3752850"/>
            <a:ext cx="5614060" cy="2452687"/>
          </a:xfrm>
        </p:spPr>
        <p:txBody>
          <a:bodyPr anchor="ctr">
            <a:normAutofit/>
          </a:bodyPr>
          <a:lstStyle/>
          <a:p>
            <a:pPr algn="just"/>
            <a:r>
              <a:rPr lang="es-ES" altLang="es-ES" sz="2000" b="1" dirty="0"/>
              <a:t>La escultura del período rechaza el efecto pictórico de la escultura barroca, concede todo el protagonismo a la línea pura de contornos bien delimitados y a los conjuntos serenos y sobrios, huyendo de las sinuosidades barrocas.</a:t>
            </a:r>
          </a:p>
          <a:p>
            <a:endParaRPr lang="es-ES" altLang="es-E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8" name="Rectangle 37897">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3" name="Picture 5" descr="Escultura Neoclásica. Antonio Canova | Arte del siglo XIX">
            <a:extLst>
              <a:ext uri="{FF2B5EF4-FFF2-40B4-BE49-F238E27FC236}">
                <a16:creationId xmlns:a16="http://schemas.microsoft.com/office/drawing/2014/main" id="{DA1CF17F-11A8-BEF3-CCC8-6687587C90EF}"/>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10999" b="-2"/>
          <a:stretch/>
        </p:blipFill>
        <p:spPr bwMode="auto">
          <a:xfrm>
            <a:off x="20" y="1"/>
            <a:ext cx="9098034"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37900" name="Straight Connector 37899">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7891" name="Rectangle 3">
            <a:extLst>
              <a:ext uri="{FF2B5EF4-FFF2-40B4-BE49-F238E27FC236}">
                <a16:creationId xmlns:a16="http://schemas.microsoft.com/office/drawing/2014/main" id="{E3B1FD8C-E896-A5E0-89BC-0496EBECA1C7}"/>
              </a:ext>
            </a:extLst>
          </p:cNvPr>
          <p:cNvSpPr>
            <a:spLocks noGrp="1" noChangeArrowheads="1"/>
          </p:cNvSpPr>
          <p:nvPr>
            <p:ph type="body" idx="1"/>
          </p:nvPr>
        </p:nvSpPr>
        <p:spPr>
          <a:xfrm>
            <a:off x="3866534" y="1065862"/>
            <a:ext cx="4286865" cy="4726276"/>
          </a:xfrm>
        </p:spPr>
        <p:txBody>
          <a:bodyPr anchor="ctr">
            <a:normAutofit/>
          </a:bodyPr>
          <a:lstStyle/>
          <a:p>
            <a:r>
              <a:rPr lang="es-ES" altLang="es-ES" sz="1700" dirty="0">
                <a:solidFill>
                  <a:srgbClr val="FFFFFF"/>
                </a:solidFill>
              </a:rPr>
              <a:t>Desde el punto de vista de los TEMAS, hay novedades:</a:t>
            </a:r>
          </a:p>
          <a:p>
            <a:r>
              <a:rPr lang="es-ES" altLang="es-ES" sz="1700" dirty="0">
                <a:solidFill>
                  <a:srgbClr val="FFFFFF"/>
                </a:solidFill>
              </a:rPr>
              <a:t>Decae la temática religiosa, casi sustituida por la mitológica. </a:t>
            </a:r>
          </a:p>
          <a:p>
            <a:r>
              <a:rPr lang="es-ES" altLang="es-ES" sz="1700" dirty="0">
                <a:solidFill>
                  <a:srgbClr val="FFFFFF"/>
                </a:solidFill>
              </a:rPr>
              <a:t>Se acude con frecuencia al desnudo, pero evitando el erotismo.  </a:t>
            </a:r>
          </a:p>
          <a:p>
            <a:r>
              <a:rPr lang="es-ES" altLang="es-ES" sz="1700" dirty="0">
                <a:solidFill>
                  <a:srgbClr val="FFFFFF"/>
                </a:solidFill>
              </a:rPr>
              <a:t>También abunda el retrato, como consecuencia del afán de exaltar el espíritu de ciudadanía; los personajes dan ejemplo con su virtud. </a:t>
            </a:r>
          </a:p>
          <a:p>
            <a:r>
              <a:rPr lang="es-ES" altLang="es-ES" sz="1700" dirty="0">
                <a:solidFill>
                  <a:srgbClr val="FFFFFF"/>
                </a:solidFill>
              </a:rPr>
              <a:t>Asimismo son notables los sepulcros.</a:t>
            </a:r>
          </a:p>
          <a:p>
            <a:endParaRPr lang="es-ES" altLang="es-ES" sz="1700"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6" name="Rectangle 3994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9" name="Rectangle 3">
            <a:extLst>
              <a:ext uri="{FF2B5EF4-FFF2-40B4-BE49-F238E27FC236}">
                <a16:creationId xmlns:a16="http://schemas.microsoft.com/office/drawing/2014/main" id="{BEBB3640-3CF5-8E38-646A-987144738F98}"/>
              </a:ext>
            </a:extLst>
          </p:cNvPr>
          <p:cNvSpPr>
            <a:spLocks noGrp="1" noChangeArrowheads="1"/>
          </p:cNvSpPr>
          <p:nvPr>
            <p:ph type="body" idx="1"/>
          </p:nvPr>
        </p:nvSpPr>
        <p:spPr>
          <a:xfrm>
            <a:off x="459486" y="609600"/>
            <a:ext cx="4212425" cy="4834266"/>
          </a:xfrm>
        </p:spPr>
        <p:txBody>
          <a:bodyPr>
            <a:noAutofit/>
          </a:bodyPr>
          <a:lstStyle/>
          <a:p>
            <a:pPr marL="0" indent="0" algn="just">
              <a:buNone/>
            </a:pPr>
            <a:r>
              <a:rPr lang="es-ES" altLang="es-ES" sz="2800" b="1" dirty="0"/>
              <a:t>El italiano ANTONIO CANOVA (1757-1822) es uno de los grandes escultores de la Historia del Arte y el mayor representante del movimiento neoclásico. Hijo y nieto de cantero, rechaza ya en sus primeros trabajos la idea del artesano gremial en favor del artista creador </a:t>
            </a:r>
          </a:p>
        </p:txBody>
      </p:sp>
      <p:pic>
        <p:nvPicPr>
          <p:cNvPr id="39941" name="Picture 5">
            <a:extLst>
              <a:ext uri="{FF2B5EF4-FFF2-40B4-BE49-F238E27FC236}">
                <a16:creationId xmlns:a16="http://schemas.microsoft.com/office/drawing/2014/main" id="{73515C3C-F2A4-477F-1BEA-075BD933C1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17" r="8737"/>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79876" name="Picture 4" descr="ENSEÑ-ARTE: ANTONIO CANOVA">
            <a:extLst>
              <a:ext uri="{FF2B5EF4-FFF2-40B4-BE49-F238E27FC236}">
                <a16:creationId xmlns:a16="http://schemas.microsoft.com/office/drawing/2014/main" id="{FB33C82E-F777-660F-9152-3FB9C20B17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370" r="8067" b="-2"/>
          <a:stretch/>
        </p:blipFill>
        <p:spPr bwMode="auto">
          <a:xfrm>
            <a:off x="20" y="10"/>
            <a:ext cx="4571975" cy="4252522"/>
          </a:xfrm>
          <a:prstGeom prst="rect">
            <a:avLst/>
          </a:prstGeom>
          <a:noFill/>
          <a:extLst>
            <a:ext uri="{909E8E84-426E-40DD-AFC4-6F175D3DCCD1}">
              <a14:hiddenFill xmlns:a14="http://schemas.microsoft.com/office/drawing/2010/main">
                <a:solidFill>
                  <a:srgbClr val="FFFFFF"/>
                </a:solidFill>
              </a14:hiddenFill>
            </a:ext>
          </a:extLst>
        </p:spPr>
      </p:pic>
      <p:pic>
        <p:nvPicPr>
          <p:cNvPr id="79874" name="Picture 2">
            <a:extLst>
              <a:ext uri="{FF2B5EF4-FFF2-40B4-BE49-F238E27FC236}">
                <a16:creationId xmlns:a16="http://schemas.microsoft.com/office/drawing/2014/main" id="{3CC6C5F0-4E1E-D20E-83BB-37EF82FB96C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7958" r="8999" b="-3"/>
          <a:stretch/>
        </p:blipFill>
        <p:spPr bwMode="auto">
          <a:xfrm>
            <a:off x="4571999" y="-681"/>
            <a:ext cx="4572001" cy="4253215"/>
          </a:xfrm>
          <a:prstGeom prst="rect">
            <a:avLst/>
          </a:prstGeom>
          <a:noFill/>
          <a:extLst>
            <a:ext uri="{909E8E84-426E-40DD-AFC4-6F175D3DCCD1}">
              <a14:hiddenFill xmlns:a14="http://schemas.microsoft.com/office/drawing/2010/main">
                <a:solidFill>
                  <a:srgbClr val="FFFFFF"/>
                </a:solidFill>
              </a14:hiddenFill>
            </a:ext>
          </a:extLst>
        </p:spPr>
      </p:pic>
      <p:cxnSp>
        <p:nvCxnSpPr>
          <p:cNvPr id="79881" name="Straight Connector 79880">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883" name="Straight Connector 79882">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4242136"/>
            <a:ext cx="9144001"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pic>
        <p:nvPicPr>
          <p:cNvPr id="79878" name="Picture 6" descr="Antonio Canova - Wikipedia, la enciclopedia libre">
            <a:extLst>
              <a:ext uri="{FF2B5EF4-FFF2-40B4-BE49-F238E27FC236}">
                <a16:creationId xmlns:a16="http://schemas.microsoft.com/office/drawing/2014/main" id="{099EEDB1-43DF-D685-9A41-0FFAEEF02A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495" y="4495805"/>
            <a:ext cx="4953000" cy="2362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99693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a:extLst>
              <a:ext uri="{FF2B5EF4-FFF2-40B4-BE49-F238E27FC236}">
                <a16:creationId xmlns:a16="http://schemas.microsoft.com/office/drawing/2014/main" id="{CADAA78B-CF5A-0A66-80E6-EE76D7335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784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4037" name="Text Box 5">
            <a:extLst>
              <a:ext uri="{FF2B5EF4-FFF2-40B4-BE49-F238E27FC236}">
                <a16:creationId xmlns:a16="http://schemas.microsoft.com/office/drawing/2014/main" id="{1F8AFA29-54D2-ABC5-DE20-FC40E178F5BF}"/>
              </a:ext>
            </a:extLst>
          </p:cNvPr>
          <p:cNvSpPr txBox="1">
            <a:spLocks noChangeArrowheads="1"/>
          </p:cNvSpPr>
          <p:nvPr/>
        </p:nvSpPr>
        <p:spPr bwMode="auto">
          <a:xfrm>
            <a:off x="5638800" y="3124200"/>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2400">
                <a:latin typeface="Comic Sans MS" panose="030F0702030302020204" pitchFamily="66" charset="0"/>
              </a:rPr>
              <a:t>Dédalo e Ícaro</a:t>
            </a:r>
            <a:endParaRPr lang="es-ES_tradnl" altLang="es-ES" sz="2400">
              <a:latin typeface="Comic Sans MS" panose="030F0702030302020204" pitchFamily="66"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5">
            <a:extLst>
              <a:ext uri="{FF2B5EF4-FFF2-40B4-BE49-F238E27FC236}">
                <a16:creationId xmlns:a16="http://schemas.microsoft.com/office/drawing/2014/main" id="{5A7AEFED-0E8A-5F14-4673-5F70C928C4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0"/>
            <a:ext cx="7162800" cy="6826250"/>
          </a:xfrm>
          <a:prstGeom prst="rect">
            <a:avLst/>
          </a:prstGeom>
          <a:noFill/>
          <a:extLst>
            <a:ext uri="{909E8E84-426E-40DD-AFC4-6F175D3DCCD1}">
              <a14:hiddenFill xmlns:a14="http://schemas.microsoft.com/office/drawing/2010/main">
                <a:solidFill>
                  <a:srgbClr val="FFFFFF"/>
                </a:solidFill>
              </a14:hiddenFill>
            </a:ext>
          </a:extLst>
        </p:spPr>
      </p:pic>
      <p:sp>
        <p:nvSpPr>
          <p:cNvPr id="45062" name="Text Box 6">
            <a:extLst>
              <a:ext uri="{FF2B5EF4-FFF2-40B4-BE49-F238E27FC236}">
                <a16:creationId xmlns:a16="http://schemas.microsoft.com/office/drawing/2014/main" id="{B1572DFD-0953-5D9E-576F-48442A8DD9AD}"/>
              </a:ext>
            </a:extLst>
          </p:cNvPr>
          <p:cNvSpPr txBox="1">
            <a:spLocks noChangeArrowheads="1"/>
          </p:cNvSpPr>
          <p:nvPr/>
        </p:nvSpPr>
        <p:spPr bwMode="auto">
          <a:xfrm>
            <a:off x="228600" y="1143000"/>
            <a:ext cx="1676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t>Eros y Psique</a:t>
            </a:r>
            <a:endParaRPr lang="es-ES_tradnl" alt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a:extLst>
              <a:ext uri="{FF2B5EF4-FFF2-40B4-BE49-F238E27FC236}">
                <a16:creationId xmlns:a16="http://schemas.microsoft.com/office/drawing/2014/main" id="{EA42F8F4-C06E-F5DC-E05F-FDB132FD7F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88038" cy="6858000"/>
          </a:xfrm>
          <a:prstGeom prst="rect">
            <a:avLst/>
          </a:prstGeom>
          <a:noFill/>
          <a:extLst>
            <a:ext uri="{909E8E84-426E-40DD-AFC4-6F175D3DCCD1}">
              <a14:hiddenFill xmlns:a14="http://schemas.microsoft.com/office/drawing/2010/main">
                <a:solidFill>
                  <a:srgbClr val="FFFFFF"/>
                </a:solidFill>
              </a14:hiddenFill>
            </a:ext>
          </a:extLst>
        </p:spPr>
      </p:pic>
      <p:sp>
        <p:nvSpPr>
          <p:cNvPr id="46085" name="Text Box 5">
            <a:extLst>
              <a:ext uri="{FF2B5EF4-FFF2-40B4-BE49-F238E27FC236}">
                <a16:creationId xmlns:a16="http://schemas.microsoft.com/office/drawing/2014/main" id="{CC56F1C5-9DB7-5613-A908-C425F255441B}"/>
              </a:ext>
            </a:extLst>
          </p:cNvPr>
          <p:cNvSpPr txBox="1">
            <a:spLocks noChangeArrowheads="1"/>
          </p:cNvSpPr>
          <p:nvPr/>
        </p:nvSpPr>
        <p:spPr bwMode="auto">
          <a:xfrm>
            <a:off x="5943600" y="1371600"/>
            <a:ext cx="236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t>Eros y Psique detalle</a:t>
            </a:r>
            <a:endParaRPr lang="es-ES_tradnl" altLang="es-E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a:extLst>
              <a:ext uri="{FF2B5EF4-FFF2-40B4-BE49-F238E27FC236}">
                <a16:creationId xmlns:a16="http://schemas.microsoft.com/office/drawing/2014/main" id="{7DD3072D-1047-5C9E-3AFA-C2F2FE3BB9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263" y="0"/>
            <a:ext cx="60277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9157" name="Text Box 5">
            <a:extLst>
              <a:ext uri="{FF2B5EF4-FFF2-40B4-BE49-F238E27FC236}">
                <a16:creationId xmlns:a16="http://schemas.microsoft.com/office/drawing/2014/main" id="{0BCBC3F7-2B75-66AF-0C48-A7A29E96C4FE}"/>
              </a:ext>
            </a:extLst>
          </p:cNvPr>
          <p:cNvSpPr txBox="1">
            <a:spLocks noChangeArrowheads="1"/>
          </p:cNvSpPr>
          <p:nvPr/>
        </p:nvSpPr>
        <p:spPr bwMode="auto">
          <a:xfrm>
            <a:off x="381000" y="762000"/>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2400">
                <a:latin typeface="Comic Sans MS" panose="030F0702030302020204" pitchFamily="66" charset="0"/>
              </a:rPr>
              <a:t>Teseo y Centauro</a:t>
            </a:r>
            <a:endParaRPr lang="es-ES_tradnl" altLang="es-ES" sz="2400">
              <a:latin typeface="Comic Sans MS" panose="030F0702030302020204" pitchFamily="66"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0180" name="Picture 4" descr="Estatua de una persona&#10;&#10;Descripción generada automáticamente con confianza baja">
            <a:extLst>
              <a:ext uri="{FF2B5EF4-FFF2-40B4-BE49-F238E27FC236}">
                <a16:creationId xmlns:a16="http://schemas.microsoft.com/office/drawing/2014/main" id="{92718DF8-1452-A9DC-7672-93C4CE9391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89" r="198" b="2"/>
          <a:stretch/>
        </p:blipFill>
        <p:spPr bwMode="auto">
          <a:xfrm>
            <a:off x="20" y="10"/>
            <a:ext cx="3477914" cy="6857990"/>
          </a:xfrm>
          <a:prstGeom prst="rect">
            <a:avLst/>
          </a:prstGeom>
          <a:noFill/>
          <a:extLst>
            <a:ext uri="{909E8E84-426E-40DD-AFC4-6F175D3DCCD1}">
              <a14:hiddenFill xmlns:a14="http://schemas.microsoft.com/office/drawing/2010/main">
                <a:solidFill>
                  <a:srgbClr val="FFFFFF"/>
                </a:solidFill>
              </a14:hiddenFill>
            </a:ext>
          </a:extLst>
        </p:spPr>
      </p:pic>
      <p:sp>
        <p:nvSpPr>
          <p:cNvPr id="50186" name="Rectangle 50185">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477935" y="0"/>
            <a:ext cx="566606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81" name="Text Box 5">
            <a:extLst>
              <a:ext uri="{FF2B5EF4-FFF2-40B4-BE49-F238E27FC236}">
                <a16:creationId xmlns:a16="http://schemas.microsoft.com/office/drawing/2014/main" id="{C62069DE-A1B7-6025-1095-82F698A3EBE7}"/>
              </a:ext>
            </a:extLst>
          </p:cNvPr>
          <p:cNvSpPr txBox="1">
            <a:spLocks noChangeArrowheads="1"/>
          </p:cNvSpPr>
          <p:nvPr/>
        </p:nvSpPr>
        <p:spPr bwMode="auto">
          <a:xfrm>
            <a:off x="3957996" y="640082"/>
            <a:ext cx="4705943" cy="335160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p>
            <a:pPr algn="ctr">
              <a:lnSpc>
                <a:spcPct val="90000"/>
              </a:lnSpc>
              <a:spcAft>
                <a:spcPts val="600"/>
              </a:spcAft>
            </a:pPr>
            <a:r>
              <a:rPr lang="en-US" altLang="es-ES" sz="6000" dirty="0">
                <a:solidFill>
                  <a:schemeClr val="bg1"/>
                </a:solidFill>
                <a:latin typeface="+mj-lt"/>
                <a:ea typeface="+mj-ea"/>
                <a:cs typeface="+mj-cs"/>
              </a:rPr>
              <a:t>Venus y </a:t>
            </a:r>
            <a:r>
              <a:rPr lang="en-US" altLang="es-ES" sz="6000" dirty="0" err="1">
                <a:solidFill>
                  <a:schemeClr val="bg1"/>
                </a:solidFill>
                <a:latin typeface="+mj-lt"/>
                <a:ea typeface="+mj-ea"/>
                <a:cs typeface="+mj-cs"/>
              </a:rPr>
              <a:t>Marte</a:t>
            </a:r>
            <a:endParaRPr lang="en-US" altLang="es-ES" sz="6000" dirty="0">
              <a:solidFill>
                <a:schemeClr val="bg1"/>
              </a:solidFill>
              <a:latin typeface="+mj-lt"/>
              <a:ea typeface="+mj-ea"/>
              <a:cs typeface="+mj-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11" name="Rectangle 51210">
            <a:extLst>
              <a:ext uri="{FF2B5EF4-FFF2-40B4-BE49-F238E27FC236}">
                <a16:creationId xmlns:a16="http://schemas.microsoft.com/office/drawing/2014/main" id="{654E981E-CC43-441C-9490-A5746F3FC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13" name="Group 51212">
            <a:extLst>
              <a:ext uri="{FF2B5EF4-FFF2-40B4-BE49-F238E27FC236}">
                <a16:creationId xmlns:a16="http://schemas.microsoft.com/office/drawing/2014/main" id="{0F1DE4A4-C51D-435D-BCF7-FB5D2288E3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0899" y="73152"/>
            <a:ext cx="884223" cy="232963"/>
            <a:chOff x="7763256" y="73152"/>
            <a:chExt cx="1178966" cy="232963"/>
          </a:xfrm>
        </p:grpSpPr>
        <p:sp>
          <p:nvSpPr>
            <p:cNvPr id="51214" name="Rectangle 64">
              <a:extLst>
                <a:ext uri="{FF2B5EF4-FFF2-40B4-BE49-F238E27FC236}">
                  <a16:creationId xmlns:a16="http://schemas.microsoft.com/office/drawing/2014/main" id="{4DEED3C0-DC5D-48DC-8BE4-AAD3D59EA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5" name="Rectangle 66">
              <a:extLst>
                <a:ext uri="{FF2B5EF4-FFF2-40B4-BE49-F238E27FC236}">
                  <a16:creationId xmlns:a16="http://schemas.microsoft.com/office/drawing/2014/main" id="{25D9B196-E222-4378-A879-A52B37493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6" name="Rectangle 64">
              <a:extLst>
                <a:ext uri="{FF2B5EF4-FFF2-40B4-BE49-F238E27FC236}">
                  <a16:creationId xmlns:a16="http://schemas.microsoft.com/office/drawing/2014/main" id="{74F0D8BF-5C21-4914-A609-BFD7BFDF6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7" name="Rectangle 66">
              <a:extLst>
                <a:ext uri="{FF2B5EF4-FFF2-40B4-BE49-F238E27FC236}">
                  <a16:creationId xmlns:a16="http://schemas.microsoft.com/office/drawing/2014/main" id="{5792FAC4-BA95-48A9-AA06-B6F04B3FE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8" name="Rectangle 64">
              <a:extLst>
                <a:ext uri="{FF2B5EF4-FFF2-40B4-BE49-F238E27FC236}">
                  <a16:creationId xmlns:a16="http://schemas.microsoft.com/office/drawing/2014/main" id="{B9DA0BD9-1DA6-455D-A1AD-D3F4D08FC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9" name="Rectangle 66">
              <a:extLst>
                <a:ext uri="{FF2B5EF4-FFF2-40B4-BE49-F238E27FC236}">
                  <a16:creationId xmlns:a16="http://schemas.microsoft.com/office/drawing/2014/main" id="{C624920E-4BD6-4D86-AB0B-270612D0D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0" name="Rectangle 64">
              <a:extLst>
                <a:ext uri="{FF2B5EF4-FFF2-40B4-BE49-F238E27FC236}">
                  <a16:creationId xmlns:a16="http://schemas.microsoft.com/office/drawing/2014/main" id="{3CA609EE-9AC9-4BFB-9097-F90D8F149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1" name="Rectangle 66">
              <a:extLst>
                <a:ext uri="{FF2B5EF4-FFF2-40B4-BE49-F238E27FC236}">
                  <a16:creationId xmlns:a16="http://schemas.microsoft.com/office/drawing/2014/main" id="{D7AAE633-61FD-45D5-9B1E-36AC5F9B5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2" name="Rectangle 64">
              <a:extLst>
                <a:ext uri="{FF2B5EF4-FFF2-40B4-BE49-F238E27FC236}">
                  <a16:creationId xmlns:a16="http://schemas.microsoft.com/office/drawing/2014/main" id="{2C29BDA0-50EA-4617-B59D-46081506B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3" name="Rectangle 66">
              <a:extLst>
                <a:ext uri="{FF2B5EF4-FFF2-40B4-BE49-F238E27FC236}">
                  <a16:creationId xmlns:a16="http://schemas.microsoft.com/office/drawing/2014/main" id="{B0FC415A-1390-44A7-98CC-69C584F900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4" name="Rectangle 64">
              <a:extLst>
                <a:ext uri="{FF2B5EF4-FFF2-40B4-BE49-F238E27FC236}">
                  <a16:creationId xmlns:a16="http://schemas.microsoft.com/office/drawing/2014/main" id="{029F4916-D73F-4B0C-8E14-4496669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5" name="Rectangle 66">
              <a:extLst>
                <a:ext uri="{FF2B5EF4-FFF2-40B4-BE49-F238E27FC236}">
                  <a16:creationId xmlns:a16="http://schemas.microsoft.com/office/drawing/2014/main" id="{508CD296-9A3C-4C96-9752-136E99028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6" name="Rectangle 64">
              <a:extLst>
                <a:ext uri="{FF2B5EF4-FFF2-40B4-BE49-F238E27FC236}">
                  <a16:creationId xmlns:a16="http://schemas.microsoft.com/office/drawing/2014/main" id="{1FD20ED4-D351-4B6E-A212-BA7046950E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7" name="Rectangle 66">
              <a:extLst>
                <a:ext uri="{FF2B5EF4-FFF2-40B4-BE49-F238E27FC236}">
                  <a16:creationId xmlns:a16="http://schemas.microsoft.com/office/drawing/2014/main" id="{41B6DC04-3C68-468B-B655-377C609862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8" name="Rectangle 64">
              <a:extLst>
                <a:ext uri="{FF2B5EF4-FFF2-40B4-BE49-F238E27FC236}">
                  <a16:creationId xmlns:a16="http://schemas.microsoft.com/office/drawing/2014/main" id="{C65838D8-3130-4A08-826C-8E2D331AC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9" name="Rectangle 66">
              <a:extLst>
                <a:ext uri="{FF2B5EF4-FFF2-40B4-BE49-F238E27FC236}">
                  <a16:creationId xmlns:a16="http://schemas.microsoft.com/office/drawing/2014/main" id="{67C63EDA-CA6D-4C22-AFE0-17B833A21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0" name="Rectangle 64">
              <a:extLst>
                <a:ext uri="{FF2B5EF4-FFF2-40B4-BE49-F238E27FC236}">
                  <a16:creationId xmlns:a16="http://schemas.microsoft.com/office/drawing/2014/main" id="{ECD865CB-2D48-4FD6-B383-2483C4752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1" name="Rectangle 66">
              <a:extLst>
                <a:ext uri="{FF2B5EF4-FFF2-40B4-BE49-F238E27FC236}">
                  <a16:creationId xmlns:a16="http://schemas.microsoft.com/office/drawing/2014/main" id="{B7B8314F-F41A-4B7E-B0E5-9C54D6AE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2" name="Rectangle 64">
              <a:extLst>
                <a:ext uri="{FF2B5EF4-FFF2-40B4-BE49-F238E27FC236}">
                  <a16:creationId xmlns:a16="http://schemas.microsoft.com/office/drawing/2014/main" id="{7C009569-81FE-4C0C-A576-95DA7F1E3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3" name="Rectangle 66">
              <a:extLst>
                <a:ext uri="{FF2B5EF4-FFF2-40B4-BE49-F238E27FC236}">
                  <a16:creationId xmlns:a16="http://schemas.microsoft.com/office/drawing/2014/main" id="{B2A1E6E1-817C-404F-8AE5-F217248FCD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235" name="Rectangle 51234">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7981"/>
            <a:ext cx="137160" cy="5468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7" name="Rectangle 51236">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6492876"/>
            <a:ext cx="9143999" cy="36512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05" name="Picture 5">
            <a:extLst>
              <a:ext uri="{FF2B5EF4-FFF2-40B4-BE49-F238E27FC236}">
                <a16:creationId xmlns:a16="http://schemas.microsoft.com/office/drawing/2014/main" id="{C7313A42-6CC3-3372-31B6-6300692A1B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64"/>
          <a:stretch/>
        </p:blipFill>
        <p:spPr bwMode="auto">
          <a:xfrm>
            <a:off x="2491344" y="10"/>
            <a:ext cx="3765023" cy="6857989"/>
          </a:xfrm>
          <a:prstGeom prst="rect">
            <a:avLst/>
          </a:prstGeom>
          <a:noFill/>
          <a:extLst>
            <a:ext uri="{909E8E84-426E-40DD-AFC4-6F175D3DCCD1}">
              <a14:hiddenFill xmlns:a14="http://schemas.microsoft.com/office/drawing/2010/main">
                <a:solidFill>
                  <a:srgbClr val="FFFFFF"/>
                </a:solidFill>
              </a14:hiddenFill>
            </a:ext>
          </a:extLst>
        </p:spPr>
      </p:pic>
      <p:sp>
        <p:nvSpPr>
          <p:cNvPr id="51239" name="Rectangle 51238">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1719" y="617983"/>
            <a:ext cx="3002279" cy="54656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6" name="Text Box 6">
            <a:extLst>
              <a:ext uri="{FF2B5EF4-FFF2-40B4-BE49-F238E27FC236}">
                <a16:creationId xmlns:a16="http://schemas.microsoft.com/office/drawing/2014/main" id="{9BA06D4D-29AA-C812-7ABB-8545C714E7EB}"/>
              </a:ext>
            </a:extLst>
          </p:cNvPr>
          <p:cNvSpPr txBox="1">
            <a:spLocks noChangeArrowheads="1"/>
          </p:cNvSpPr>
          <p:nvPr/>
        </p:nvSpPr>
        <p:spPr bwMode="auto">
          <a:xfrm>
            <a:off x="6401884" y="883985"/>
            <a:ext cx="2465092" cy="49336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p>
            <a:pPr indent="-228600">
              <a:lnSpc>
                <a:spcPct val="90000"/>
              </a:lnSpc>
              <a:spcBef>
                <a:spcPct val="50000"/>
              </a:spcBef>
              <a:buFont typeface="Arial" panose="020B0604020202020204" pitchFamily="34" charset="0"/>
              <a:buChar char="•"/>
            </a:pPr>
            <a:r>
              <a:rPr lang="en-US" altLang="es-ES" sz="1600">
                <a:latin typeface="+mn-lt"/>
              </a:rPr>
              <a:t>Napoleón heroizado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9" name="Text Box 5">
            <a:extLst>
              <a:ext uri="{FF2B5EF4-FFF2-40B4-BE49-F238E27FC236}">
                <a16:creationId xmlns:a16="http://schemas.microsoft.com/office/drawing/2014/main" id="{BF30F9EF-C280-3DA7-F3B7-EFC978758B62}"/>
              </a:ext>
            </a:extLst>
          </p:cNvPr>
          <p:cNvSpPr txBox="1">
            <a:spLocks noChangeArrowheads="1"/>
          </p:cNvSpPr>
          <p:nvPr/>
        </p:nvSpPr>
        <p:spPr bwMode="auto">
          <a:xfrm>
            <a:off x="228600" y="2667000"/>
            <a:ext cx="3348199" cy="40140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p>
            <a:pPr algn="ctr">
              <a:lnSpc>
                <a:spcPct val="90000"/>
              </a:lnSpc>
              <a:spcBef>
                <a:spcPct val="50000"/>
              </a:spcBef>
            </a:pPr>
            <a:r>
              <a:rPr lang="en-US" altLang="es-ES" sz="3200" dirty="0">
                <a:latin typeface="+mn-lt"/>
              </a:rPr>
              <a:t>Letizia </a:t>
            </a:r>
          </a:p>
          <a:p>
            <a:pPr algn="ctr">
              <a:lnSpc>
                <a:spcPct val="90000"/>
              </a:lnSpc>
              <a:spcBef>
                <a:spcPct val="50000"/>
              </a:spcBef>
            </a:pPr>
            <a:r>
              <a:rPr lang="en-US" altLang="es-ES" sz="3200" dirty="0">
                <a:latin typeface="+mn-lt"/>
              </a:rPr>
              <a:t>Bonaparte</a:t>
            </a:r>
          </a:p>
        </p:txBody>
      </p:sp>
      <p:pic>
        <p:nvPicPr>
          <p:cNvPr id="52228" name="Picture 4">
            <a:extLst>
              <a:ext uri="{FF2B5EF4-FFF2-40B4-BE49-F238E27FC236}">
                <a16:creationId xmlns:a16="http://schemas.microsoft.com/office/drawing/2014/main" id="{5D0B3343-2413-6D7F-ED97-F753EC7783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20" r="2" b="2"/>
          <a:stretch/>
        </p:blipFill>
        <p:spPr bwMode="auto">
          <a:xfrm>
            <a:off x="3479292" y="10"/>
            <a:ext cx="5664708" cy="6857990"/>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a:extLst>
              <a:ext uri="{FF2B5EF4-FFF2-40B4-BE49-F238E27FC236}">
                <a16:creationId xmlns:a16="http://schemas.microsoft.com/office/drawing/2014/main" id="{5164F4EC-FCD1-C77A-BBEF-40A8B94F5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0"/>
            <a:ext cx="8534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3253" name="Text Box 5">
            <a:extLst>
              <a:ext uri="{FF2B5EF4-FFF2-40B4-BE49-F238E27FC236}">
                <a16:creationId xmlns:a16="http://schemas.microsoft.com/office/drawing/2014/main" id="{1C888E2C-2BC7-2DC1-33E4-F365E11246CE}"/>
              </a:ext>
            </a:extLst>
          </p:cNvPr>
          <p:cNvSpPr txBox="1">
            <a:spLocks noChangeArrowheads="1"/>
          </p:cNvSpPr>
          <p:nvPr/>
        </p:nvSpPr>
        <p:spPr bwMode="auto">
          <a:xfrm>
            <a:off x="609600" y="6491288"/>
            <a:ext cx="3962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solidFill>
                  <a:schemeClr val="bg1"/>
                </a:solidFill>
              </a:rPr>
              <a:t>Paolina Borguese Bonaparte</a:t>
            </a:r>
            <a:endParaRPr lang="es-ES_tradnl" altLang="es-ES">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a:extLst>
              <a:ext uri="{FF2B5EF4-FFF2-40B4-BE49-F238E27FC236}">
                <a16:creationId xmlns:a16="http://schemas.microsoft.com/office/drawing/2014/main" id="{60D164F3-C950-F2DA-62E9-DEE4FE03E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1613" y="0"/>
            <a:ext cx="5132387" cy="6858000"/>
          </a:xfrm>
          <a:prstGeom prst="rect">
            <a:avLst/>
          </a:prstGeom>
          <a:noFill/>
          <a:extLst>
            <a:ext uri="{909E8E84-426E-40DD-AFC4-6F175D3DCCD1}">
              <a14:hiddenFill xmlns:a14="http://schemas.microsoft.com/office/drawing/2010/main">
                <a:solidFill>
                  <a:srgbClr val="FFFFFF"/>
                </a:solidFill>
              </a14:hiddenFill>
            </a:ext>
          </a:extLst>
        </p:spPr>
      </p:pic>
      <p:sp>
        <p:nvSpPr>
          <p:cNvPr id="54277" name="Text Box 5">
            <a:extLst>
              <a:ext uri="{FF2B5EF4-FFF2-40B4-BE49-F238E27FC236}">
                <a16:creationId xmlns:a16="http://schemas.microsoft.com/office/drawing/2014/main" id="{576F8440-641A-2D57-5F73-DACB81466601}"/>
              </a:ext>
            </a:extLst>
          </p:cNvPr>
          <p:cNvSpPr txBox="1">
            <a:spLocks noChangeArrowheads="1"/>
          </p:cNvSpPr>
          <p:nvPr/>
        </p:nvSpPr>
        <p:spPr bwMode="auto">
          <a:xfrm>
            <a:off x="0" y="4572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2400">
                <a:latin typeface="Comic Sans MS" panose="030F0702030302020204" pitchFamily="66" charset="0"/>
              </a:rPr>
              <a:t>Sepulcro de Clemente XIII</a:t>
            </a:r>
            <a:endParaRPr lang="es-ES_tradnl" altLang="es-ES" sz="2400">
              <a:latin typeface="Comic Sans MS" panose="030F0702030302020204" pitchFamily="66"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a:extLst>
              <a:ext uri="{FF2B5EF4-FFF2-40B4-BE49-F238E27FC236}">
                <a16:creationId xmlns:a16="http://schemas.microsoft.com/office/drawing/2014/main" id="{D180EFBF-6008-7801-ABF6-F33E3F2F1C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425" y="0"/>
            <a:ext cx="5997575" cy="6858000"/>
          </a:xfrm>
          <a:prstGeom prst="rect">
            <a:avLst/>
          </a:prstGeom>
          <a:noFill/>
          <a:extLst>
            <a:ext uri="{909E8E84-426E-40DD-AFC4-6F175D3DCCD1}">
              <a14:hiddenFill xmlns:a14="http://schemas.microsoft.com/office/drawing/2010/main">
                <a:solidFill>
                  <a:srgbClr val="FFFFFF"/>
                </a:solidFill>
              </a14:hiddenFill>
            </a:ext>
          </a:extLst>
        </p:spPr>
      </p:pic>
      <p:sp>
        <p:nvSpPr>
          <p:cNvPr id="55301" name="Text Box 5">
            <a:extLst>
              <a:ext uri="{FF2B5EF4-FFF2-40B4-BE49-F238E27FC236}">
                <a16:creationId xmlns:a16="http://schemas.microsoft.com/office/drawing/2014/main" id="{3F260DBB-DDE2-916D-B099-FF8FCCF987E3}"/>
              </a:ext>
            </a:extLst>
          </p:cNvPr>
          <p:cNvSpPr txBox="1">
            <a:spLocks noChangeArrowheads="1"/>
          </p:cNvSpPr>
          <p:nvPr/>
        </p:nvSpPr>
        <p:spPr bwMode="auto">
          <a:xfrm>
            <a:off x="0" y="457200"/>
            <a:ext cx="3124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2400">
                <a:latin typeface="Comic Sans MS" panose="030F0702030302020204" pitchFamily="66" charset="0"/>
              </a:rPr>
              <a:t>Sepulcro de María Cristina de Austria</a:t>
            </a:r>
            <a:endParaRPr lang="es-ES_tradnl" altLang="es-ES" sz="2400">
              <a:latin typeface="Comic Sans MS" panose="030F0702030302020204" pitchFamily="66"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08F9A715-BD0E-C999-355E-BECC4BF904AA}"/>
              </a:ext>
            </a:extLst>
          </p:cNvPr>
          <p:cNvSpPr>
            <a:spLocks noGrp="1" noChangeArrowheads="1"/>
          </p:cNvSpPr>
          <p:nvPr>
            <p:ph type="title"/>
          </p:nvPr>
        </p:nvSpPr>
        <p:spPr>
          <a:xfrm>
            <a:off x="486696" y="629266"/>
            <a:ext cx="2738601" cy="1676603"/>
          </a:xfrm>
        </p:spPr>
        <p:txBody>
          <a:bodyPr>
            <a:normAutofit/>
          </a:bodyPr>
          <a:lstStyle/>
          <a:p>
            <a:pPr>
              <a:lnSpc>
                <a:spcPct val="90000"/>
              </a:lnSpc>
            </a:pPr>
            <a:r>
              <a:rPr lang="es-ES_tradnl" altLang="es-ES" sz="2900"/>
              <a:t>PINTURA NEOCLÁSICA</a:t>
            </a:r>
          </a:p>
        </p:txBody>
      </p:sp>
      <p:sp>
        <p:nvSpPr>
          <p:cNvPr id="56323" name="Rectangle 3">
            <a:extLst>
              <a:ext uri="{FF2B5EF4-FFF2-40B4-BE49-F238E27FC236}">
                <a16:creationId xmlns:a16="http://schemas.microsoft.com/office/drawing/2014/main" id="{8E83470C-BFEA-B3E8-970C-0873D65F2F7D}"/>
              </a:ext>
            </a:extLst>
          </p:cNvPr>
          <p:cNvSpPr>
            <a:spLocks noGrp="1" noChangeArrowheads="1"/>
          </p:cNvSpPr>
          <p:nvPr>
            <p:ph type="body" idx="1"/>
          </p:nvPr>
        </p:nvSpPr>
        <p:spPr>
          <a:xfrm>
            <a:off x="486698" y="2438400"/>
            <a:ext cx="2738599" cy="3785419"/>
          </a:xfrm>
        </p:spPr>
        <p:txBody>
          <a:bodyPr>
            <a:normAutofit/>
          </a:bodyPr>
          <a:lstStyle/>
          <a:p>
            <a:pPr>
              <a:lnSpc>
                <a:spcPct val="90000"/>
              </a:lnSpc>
            </a:pPr>
            <a:r>
              <a:rPr lang="es-ES" altLang="es-ES" sz="1500"/>
              <a:t>Formalmente, la pintura neoclásica da prioridad a los valores racionales de la línea, al contorno nítido que ofrece claridad intelectual a lo representado. El color está al servicio de la línea, siendo muchas veces convencional o, incluso, dejándose sin colorear y quedando la pintura reducida a una grisalla. Por otro lado, la luz no viene a ser sino una vaga claridad difusa en muchas ocasiones.</a:t>
            </a:r>
            <a:r>
              <a:rPr lang="es-ES_tradnl" altLang="es-ES" sz="1500"/>
              <a:t> </a:t>
            </a:r>
          </a:p>
        </p:txBody>
      </p:sp>
      <p:pic>
        <p:nvPicPr>
          <p:cNvPr id="56325" name="Picture 5" descr="Pintura Neoclásica en Francia">
            <a:extLst>
              <a:ext uri="{FF2B5EF4-FFF2-40B4-BE49-F238E27FC236}">
                <a16:creationId xmlns:a16="http://schemas.microsoft.com/office/drawing/2014/main" id="{B7A6273F-4A93-FE49-B990-346DFA3F9B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4043"/>
          <a:stretch/>
        </p:blipFill>
        <p:spPr bwMode="auto">
          <a:xfrm>
            <a:off x="3479292" y="10"/>
            <a:ext cx="5664708" cy="6857990"/>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30DFF013-B46F-9D60-F1E9-CA87F787BD96}"/>
              </a:ext>
            </a:extLst>
          </p:cNvPr>
          <p:cNvSpPr>
            <a:spLocks noGrp="1" noChangeArrowheads="1"/>
          </p:cNvSpPr>
          <p:nvPr>
            <p:ph type="title"/>
          </p:nvPr>
        </p:nvSpPr>
        <p:spPr>
          <a:xfrm>
            <a:off x="486696" y="629266"/>
            <a:ext cx="2738601" cy="1676603"/>
          </a:xfrm>
        </p:spPr>
        <p:txBody>
          <a:bodyPr>
            <a:normAutofit/>
          </a:bodyPr>
          <a:lstStyle/>
          <a:p>
            <a:endParaRPr lang="es-ES_tradnl" altLang="es-ES" sz="4200"/>
          </a:p>
        </p:txBody>
      </p:sp>
      <p:sp>
        <p:nvSpPr>
          <p:cNvPr id="66563" name="Rectangle 3">
            <a:extLst>
              <a:ext uri="{FF2B5EF4-FFF2-40B4-BE49-F238E27FC236}">
                <a16:creationId xmlns:a16="http://schemas.microsoft.com/office/drawing/2014/main" id="{4F52CB68-1927-07E3-3A57-346C88B97596}"/>
              </a:ext>
            </a:extLst>
          </p:cNvPr>
          <p:cNvSpPr>
            <a:spLocks noGrp="1" noChangeArrowheads="1"/>
          </p:cNvSpPr>
          <p:nvPr>
            <p:ph type="body" idx="1"/>
          </p:nvPr>
        </p:nvSpPr>
        <p:spPr>
          <a:xfrm>
            <a:off x="486698" y="2438400"/>
            <a:ext cx="2738599" cy="3785419"/>
          </a:xfrm>
        </p:spPr>
        <p:txBody>
          <a:bodyPr>
            <a:normAutofit/>
          </a:bodyPr>
          <a:lstStyle/>
          <a:p>
            <a:r>
              <a:rPr lang="es-ES" altLang="es-ES" sz="1500"/>
              <a:t>El modelo en el que se encuentran los requisitos de la nueva pintura lo constituye la Antigüedad grecorromana: las virtudes cívicas, el alto sentido moral y la austeridad de la Roma republicana y los grandes temas de las tragedias griegas constituyen la fuente de inspiración más importante de los pintores neoclásicos, cuyo paradigma es David.</a:t>
            </a:r>
            <a:r>
              <a:rPr lang="es-ES_tradnl" altLang="es-ES" sz="1500"/>
              <a:t> </a:t>
            </a:r>
          </a:p>
        </p:txBody>
      </p:sp>
      <p:pic>
        <p:nvPicPr>
          <p:cNvPr id="66565" name="Picture 5" descr="Pintura neoclásica. - 3 minutos de arte">
            <a:extLst>
              <a:ext uri="{FF2B5EF4-FFF2-40B4-BE49-F238E27FC236}">
                <a16:creationId xmlns:a16="http://schemas.microsoft.com/office/drawing/2014/main" id="{D6A9DFBC-7134-5422-8393-3866D42BDD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89" r="17466" b="-2"/>
          <a:stretch/>
        </p:blipFill>
        <p:spPr bwMode="auto">
          <a:xfrm>
            <a:off x="3479292" y="10"/>
            <a:ext cx="5664708" cy="6857990"/>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613" name="Picture 5" descr="Juramento de los Horacios - Wikipedia, la enciclopedia libre">
            <a:extLst>
              <a:ext uri="{FF2B5EF4-FFF2-40B4-BE49-F238E27FC236}">
                <a16:creationId xmlns:a16="http://schemas.microsoft.com/office/drawing/2014/main" id="{99C45F5E-FA24-384D-AB2B-12AEA878E7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46"/>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8618" name="Rectangle 686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0" name="Rectangle 2">
            <a:extLst>
              <a:ext uri="{FF2B5EF4-FFF2-40B4-BE49-F238E27FC236}">
                <a16:creationId xmlns:a16="http://schemas.microsoft.com/office/drawing/2014/main" id="{0A6A80D5-360E-B6F7-AC73-AB7CB53A6B5D}"/>
              </a:ext>
            </a:extLst>
          </p:cNvPr>
          <p:cNvSpPr>
            <a:spLocks noGrp="1" noChangeArrowheads="1"/>
          </p:cNvSpPr>
          <p:nvPr>
            <p:ph type="title"/>
          </p:nvPr>
        </p:nvSpPr>
        <p:spPr>
          <a:xfrm>
            <a:off x="392906" y="5317240"/>
            <a:ext cx="8408194" cy="744836"/>
          </a:xfrm>
        </p:spPr>
        <p:txBody>
          <a:bodyPr vert="horz" lIns="91440" tIns="45720" rIns="91440" bIns="45720" rtlCol="0" anchor="ctr">
            <a:normAutofit/>
          </a:bodyPr>
          <a:lstStyle/>
          <a:p>
            <a:pPr>
              <a:lnSpc>
                <a:spcPct val="90000"/>
              </a:lnSpc>
            </a:pPr>
            <a:r>
              <a:rPr lang="en-US" altLang="es-ES" sz="3100" b="1">
                <a:solidFill>
                  <a:schemeClr val="tx1">
                    <a:lumMod val="85000"/>
                    <a:lumOff val="15000"/>
                  </a:schemeClr>
                </a:solidFill>
              </a:rPr>
              <a:t>Jacques Louis David</a:t>
            </a:r>
            <a:r>
              <a:rPr lang="en-US" altLang="es-ES" sz="3100">
                <a:solidFill>
                  <a:schemeClr val="tx1">
                    <a:lumMod val="85000"/>
                    <a:lumOff val="15000"/>
                  </a:schemeClr>
                </a:solidFill>
              </a:rPr>
              <a:t> (1748-1825),</a:t>
            </a:r>
          </a:p>
        </p:txBody>
      </p:sp>
      <p:cxnSp>
        <p:nvCxnSpPr>
          <p:cNvPr id="68620" name="Straight Connector 686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68622" name="Straight Connector 686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69642" name="Rectangle 69641">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637" name="Picture 5" descr="La mort du Socrate">
            <a:extLst>
              <a:ext uri="{FF2B5EF4-FFF2-40B4-BE49-F238E27FC236}">
                <a16:creationId xmlns:a16="http://schemas.microsoft.com/office/drawing/2014/main" id="{1FBB8746-297D-5CF0-4389-F82F9F90E2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681" r="-1" b="5605"/>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69644" name="Rectangle 69643">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646" name="Straight Connector 69645">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69635" name="Rectangle 3">
            <a:extLst>
              <a:ext uri="{FF2B5EF4-FFF2-40B4-BE49-F238E27FC236}">
                <a16:creationId xmlns:a16="http://schemas.microsoft.com/office/drawing/2014/main" id="{1DC1CB98-42F3-00F7-A323-8158C624CBF2}"/>
              </a:ext>
            </a:extLst>
          </p:cNvPr>
          <p:cNvSpPr>
            <a:spLocks noGrp="1" noChangeArrowheads="1"/>
          </p:cNvSpPr>
          <p:nvPr>
            <p:ph type="body" idx="1"/>
          </p:nvPr>
        </p:nvSpPr>
        <p:spPr>
          <a:xfrm>
            <a:off x="3284982" y="5009083"/>
            <a:ext cx="5232654" cy="1345997"/>
          </a:xfrm>
        </p:spPr>
        <p:txBody>
          <a:bodyPr anchor="ctr">
            <a:normAutofit/>
          </a:bodyPr>
          <a:lstStyle/>
          <a:p>
            <a:r>
              <a:rPr lang="es-ES" altLang="es-ES" sz="1500">
                <a:solidFill>
                  <a:schemeClr val="bg1"/>
                </a:solidFill>
              </a:rPr>
              <a:t>David representa además al pintor político, comprometido con los ideales de la Revolución Francesa y el Imperio Napoleónico, que no duda en poner su arte al servicio de la propaganda.</a:t>
            </a:r>
            <a:endParaRPr lang="es-ES_tradnl" altLang="es-ES" sz="150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0666" name="Rectangle 70665">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661" name="Picture 5" descr="Le Serment des Horaces">
            <a:extLst>
              <a:ext uri="{FF2B5EF4-FFF2-40B4-BE49-F238E27FC236}">
                <a16:creationId xmlns:a16="http://schemas.microsoft.com/office/drawing/2014/main" id="{95444354-9757-6003-B4F9-5808539D3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799" r="-1" b="3503"/>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70668" name="Rectangle 70667">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0670" name="Straight Connector 70669">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70659" name="Rectangle 3">
            <a:extLst>
              <a:ext uri="{FF2B5EF4-FFF2-40B4-BE49-F238E27FC236}">
                <a16:creationId xmlns:a16="http://schemas.microsoft.com/office/drawing/2014/main" id="{0EDBD640-8A9A-AF10-ED6D-6FD065F243BA}"/>
              </a:ext>
            </a:extLst>
          </p:cNvPr>
          <p:cNvSpPr>
            <a:spLocks noGrp="1" noChangeArrowheads="1"/>
          </p:cNvSpPr>
          <p:nvPr>
            <p:ph type="body" idx="1"/>
          </p:nvPr>
        </p:nvSpPr>
        <p:spPr>
          <a:xfrm>
            <a:off x="3284981" y="4943543"/>
            <a:ext cx="5616697" cy="1411538"/>
          </a:xfrm>
        </p:spPr>
        <p:txBody>
          <a:bodyPr anchor="ctr">
            <a:noAutofit/>
          </a:bodyPr>
          <a:lstStyle/>
          <a:p>
            <a:pPr>
              <a:lnSpc>
                <a:spcPct val="90000"/>
              </a:lnSpc>
            </a:pPr>
            <a:r>
              <a:rPr lang="es-ES" altLang="es-ES" sz="1000" b="1" dirty="0">
                <a:solidFill>
                  <a:schemeClr val="bg1"/>
                </a:solidFill>
              </a:rPr>
              <a:t>En 1785 pinta en Roma "</a:t>
            </a:r>
            <a:r>
              <a:rPr lang="es-ES" altLang="es-ES" sz="1000" b="1" i="1" dirty="0">
                <a:solidFill>
                  <a:schemeClr val="bg1"/>
                </a:solidFill>
              </a:rPr>
              <a:t>El juramento de los </a:t>
            </a:r>
            <a:r>
              <a:rPr lang="es-ES" altLang="es-ES" sz="1000" b="1" i="1" dirty="0" err="1">
                <a:solidFill>
                  <a:schemeClr val="bg1"/>
                </a:solidFill>
              </a:rPr>
              <a:t>Horacios</a:t>
            </a:r>
            <a:r>
              <a:rPr lang="es-ES" altLang="es-ES" sz="1000" b="1" dirty="0">
                <a:solidFill>
                  <a:schemeClr val="bg1"/>
                </a:solidFill>
              </a:rPr>
              <a:t>. David supo conectar con los ánimos contemporáneos, glorificando las virtudes del patriotismo y sacrificio, concentrándose en el momento de exaltación que implicaba el juramento. (Representa la promesa que hacen los tres hermanos </a:t>
            </a:r>
            <a:r>
              <a:rPr lang="es-ES" altLang="es-ES" sz="1000" b="1" dirty="0" err="1">
                <a:solidFill>
                  <a:schemeClr val="bg1"/>
                </a:solidFill>
              </a:rPr>
              <a:t>Horacios</a:t>
            </a:r>
            <a:r>
              <a:rPr lang="es-ES" altLang="es-ES" sz="1000" b="1" dirty="0">
                <a:solidFill>
                  <a:schemeClr val="bg1"/>
                </a:solidFill>
              </a:rPr>
              <a:t>, designados por suerte entre el pueblo romano, para enfrentarse a otros tantos albanos y decidir, en un combate singular, los destinos de Roma y Alba, que se encontraban en guerra. </a:t>
            </a:r>
          </a:p>
          <a:p>
            <a:pPr marL="0" indent="0">
              <a:lnSpc>
                <a:spcPct val="90000"/>
              </a:lnSpc>
              <a:buNone/>
            </a:pPr>
            <a:endParaRPr lang="es-ES" altLang="es-ES" sz="1000" dirty="0">
              <a:solidFill>
                <a:schemeClr val="bg1"/>
              </a:solidFill>
            </a:endParaRPr>
          </a:p>
          <a:p>
            <a:pPr>
              <a:lnSpc>
                <a:spcPct val="90000"/>
              </a:lnSpc>
            </a:pPr>
            <a:r>
              <a:rPr lang="es-ES" altLang="es-ES" sz="1000" b="1" dirty="0">
                <a:solidFill>
                  <a:schemeClr val="bg1"/>
                </a:solidFill>
              </a:rPr>
              <a:t>La composición rectangular recuerda a un escenario teatral; las figuras principales ocupan todas ellas el primer plano. Las líneas y los contornos definen con toda claridad los volúmenes. La luz, fría y oblicua irrumpe sobre las figuras otorgándoles mayor presencia. Nada es superfluo: la austeridad queda indisolublemente unida a la virtud.</a:t>
            </a:r>
            <a:endParaRPr lang="es-ES_tradnl" altLang="es-ES" sz="1000" b="1"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a:extLst>
              <a:ext uri="{FF2B5EF4-FFF2-40B4-BE49-F238E27FC236}">
                <a16:creationId xmlns:a16="http://schemas.microsoft.com/office/drawing/2014/main" id="{2C9180E8-88B8-4DAD-824F-6BCFA334E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20175" cy="6829425"/>
          </a:xfrm>
          <a:prstGeom prst="rect">
            <a:avLst/>
          </a:prstGeom>
          <a:noFill/>
          <a:extLst>
            <a:ext uri="{909E8E84-426E-40DD-AFC4-6F175D3DCCD1}">
              <a14:hiddenFill xmlns:a14="http://schemas.microsoft.com/office/drawing/2010/main">
                <a:solidFill>
                  <a:srgbClr val="FFFFFF"/>
                </a:solidFill>
              </a14:hiddenFill>
            </a:ext>
          </a:extLst>
        </p:spPr>
      </p:pic>
      <p:sp>
        <p:nvSpPr>
          <p:cNvPr id="59397" name="Text Box 5">
            <a:extLst>
              <a:ext uri="{FF2B5EF4-FFF2-40B4-BE49-F238E27FC236}">
                <a16:creationId xmlns:a16="http://schemas.microsoft.com/office/drawing/2014/main" id="{80CE43EA-B083-4680-9444-F2BCB707555C}"/>
              </a:ext>
            </a:extLst>
          </p:cNvPr>
          <p:cNvSpPr txBox="1">
            <a:spLocks noChangeArrowheads="1"/>
          </p:cNvSpPr>
          <p:nvPr/>
        </p:nvSpPr>
        <p:spPr bwMode="auto">
          <a:xfrm>
            <a:off x="1676400" y="0"/>
            <a:ext cx="563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ES" altLang="es-ES" sz="2400">
                <a:solidFill>
                  <a:schemeClr val="bg1"/>
                </a:solidFill>
                <a:latin typeface="Comic Sans MS" panose="030F0702030302020204" pitchFamily="66" charset="0"/>
              </a:rPr>
              <a:t>El juramento de los Horacios, 1785</a:t>
            </a:r>
            <a:endParaRPr lang="es-ES_tradnl" altLang="es-ES" sz="2400">
              <a:solidFill>
                <a:schemeClr val="bg1"/>
              </a:solidFill>
              <a:latin typeface="Comic Sans MS" panose="030F0702030302020204" pitchFamily="66"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1690" name="Rectangle 71689">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685" name="Picture 5" descr="La mort du Socrate">
            <a:extLst>
              <a:ext uri="{FF2B5EF4-FFF2-40B4-BE49-F238E27FC236}">
                <a16:creationId xmlns:a16="http://schemas.microsoft.com/office/drawing/2014/main" id="{9108E3F0-6B2F-D999-6330-72BAEC48AD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681" r="-1" b="5605"/>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71692" name="Rectangle 71691">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1694" name="Straight Connector 71693">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71683" name="Rectangle 3">
            <a:extLst>
              <a:ext uri="{FF2B5EF4-FFF2-40B4-BE49-F238E27FC236}">
                <a16:creationId xmlns:a16="http://schemas.microsoft.com/office/drawing/2014/main" id="{CAA2BC6F-B3FB-E9F8-1F39-7619CAE0E34D}"/>
              </a:ext>
            </a:extLst>
          </p:cNvPr>
          <p:cNvSpPr>
            <a:spLocks noGrp="1" noChangeArrowheads="1"/>
          </p:cNvSpPr>
          <p:nvPr>
            <p:ph type="body" idx="1"/>
          </p:nvPr>
        </p:nvSpPr>
        <p:spPr>
          <a:xfrm>
            <a:off x="3284982" y="5009083"/>
            <a:ext cx="5232654" cy="1345997"/>
          </a:xfrm>
        </p:spPr>
        <p:txBody>
          <a:bodyPr anchor="ctr">
            <a:normAutofit/>
          </a:bodyPr>
          <a:lstStyle/>
          <a:p>
            <a:r>
              <a:rPr lang="es-ES" altLang="es-ES" sz="1500">
                <a:solidFill>
                  <a:schemeClr val="bg1"/>
                </a:solidFill>
              </a:rPr>
              <a:t> La misma intención didáctica se refleja en sus obras "</a:t>
            </a:r>
            <a:r>
              <a:rPr lang="es-ES" altLang="es-ES" sz="1500" i="1">
                <a:solidFill>
                  <a:schemeClr val="bg1"/>
                </a:solidFill>
              </a:rPr>
              <a:t>La muerte de Sócrates</a:t>
            </a:r>
            <a:r>
              <a:rPr lang="es-ES" altLang="es-ES" sz="1500">
                <a:solidFill>
                  <a:schemeClr val="bg1"/>
                </a:solidFill>
              </a:rPr>
              <a:t>" (1787)</a:t>
            </a:r>
            <a:endParaRPr lang="es-ES_tradnl" altLang="es-ES" sz="150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709" name="Picture 5" descr="La mort de Marat">
            <a:extLst>
              <a:ext uri="{FF2B5EF4-FFF2-40B4-BE49-F238E27FC236}">
                <a16:creationId xmlns:a16="http://schemas.microsoft.com/office/drawing/2014/main" id="{C5F980E0-47F6-EDFE-DF71-A36BCCF862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2" r="27032"/>
          <a:stretch/>
        </p:blipFill>
        <p:spPr bwMode="auto">
          <a:xfrm>
            <a:off x="0" y="-914400"/>
            <a:ext cx="3810000" cy="8006405"/>
          </a:xfrm>
          <a:prstGeom prst="rect">
            <a:avLst/>
          </a:prstGeom>
          <a:noFill/>
          <a:extLst>
            <a:ext uri="{909E8E84-426E-40DD-AFC4-6F175D3DCCD1}">
              <a14:hiddenFill xmlns:a14="http://schemas.microsoft.com/office/drawing/2010/main">
                <a:solidFill>
                  <a:srgbClr val="FFFFFF"/>
                </a:solidFill>
              </a14:hiddenFill>
            </a:ext>
          </a:extLst>
        </p:spPr>
      </p:pic>
      <p:sp>
        <p:nvSpPr>
          <p:cNvPr id="72707" name="Rectangle 3">
            <a:extLst>
              <a:ext uri="{FF2B5EF4-FFF2-40B4-BE49-F238E27FC236}">
                <a16:creationId xmlns:a16="http://schemas.microsoft.com/office/drawing/2014/main" id="{D897B43A-ACC5-9C92-6CC2-91E9A9CD0743}"/>
              </a:ext>
            </a:extLst>
          </p:cNvPr>
          <p:cNvSpPr>
            <a:spLocks noGrp="1" noChangeArrowheads="1"/>
          </p:cNvSpPr>
          <p:nvPr>
            <p:ph type="body" idx="1"/>
          </p:nvPr>
        </p:nvSpPr>
        <p:spPr>
          <a:xfrm>
            <a:off x="3802434" y="1910405"/>
            <a:ext cx="5068443" cy="4504944"/>
          </a:xfrm>
        </p:spPr>
        <p:txBody>
          <a:bodyPr>
            <a:normAutofit/>
          </a:bodyPr>
          <a:lstStyle/>
          <a:p>
            <a:pPr marL="0" indent="0" algn="just">
              <a:lnSpc>
                <a:spcPct val="90000"/>
              </a:lnSpc>
              <a:buNone/>
            </a:pPr>
            <a:r>
              <a:rPr lang="es-ES" altLang="es-ES" sz="1500" b="1" dirty="0"/>
              <a:t> </a:t>
            </a:r>
          </a:p>
          <a:p>
            <a:pPr algn="just">
              <a:lnSpc>
                <a:spcPct val="90000"/>
              </a:lnSpc>
            </a:pPr>
            <a:r>
              <a:rPr lang="es-ES" altLang="es-ES" sz="1500" b="1" dirty="0"/>
              <a:t>A partir de 1790, David se convierte en propagandista de la Revolución y en activista.</a:t>
            </a:r>
          </a:p>
          <a:p>
            <a:pPr algn="just">
              <a:lnSpc>
                <a:spcPct val="90000"/>
              </a:lnSpc>
            </a:pPr>
            <a:endParaRPr lang="es-ES" altLang="es-ES" sz="1500" b="1" dirty="0"/>
          </a:p>
          <a:p>
            <a:pPr algn="just">
              <a:lnSpc>
                <a:spcPct val="90000"/>
              </a:lnSpc>
            </a:pPr>
            <a:r>
              <a:rPr lang="es-ES" altLang="es-ES" sz="1500" b="1" dirty="0"/>
              <a:t>"</a:t>
            </a:r>
            <a:r>
              <a:rPr lang="es-ES" altLang="es-ES" sz="1500" b="1" i="1" dirty="0"/>
              <a:t>La muerte de Marat</a:t>
            </a:r>
            <a:r>
              <a:rPr lang="es-ES" altLang="es-ES" sz="1500" b="1" dirty="0"/>
              <a:t>" (1793) </a:t>
            </a:r>
            <a:r>
              <a:rPr lang="es-ES" altLang="es-ES" sz="1500" b="1" dirty="0" err="1"/>
              <a:t>destava</a:t>
            </a:r>
            <a:r>
              <a:rPr lang="es-ES" altLang="es-ES" sz="1500" b="1" dirty="0"/>
              <a:t> por predominar la fuerza de la emoción por encima del espíritu clásico. (Marat, el amigo del pueblo, el héroe revolucionario, virtuoso, austero y bondadoso, yace inerme víctima de la traición reaccionaria; sólo le rodean pequeños utensilios cotidianos llenos de significado. La tina simboliza la virtud del revolucionario que controla su sufrimiento para cumplir con el deber; la caja, la integridad y la honradez del político, entre otros.</a:t>
            </a:r>
          </a:p>
          <a:p>
            <a:pPr marL="0" indent="0" algn="just">
              <a:lnSpc>
                <a:spcPct val="90000"/>
              </a:lnSpc>
              <a:buNone/>
            </a:pPr>
            <a:endParaRPr lang="es-ES" altLang="es-ES" sz="1500" b="1" dirty="0"/>
          </a:p>
          <a:p>
            <a:pPr algn="just">
              <a:lnSpc>
                <a:spcPct val="90000"/>
              </a:lnSpc>
            </a:pPr>
            <a:r>
              <a:rPr lang="es-ES" altLang="es-ES" sz="1500" b="1" dirty="0"/>
              <a:t>La composición, extremadamente austera</a:t>
            </a:r>
            <a:endParaRPr lang="es-ES_tradnl" altLang="es-ES" sz="1500" b="1" dirty="0"/>
          </a:p>
        </p:txBody>
      </p:sp>
    </p:spTree>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3738" name="Rectangle 73737">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733" name="Picture 5" descr="Les Sabines">
            <a:extLst>
              <a:ext uri="{FF2B5EF4-FFF2-40B4-BE49-F238E27FC236}">
                <a16:creationId xmlns:a16="http://schemas.microsoft.com/office/drawing/2014/main" id="{871CBB19-60F3-E723-A66C-2DEC104C0E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298" r="-1" b="8456"/>
          <a:stretch/>
        </p:blipFill>
        <p:spPr bwMode="auto">
          <a:xfrm>
            <a:off x="240030" y="320040"/>
            <a:ext cx="8661654" cy="4303462"/>
          </a:xfrm>
          <a:prstGeom prst="rect">
            <a:avLst/>
          </a:prstGeom>
          <a:noFill/>
          <a:extLst>
            <a:ext uri="{909E8E84-426E-40DD-AFC4-6F175D3DCCD1}">
              <a14:hiddenFill xmlns:a14="http://schemas.microsoft.com/office/drawing/2010/main">
                <a:solidFill>
                  <a:srgbClr val="FFFFFF"/>
                </a:solidFill>
              </a14:hiddenFill>
            </a:ext>
          </a:extLst>
        </p:spPr>
      </p:pic>
      <p:sp>
        <p:nvSpPr>
          <p:cNvPr id="73740" name="Rectangle 73739">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742" name="Straight Connector 73741">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73731" name="Rectangle 3">
            <a:extLst>
              <a:ext uri="{FF2B5EF4-FFF2-40B4-BE49-F238E27FC236}">
                <a16:creationId xmlns:a16="http://schemas.microsoft.com/office/drawing/2014/main" id="{B7DC95A8-0583-F259-0CF7-F6AFBFAF337C}"/>
              </a:ext>
            </a:extLst>
          </p:cNvPr>
          <p:cNvSpPr>
            <a:spLocks noGrp="1" noChangeArrowheads="1"/>
          </p:cNvSpPr>
          <p:nvPr>
            <p:ph type="body" idx="1"/>
          </p:nvPr>
        </p:nvSpPr>
        <p:spPr>
          <a:xfrm>
            <a:off x="3284982" y="5009083"/>
            <a:ext cx="5232654" cy="1345997"/>
          </a:xfrm>
        </p:spPr>
        <p:txBody>
          <a:bodyPr anchor="ctr">
            <a:normAutofit/>
          </a:bodyPr>
          <a:lstStyle/>
          <a:p>
            <a:pPr algn="just">
              <a:lnSpc>
                <a:spcPct val="90000"/>
              </a:lnSpc>
            </a:pPr>
            <a:r>
              <a:rPr lang="es-ES" altLang="es-ES" sz="900" b="1" dirty="0">
                <a:solidFill>
                  <a:schemeClr val="bg1"/>
                </a:solidFill>
              </a:rPr>
              <a:t> En su obra "</a:t>
            </a:r>
            <a:r>
              <a:rPr lang="es-ES" altLang="es-ES" sz="900" b="1" i="1" dirty="0">
                <a:solidFill>
                  <a:schemeClr val="bg1"/>
                </a:solidFill>
              </a:rPr>
              <a:t>El rapto de las Sabinas</a:t>
            </a:r>
            <a:r>
              <a:rPr lang="es-ES" altLang="es-ES" sz="900" b="1" dirty="0">
                <a:solidFill>
                  <a:schemeClr val="bg1"/>
                </a:solidFill>
              </a:rPr>
              <a:t>" (1799), David representa la idea de reconciliación entre los franceses, y muestran muy adecuadamente el espíritu neoclásico. </a:t>
            </a:r>
          </a:p>
          <a:p>
            <a:pPr algn="just">
              <a:lnSpc>
                <a:spcPct val="90000"/>
              </a:lnSpc>
            </a:pPr>
            <a:r>
              <a:rPr lang="es-ES" altLang="es-ES" sz="900" b="1" dirty="0">
                <a:solidFill>
                  <a:schemeClr val="bg1"/>
                </a:solidFill>
              </a:rPr>
              <a:t> David cambia la significación del tema, y, en vez de representar el rapto, escogido por renacentistas y barrocos, acepta el afán pacificador de las Sabinas, que tratan de calmar la disputa entre romanos y sabinos. </a:t>
            </a:r>
          </a:p>
          <a:p>
            <a:pPr algn="just">
              <a:lnSpc>
                <a:spcPct val="90000"/>
              </a:lnSpc>
            </a:pPr>
            <a:r>
              <a:rPr lang="es-ES" altLang="es-ES" sz="900" b="1" dirty="0">
                <a:solidFill>
                  <a:schemeClr val="bg1"/>
                </a:solidFill>
              </a:rPr>
              <a:t>Los héroes aparecen ya desnudos, solamente provistos de sus armas, según se ven en las obras griegas. Esos cuerpos se hacen bien modelados, tratados como esculturas.</a:t>
            </a:r>
            <a:endParaRPr lang="es-ES_tradnl" altLang="es-ES" sz="900" b="1"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4762"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757" name="Picture 5" descr="Bonaparte franchissant le Grand-Saint-Bernard ">
            <a:extLst>
              <a:ext uri="{FF2B5EF4-FFF2-40B4-BE49-F238E27FC236}">
                <a16:creationId xmlns:a16="http://schemas.microsoft.com/office/drawing/2014/main" id="{CDCBB353-5589-80D8-04D8-9025DEFD48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14" r="13331"/>
          <a:stretch/>
        </p:blipFill>
        <p:spPr bwMode="auto">
          <a:xfrm>
            <a:off x="20" y="10"/>
            <a:ext cx="4121311" cy="6857990"/>
          </a:xfrm>
          <a:prstGeom prst="rect">
            <a:avLst/>
          </a:prstGeom>
          <a:noFill/>
          <a:extLst>
            <a:ext uri="{909E8E84-426E-40DD-AFC4-6F175D3DCCD1}">
              <a14:hiddenFill xmlns:a14="http://schemas.microsoft.com/office/drawing/2010/main">
                <a:solidFill>
                  <a:srgbClr val="FFFFFF"/>
                </a:solidFill>
              </a14:hiddenFill>
            </a:ext>
          </a:extLst>
        </p:spPr>
      </p:pic>
      <p:sp>
        <p:nvSpPr>
          <p:cNvPr id="74764" name="!!Line">
            <a:extLst>
              <a:ext uri="{FF2B5EF4-FFF2-40B4-BE49-F238E27FC236}">
                <a16:creationId xmlns:a16="http://schemas.microsoft.com/office/drawing/2014/main" id="{29A9EE12-EF77-4DB4-84E4-043DE7235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9996" y="822960"/>
            <a:ext cx="6858"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5" name="Rectangle 3">
            <a:extLst>
              <a:ext uri="{FF2B5EF4-FFF2-40B4-BE49-F238E27FC236}">
                <a16:creationId xmlns:a16="http://schemas.microsoft.com/office/drawing/2014/main" id="{0E12B21C-E0CE-9A52-2BE6-C7BE35AB3D50}"/>
              </a:ext>
            </a:extLst>
          </p:cNvPr>
          <p:cNvSpPr>
            <a:spLocks noGrp="1" noChangeArrowheads="1"/>
          </p:cNvSpPr>
          <p:nvPr>
            <p:ph type="body" idx="1"/>
          </p:nvPr>
        </p:nvSpPr>
        <p:spPr>
          <a:xfrm>
            <a:off x="4816275" y="2048256"/>
            <a:ext cx="3865626" cy="4123944"/>
          </a:xfrm>
        </p:spPr>
        <p:txBody>
          <a:bodyPr anchor="t">
            <a:normAutofit/>
          </a:bodyPr>
          <a:lstStyle/>
          <a:p>
            <a:r>
              <a:rPr lang="es-ES" altLang="es-ES" sz="1900"/>
              <a:t> En "</a:t>
            </a:r>
            <a:r>
              <a:rPr lang="es-ES" altLang="es-ES" sz="1900" i="1"/>
              <a:t>Napoleón cruzando los Alpes</a:t>
            </a:r>
            <a:r>
              <a:rPr lang="es-ES" altLang="es-ES" sz="1900"/>
              <a:t>" (1801) se da un paso por el que trascienden los presupuestos estrictamente neoclásicos. El gesto de Napoleón y su caballo, agitados por la tormenta de una naturaleza amenazadora, nos introduce en el universo de los planteamientos románticos.</a:t>
            </a:r>
            <a:endParaRPr lang="es-ES_tradnl" altLang="es-ES" sz="1900"/>
          </a:p>
        </p:txBody>
      </p:sp>
    </p:spTree>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5786"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781" name="Picture 5" descr="Le Sacre de Napoleón">
            <a:extLst>
              <a:ext uri="{FF2B5EF4-FFF2-40B4-BE49-F238E27FC236}">
                <a16:creationId xmlns:a16="http://schemas.microsoft.com/office/drawing/2014/main" id="{ADF19491-9A4B-4B98-D301-9572A33F17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429" r="20711" b="-1"/>
          <a:stretch/>
        </p:blipFill>
        <p:spPr bwMode="auto">
          <a:xfrm>
            <a:off x="20" y="10"/>
            <a:ext cx="4121311" cy="6857990"/>
          </a:xfrm>
          <a:prstGeom prst="rect">
            <a:avLst/>
          </a:prstGeom>
          <a:noFill/>
          <a:extLst>
            <a:ext uri="{909E8E84-426E-40DD-AFC4-6F175D3DCCD1}">
              <a14:hiddenFill xmlns:a14="http://schemas.microsoft.com/office/drawing/2010/main">
                <a:solidFill>
                  <a:srgbClr val="FFFFFF"/>
                </a:solidFill>
              </a14:hiddenFill>
            </a:ext>
          </a:extLst>
        </p:spPr>
      </p:pic>
      <p:sp>
        <p:nvSpPr>
          <p:cNvPr id="75788" name="!!Line">
            <a:extLst>
              <a:ext uri="{FF2B5EF4-FFF2-40B4-BE49-F238E27FC236}">
                <a16:creationId xmlns:a16="http://schemas.microsoft.com/office/drawing/2014/main" id="{29A9EE12-EF77-4DB4-84E4-043DE7235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9996" y="822960"/>
            <a:ext cx="6858"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79" name="Rectangle 3">
            <a:extLst>
              <a:ext uri="{FF2B5EF4-FFF2-40B4-BE49-F238E27FC236}">
                <a16:creationId xmlns:a16="http://schemas.microsoft.com/office/drawing/2014/main" id="{50750E8E-950A-9355-56B3-152EECA15AC3}"/>
              </a:ext>
            </a:extLst>
          </p:cNvPr>
          <p:cNvSpPr>
            <a:spLocks noGrp="1" noChangeArrowheads="1"/>
          </p:cNvSpPr>
          <p:nvPr>
            <p:ph type="body" idx="1"/>
          </p:nvPr>
        </p:nvSpPr>
        <p:spPr>
          <a:xfrm>
            <a:off x="4816275" y="2048256"/>
            <a:ext cx="3865626" cy="4123944"/>
          </a:xfrm>
        </p:spPr>
        <p:txBody>
          <a:bodyPr anchor="t">
            <a:normAutofit/>
          </a:bodyPr>
          <a:lstStyle/>
          <a:p>
            <a:pPr>
              <a:lnSpc>
                <a:spcPct val="90000"/>
              </a:lnSpc>
            </a:pPr>
            <a:r>
              <a:rPr lang="es-ES" altLang="es-ES" sz="1900" b="1"/>
              <a:t> Finalmente, en "</a:t>
            </a:r>
            <a:r>
              <a:rPr lang="es-ES" altLang="es-ES" sz="1900" b="1" i="1"/>
              <a:t>La coronación de Napoleón</a:t>
            </a:r>
            <a:r>
              <a:rPr lang="es-ES" altLang="es-ES" sz="1900" b="1"/>
              <a:t>" (1805-7) nos muestra toda la pompa en la que las ideas revolucionarias se han disipado. </a:t>
            </a:r>
          </a:p>
          <a:p>
            <a:pPr>
              <a:lnSpc>
                <a:spcPct val="90000"/>
              </a:lnSpc>
            </a:pPr>
            <a:r>
              <a:rPr lang="es-ES" altLang="es-ES" sz="1900" b="1"/>
              <a:t>Los personajes representados se han apropiado de los rasgos distintivos de los que derrocaron. Es el reflejo admirable de la pompa lujosa que Napoleón hizo inherente a su imperio.</a:t>
            </a:r>
            <a:endParaRPr lang="es-ES_tradnl" altLang="es-ES" sz="1900" b="1"/>
          </a:p>
        </p:txBody>
      </p:sp>
    </p:spTree>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5" name="Text Box 5">
            <a:extLst>
              <a:ext uri="{FF2B5EF4-FFF2-40B4-BE49-F238E27FC236}">
                <a16:creationId xmlns:a16="http://schemas.microsoft.com/office/drawing/2014/main" id="{14BF021A-B84D-4D38-19B8-54728A7EC0FF}"/>
              </a:ext>
            </a:extLst>
          </p:cNvPr>
          <p:cNvSpPr txBox="1">
            <a:spLocks noChangeArrowheads="1"/>
          </p:cNvSpPr>
          <p:nvPr/>
        </p:nvSpPr>
        <p:spPr bwMode="auto">
          <a:xfrm>
            <a:off x="480060" y="5576887"/>
            <a:ext cx="8183880" cy="6400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p>
            <a:pPr algn="ctr">
              <a:lnSpc>
                <a:spcPct val="90000"/>
              </a:lnSpc>
              <a:spcAft>
                <a:spcPts val="600"/>
              </a:spcAft>
            </a:pPr>
            <a:r>
              <a:rPr lang="en-US" altLang="es-ES" sz="2800">
                <a:latin typeface="+mj-lt"/>
                <a:ea typeface="+mj-ea"/>
                <a:cs typeface="+mj-cs"/>
              </a:rPr>
              <a:t>La coronación de Napoleón, 1805-07</a:t>
            </a:r>
          </a:p>
        </p:txBody>
      </p:sp>
      <p:pic>
        <p:nvPicPr>
          <p:cNvPr id="61444" name="Picture 4">
            <a:extLst>
              <a:ext uri="{FF2B5EF4-FFF2-40B4-BE49-F238E27FC236}">
                <a16:creationId xmlns:a16="http://schemas.microsoft.com/office/drawing/2014/main" id="{0981E9CF-07F2-F409-D49D-DB3E42DA55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58" r="1" b="1"/>
          <a:stretch/>
        </p:blipFill>
        <p:spPr bwMode="auto">
          <a:xfrm>
            <a:off x="480060" y="640080"/>
            <a:ext cx="8183880" cy="483679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810" name="Rectangle 76809">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805" name="Picture 5">
            <a:extLst>
              <a:ext uri="{FF2B5EF4-FFF2-40B4-BE49-F238E27FC236}">
                <a16:creationId xmlns:a16="http://schemas.microsoft.com/office/drawing/2014/main" id="{581F88AB-B897-DBDC-1A9B-25087BD666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4" r="8497"/>
          <a:stretch/>
        </p:blipFill>
        <p:spPr bwMode="auto">
          <a:xfrm>
            <a:off x="452753" y="-1"/>
            <a:ext cx="8691247" cy="6857999"/>
          </a:xfrm>
          <a:prstGeom prst="rect">
            <a:avLst/>
          </a:prstGeom>
          <a:noFill/>
          <a:extLst>
            <a:ext uri="{909E8E84-426E-40DD-AFC4-6F175D3DCCD1}">
              <a14:hiddenFill xmlns:a14="http://schemas.microsoft.com/office/drawing/2010/main">
                <a:solidFill>
                  <a:srgbClr val="FFFFFF"/>
                </a:solidFill>
              </a14:hiddenFill>
            </a:ext>
          </a:extLst>
        </p:spPr>
      </p:pic>
      <p:sp>
        <p:nvSpPr>
          <p:cNvPr id="76812" name="Rectangle 76811">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64924"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14" name="Rectangle 76813">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5228"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816" name="Group 76815">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91540" y="73152"/>
            <a:ext cx="884223" cy="232963"/>
            <a:chOff x="1188720" y="73152"/>
            <a:chExt cx="1178966" cy="232963"/>
          </a:xfrm>
        </p:grpSpPr>
        <p:sp>
          <p:nvSpPr>
            <p:cNvPr id="76817"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18"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19"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0"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1"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2"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3"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4"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5"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6"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7"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8"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29"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0"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1"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2"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3"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4"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5"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36"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838" name="Rectangle 76837">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455228"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03" name="Rectangle 3">
            <a:extLst>
              <a:ext uri="{FF2B5EF4-FFF2-40B4-BE49-F238E27FC236}">
                <a16:creationId xmlns:a16="http://schemas.microsoft.com/office/drawing/2014/main" id="{618D1610-7905-B4CA-D143-5F9B7C6C4F0A}"/>
              </a:ext>
            </a:extLst>
          </p:cNvPr>
          <p:cNvSpPr>
            <a:spLocks noGrp="1" noChangeArrowheads="1"/>
          </p:cNvSpPr>
          <p:nvPr>
            <p:ph type="body" idx="1"/>
          </p:nvPr>
        </p:nvSpPr>
        <p:spPr>
          <a:xfrm>
            <a:off x="874986" y="3379979"/>
            <a:ext cx="2906014" cy="3186359"/>
          </a:xfrm>
        </p:spPr>
        <p:txBody>
          <a:bodyPr anchor="ctr">
            <a:normAutofit/>
          </a:bodyPr>
          <a:lstStyle/>
          <a:p>
            <a:r>
              <a:rPr lang="es-ES" altLang="es-ES" sz="1600">
                <a:solidFill>
                  <a:schemeClr val="bg1"/>
                </a:solidFill>
              </a:rPr>
              <a:t> El retrato constituye uno de los mayores atractivos de David, pues ha de pintar sinceramente, aunque sin omitir las vanidades del modelo. La más fina elegancia la posee el </a:t>
            </a:r>
            <a:r>
              <a:rPr lang="es-ES" altLang="es-ES" sz="1600" i="1">
                <a:solidFill>
                  <a:schemeClr val="bg1"/>
                </a:solidFill>
              </a:rPr>
              <a:t>retrato de Madame Récamier</a:t>
            </a:r>
            <a:r>
              <a:rPr lang="es-ES" altLang="es-ES" sz="1600">
                <a:solidFill>
                  <a:schemeClr val="bg1"/>
                </a:solidFill>
              </a:rPr>
              <a:t> (1800), cuya silueta se recorta sobre un diván de estilo imperio.</a:t>
            </a:r>
            <a:endParaRPr lang="es-ES_tradnl" altLang="es-ES" sz="1600">
              <a:solidFill>
                <a:schemeClr val="bg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a:extLst>
              <a:ext uri="{FF2B5EF4-FFF2-40B4-BE49-F238E27FC236}">
                <a16:creationId xmlns:a16="http://schemas.microsoft.com/office/drawing/2014/main" id="{9C2E524B-C4BD-8285-0E18-A1E038043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23900"/>
            <a:ext cx="9001125" cy="6134100"/>
          </a:xfrm>
          <a:prstGeom prst="rect">
            <a:avLst/>
          </a:prstGeom>
          <a:noFill/>
          <a:extLst>
            <a:ext uri="{909E8E84-426E-40DD-AFC4-6F175D3DCCD1}">
              <a14:hiddenFill xmlns:a14="http://schemas.microsoft.com/office/drawing/2010/main">
                <a:solidFill>
                  <a:srgbClr val="FFFFFF"/>
                </a:solidFill>
              </a14:hiddenFill>
            </a:ext>
          </a:extLst>
        </p:spPr>
      </p:pic>
      <p:sp>
        <p:nvSpPr>
          <p:cNvPr id="64517" name="Text Box 5">
            <a:extLst>
              <a:ext uri="{FF2B5EF4-FFF2-40B4-BE49-F238E27FC236}">
                <a16:creationId xmlns:a16="http://schemas.microsoft.com/office/drawing/2014/main" id="{D261E589-683E-79D2-28E4-FF213273491C}"/>
              </a:ext>
            </a:extLst>
          </p:cNvPr>
          <p:cNvSpPr txBox="1">
            <a:spLocks noChangeArrowheads="1"/>
          </p:cNvSpPr>
          <p:nvPr/>
        </p:nvSpPr>
        <p:spPr bwMode="auto">
          <a:xfrm>
            <a:off x="2057400" y="3048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ES" altLang="es-ES" sz="2400">
                <a:latin typeface="Comic Sans MS" panose="030F0702030302020204" pitchFamily="66" charset="0"/>
              </a:rPr>
              <a:t>Retrato de Madame Recamier, 1800</a:t>
            </a:r>
            <a:endParaRPr lang="es-ES_tradnl" altLang="es-ES" sz="2400">
              <a:latin typeface="Comic Sans MS" panose="030F0702030302020204" pitchFamily="66"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a:extLst>
              <a:ext uri="{FF2B5EF4-FFF2-40B4-BE49-F238E27FC236}">
                <a16:creationId xmlns:a16="http://schemas.microsoft.com/office/drawing/2014/main" id="{B9B2008E-F021-CF56-B901-5A8108C21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875" y="0"/>
            <a:ext cx="4048125" cy="6858000"/>
          </a:xfrm>
          <a:prstGeom prst="rect">
            <a:avLst/>
          </a:prstGeom>
          <a:noFill/>
          <a:extLst>
            <a:ext uri="{909E8E84-426E-40DD-AFC4-6F175D3DCCD1}">
              <a14:hiddenFill xmlns:a14="http://schemas.microsoft.com/office/drawing/2010/main">
                <a:solidFill>
                  <a:srgbClr val="FFFFFF"/>
                </a:solidFill>
              </a14:hiddenFill>
            </a:ext>
          </a:extLst>
        </p:spPr>
      </p:pic>
      <p:sp>
        <p:nvSpPr>
          <p:cNvPr id="63493" name="Text Box 5">
            <a:extLst>
              <a:ext uri="{FF2B5EF4-FFF2-40B4-BE49-F238E27FC236}">
                <a16:creationId xmlns:a16="http://schemas.microsoft.com/office/drawing/2014/main" id="{6AA6AE3D-758D-7D69-9212-B9719297CC4A}"/>
              </a:ext>
            </a:extLst>
          </p:cNvPr>
          <p:cNvSpPr txBox="1">
            <a:spLocks noChangeArrowheads="1"/>
          </p:cNvSpPr>
          <p:nvPr/>
        </p:nvSpPr>
        <p:spPr bwMode="auto">
          <a:xfrm>
            <a:off x="914400" y="533400"/>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2400">
                <a:latin typeface="Comic Sans MS" panose="030F0702030302020204" pitchFamily="66" charset="0"/>
              </a:rPr>
              <a:t>Retrato de Napoleón</a:t>
            </a:r>
            <a:endParaRPr lang="es-ES_tradnl" altLang="es-ES" sz="2400">
              <a:latin typeface="Comic Sans MS" panose="030F0702030302020204" pitchFamily="66" charset="0"/>
            </a:endParaRP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231</TotalTime>
  <Words>1756</Words>
  <Application>Microsoft Office PowerPoint</Application>
  <PresentationFormat>Presentación en pantalla (4:3)</PresentationFormat>
  <Paragraphs>77</Paragraphs>
  <Slides>47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47</vt:i4>
      </vt:variant>
    </vt:vector>
  </HeadingPairs>
  <TitlesOfParts>
    <vt:vector size="51" baseType="lpstr">
      <vt:lpstr>Arial</vt:lpstr>
      <vt:lpstr>Wingdings</vt:lpstr>
      <vt:lpstr>Comic Sans MS</vt:lpstr>
      <vt:lpstr>Diseño predeterminado</vt:lpstr>
      <vt:lpstr>CARACTERISTICAS GENERALES DEL NEOCLASICISMO. </vt:lpstr>
      <vt:lpstr>Presentación de PowerPoint</vt:lpstr>
      <vt:lpstr>Presentación de PowerPoint</vt:lpstr>
      <vt:lpstr>Presentación de PowerPoint</vt:lpstr>
      <vt:lpstr>Presentación de PowerPoint</vt:lpstr>
      <vt:lpstr>Presentación de PowerPoint</vt:lpstr>
      <vt:lpstr>ARQUITECTURA: JUAN DE VILLANUEVA</vt:lpstr>
      <vt:lpstr>Presentación de PowerPoint</vt:lpstr>
      <vt:lpstr>JUAN DE VILLANUEVA (1739-1811),</vt:lpstr>
      <vt:lpstr>Presentación de PowerPoint</vt:lpstr>
      <vt:lpstr>Presentación de PowerPoint</vt:lpstr>
      <vt:lpstr>Presentación de PowerPoint</vt:lpstr>
      <vt:lpstr>Presentación de PowerPoint</vt:lpstr>
      <vt:lpstr>Presentación de PowerPoint</vt:lpstr>
      <vt:lpstr>Presentación de PowerPoint</vt:lpstr>
      <vt:lpstr> LA ESCULTURA NEOCLÁSICA: CANOVA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PINTURA NEOCLÁSICA</vt:lpstr>
      <vt:lpstr>Presentación de PowerPoint</vt:lpstr>
      <vt:lpstr>Jacques Louis David (1748-1825),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Maria Sanz</cp:lastModifiedBy>
  <cp:revision>8</cp:revision>
  <cp:lastPrinted>1601-01-01T00:00:00Z</cp:lastPrinted>
  <dcterms:created xsi:type="dcterms:W3CDTF">1601-01-01T00:00:00Z</dcterms:created>
  <dcterms:modified xsi:type="dcterms:W3CDTF">2022-10-02T10:35:46Z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