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>
        <p:scale>
          <a:sx n="75" d="100"/>
          <a:sy n="75" d="100"/>
        </p:scale>
        <p:origin x="926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es.wikipedia.org/wiki/Puritanismo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.wikipedia.org/wiki/Isabel_I_de_Inglaterra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www.kalipedia.com/historia-universal/tema/edad-moderna/politica-europea-siglo-xvii.html?x=20070717klphisuni_194.Kes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ortalplanetasedna.com.ar/gloriosa_revolucion.htm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rgemachicado.blogspot.com/2010/07/bor.html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C5C48F-EFC4-45BE-91AB-9021B8364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4254" y="5166421"/>
            <a:ext cx="8445357" cy="883524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María Sanz</a:t>
            </a:r>
            <a:br>
              <a:rPr lang="en-US" sz="4800"/>
            </a:br>
            <a:r>
              <a:rPr lang="en-US" sz="4800"/>
              <a:t>IES SAN JUAN BAUTISTA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C146FF-4782-479A-8385-C1C24999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536" y="4752007"/>
            <a:ext cx="8286075" cy="41441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ES" sz="1700" b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La Revolución Inglesa:</a:t>
            </a:r>
          </a:p>
          <a:p>
            <a:pPr>
              <a:lnSpc>
                <a:spcPct val="110000"/>
              </a:lnSpc>
            </a:pPr>
            <a:endParaRPr lang="en-US" sz="170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dentidad y cultura: La Revolución Gloriosa (1688)">
            <a:extLst>
              <a:ext uri="{FF2B5EF4-FFF2-40B4-BE49-F238E27FC236}">
                <a16:creationId xmlns:a16="http://schemas.microsoft.com/office/drawing/2014/main" id="{9B8732BF-4DF6-4632-A18C-A2BC4D425D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" r="-1" b="39074"/>
          <a:stretch/>
        </p:blipFill>
        <p:spPr bwMode="auto">
          <a:xfrm>
            <a:off x="1005401" y="-1"/>
            <a:ext cx="10380133" cy="4030679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25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95119-AD5D-4F2A-8D82-9F2D449DD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¡</a:t>
            </a:r>
          </a:p>
        </p:txBody>
      </p:sp>
      <p:pic>
        <p:nvPicPr>
          <p:cNvPr id="5" name="Picture 4" descr="http://www.kalipedia.com/kalipediamedia/historia/media/200707/12/hisespana/20070712klphishes_31.Ees.SCO.png">
            <a:extLst>
              <a:ext uri="{FF2B5EF4-FFF2-40B4-BE49-F238E27FC236}">
                <a16:creationId xmlns:a16="http://schemas.microsoft.com/office/drawing/2014/main" id="{196843F5-A754-43D3-914C-9CCF72056A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21861" y="808056"/>
            <a:ext cx="9415462" cy="5943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AE39B0A-C9BF-4ABC-A2D9-6DAD0A4FBBE4}"/>
              </a:ext>
            </a:extLst>
          </p:cNvPr>
          <p:cNvSpPr txBox="1"/>
          <p:nvPr/>
        </p:nvSpPr>
        <p:spPr>
          <a:xfrm>
            <a:off x="2292626" y="265043"/>
            <a:ext cx="68478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UY" altLang="es-ES" sz="3600" dirty="0">
                <a:solidFill>
                  <a:srgbClr val="FF0000"/>
                </a:solidFill>
              </a:rPr>
              <a:t>Europa en el siglo XVII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80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AFAADFB1-A9D8-4319-BAC8-6B3FD36BF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617C5FC5-1BC6-470E-A163-7EE80D227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48316889-BCD7-49B5-89BD-4FC1D29FE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3E12F873-5B9B-482F-9FB3-6355C4F3B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F245259-4364-4D53-AC48-3E893885A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ED2CBE-FE5E-44C9-8620-5DD8F95B7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475" y="808056"/>
            <a:ext cx="4203364" cy="1077229"/>
          </a:xfrm>
        </p:spPr>
        <p:txBody>
          <a:bodyPr>
            <a:normAutofit/>
          </a:bodyPr>
          <a:lstStyle/>
          <a:p>
            <a:pPr algn="l"/>
            <a:r>
              <a:rPr lang="es-ES" sz="3100" b="1"/>
              <a:t>Jacobo I Rey de Escocia e Inglaterra</a:t>
            </a:r>
            <a:endParaRPr lang="en-US" sz="3100" b="1"/>
          </a:p>
        </p:txBody>
      </p:sp>
      <p:pic>
        <p:nvPicPr>
          <p:cNvPr id="3074" name="Picture 2" descr="Jacobo I de Inglaterra y VI de Escocia - Wikipedia, la enciclopedia libre">
            <a:extLst>
              <a:ext uri="{FF2B5EF4-FFF2-40B4-BE49-F238E27FC236}">
                <a16:creationId xmlns:a16="http://schemas.microsoft.com/office/drawing/2014/main" id="{4EC1DAA0-4BA0-457A-9E36-B14DD4195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32"/>
          <a:stretch/>
        </p:blipFill>
        <p:spPr bwMode="auto">
          <a:xfrm>
            <a:off x="1005401" y="227"/>
            <a:ext cx="4424045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3B9C7619-9AF0-4D6F-B2E3-21032A5C3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08F6D9-B02F-4ACC-B051-02CBACB97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7120" y="2052116"/>
            <a:ext cx="5017347" cy="4803166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200" b="1" dirty="0"/>
              <a:t>1603-1625. Jacobo es Rey de Escocia e Inglaterra.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200" b="1" dirty="0"/>
              <a:t>Carecía de dotes de estadista.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200" b="1" dirty="0"/>
              <a:t>Sostiene el derecho divino de gobernar.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200" b="1" dirty="0"/>
              <a:t>Intentó un absolutismo monárquico como lo habían hecho la dinastía anterior de los </a:t>
            </a:r>
            <a:r>
              <a:rPr lang="es-UY" sz="1200" b="1" dirty="0">
                <a:hlinkClick r:id="rId6" tooltip="La Reina Isabel I, de la dinastía Tudor fue el mejor representante del absolutismo inglés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Tudor</a:t>
            </a:r>
            <a:r>
              <a:rPr lang="es-UY" sz="1200" b="1" dirty="0"/>
              <a:t>, pero ello le creo muchos enemigos, entre ellos, el Parlamento Inglés.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200" b="1" dirty="0"/>
              <a:t>Inglaterra vivía en un clima de extrema diversidad religiosa: el rey era anglicano.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200" b="1" dirty="0"/>
              <a:t>Los </a:t>
            </a:r>
            <a:r>
              <a:rPr lang="es-UY" sz="1200" b="1" dirty="0">
                <a:hlinkClick r:id="rId7" tooltip="Propiciaban la reforma de la iglesia anglicana, reclamando su purificación y eliminación de toda superviviencia del catolicismo o de &quot;papismo&quot;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puritanos</a:t>
            </a:r>
            <a:r>
              <a:rPr lang="es-UY" sz="1200" b="1" dirty="0"/>
              <a:t> se dividen en:</a:t>
            </a:r>
          </a:p>
          <a:p>
            <a:pPr lvl="3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200" b="1" dirty="0"/>
              <a:t>Presbiterianos: sostenían que debían suprimirse los obispos y arzobispos anglicanos y entregar la dirección de la iglesia a los presbíteros.</a:t>
            </a:r>
          </a:p>
          <a:p>
            <a:pPr lvl="3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200" b="1" dirty="0"/>
              <a:t>Independientes: rechazaban tanto el sistema anglicano como el presbiteriano,, sosteniendo el derecho de los fieles a darse la organización religiosa que quisieran.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AFBE0AC-23B1-4352-95D2-C71EB6D15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7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0" name="Rectangle 134">
            <a:extLst>
              <a:ext uri="{FF2B5EF4-FFF2-40B4-BE49-F238E27FC236}">
                <a16:creationId xmlns:a16="http://schemas.microsoft.com/office/drawing/2014/main" id="{3FAD17B9-9E6C-4DD1-9728-97B5E5FCC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01" name="Rectangle 136">
            <a:extLst>
              <a:ext uri="{FF2B5EF4-FFF2-40B4-BE49-F238E27FC236}">
                <a16:creationId xmlns:a16="http://schemas.microsoft.com/office/drawing/2014/main" id="{D7AC3F90-A588-42FF-B41D-062A8D91B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El juicio contra el rey Carlos I de Inglaterra, Escocia e Irlanda">
            <a:extLst>
              <a:ext uri="{FF2B5EF4-FFF2-40B4-BE49-F238E27FC236}">
                <a16:creationId xmlns:a16="http://schemas.microsoft.com/office/drawing/2014/main" id="{AFFC8F87-0781-461D-B2FE-E531334980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6247"/>
          <a:stretch/>
        </p:blipFill>
        <p:spPr bwMode="auto">
          <a:xfrm>
            <a:off x="153" y="10"/>
            <a:ext cx="1219169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138">
            <a:extLst>
              <a:ext uri="{FF2B5EF4-FFF2-40B4-BE49-F238E27FC236}">
                <a16:creationId xmlns:a16="http://schemas.microsoft.com/office/drawing/2014/main" id="{015AB904-4FB7-4A0D-B43E-03ACF05E1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D65C611-D826-41EA-BAD5-927317BD9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en-US" b="1"/>
              <a:t>CARLOS I</a:t>
            </a:r>
          </a:p>
        </p:txBody>
      </p:sp>
      <p:sp>
        <p:nvSpPr>
          <p:cNvPr id="4103" name="Rectangle 140">
            <a:extLst>
              <a:ext uri="{FF2B5EF4-FFF2-40B4-BE49-F238E27FC236}">
                <a16:creationId xmlns:a16="http://schemas.microsoft.com/office/drawing/2014/main" id="{E1AADF25-43E9-4DE0-AD82-4F6052319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4" name="Rectangle 142">
            <a:extLst>
              <a:ext uri="{FF2B5EF4-FFF2-40B4-BE49-F238E27FC236}">
                <a16:creationId xmlns:a16="http://schemas.microsoft.com/office/drawing/2014/main" id="{CBC2D515-EF3C-4E4E-8BC1-192B21E9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D17B50-7D67-479E-A940-DEADA4448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579" y="2052116"/>
            <a:ext cx="7959560" cy="399782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400" b="1"/>
              <a:t>Gobernó de 1625 a 1649.</a:t>
            </a:r>
          </a:p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400" b="1"/>
              <a:t>Fue un Rey impopular.</a:t>
            </a:r>
          </a:p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400" b="1"/>
              <a:t>Tuvo una fuerte oposición del Parlamento.</a:t>
            </a:r>
          </a:p>
          <a:p>
            <a:pPr marL="640080" lvl="1" indent="-274320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s-UY" sz="1400" b="1"/>
              <a:t>1628 el Parlamento vota la Petición de Derechos.</a:t>
            </a:r>
          </a:p>
          <a:p>
            <a:pPr lvl="2" indent="-18288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es-UY" sz="1400" b="1"/>
              <a:t>Nadie podía ser arrestado sino de acuerdo con la ley.</a:t>
            </a:r>
          </a:p>
          <a:p>
            <a:pPr lvl="2" indent="-18288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es-UY" sz="1400" b="1"/>
              <a:t>Sería ilegal todo impuesto no aprobado por el parlamento.</a:t>
            </a:r>
          </a:p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400" b="1"/>
              <a:t>Gobierno personal: 1629-1640. Carlos intentó gobernar sin consultar al Parlamento. Creo o rescato viejos impuestos:</a:t>
            </a:r>
          </a:p>
          <a:p>
            <a:pPr marL="640080" lvl="1" indent="-274320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s-UY" sz="1400" b="1"/>
              <a:t>SHIP MONEY</a:t>
            </a:r>
          </a:p>
          <a:p>
            <a:pPr lvl="2" indent="-18288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es-UY" sz="1400" b="1"/>
              <a:t>Juan Hampden: se resiste a pagar y es arrestado.</a:t>
            </a:r>
          </a:p>
          <a:p>
            <a:pPr marL="640080" lvl="1" indent="-274320" eaLnBrk="1" fontAlgn="auto" hangingPunct="1">
              <a:lnSpc>
                <a:spcPct val="11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s-UY" sz="1400" b="1"/>
              <a:t>Arzobispo </a:t>
            </a:r>
            <a:r>
              <a:rPr lang="es-UY" sz="1400" b="1" err="1"/>
              <a:t>Laud</a:t>
            </a:r>
            <a:r>
              <a:rPr lang="es-UY" sz="1400" b="1"/>
              <a:t>: fanático anglicano se propone acabar con los adversarios de la iglesia oficial. En ese tiempo no existía la tolerancia religiosa.</a:t>
            </a:r>
          </a:p>
          <a:p>
            <a:pPr lvl="2" indent="-18288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es-UY" sz="1400" b="1"/>
              <a:t>Sublevación escocesa</a:t>
            </a:r>
            <a:endParaRPr lang="en-US" sz="1400" b="1"/>
          </a:p>
        </p:txBody>
      </p:sp>
    </p:spTree>
    <p:extLst>
      <p:ext uri="{BB962C8B-B14F-4D97-AF65-F5344CB8AC3E}">
        <p14:creationId xmlns:p14="http://schemas.microsoft.com/office/powerpoint/2010/main" val="3392347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91C0EB-AD2C-4D03-9D9C-B8DB24C9E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53087"/>
            <a:ext cx="8608037" cy="80416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CARLOS I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FF3A7D-589A-4D98-B8EF-AA366FFC2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717" y="857251"/>
            <a:ext cx="7134450" cy="5947663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700" b="1" dirty="0"/>
              <a:t>La sublevación escocesa terminó con el intento de gobierno personal de Carlos I.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700" b="1" dirty="0"/>
              <a:t>Necesitado de dinero debe convocar nuevamente al Parlamento.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700" b="1" dirty="0"/>
              <a:t>El Parlamento convocado en esas circunstancias, intenta resistirse al absolutismo real: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700" b="1" dirty="0"/>
              <a:t>Juzga a algunos miembros que apoyaron al Rey.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700" b="1" dirty="0"/>
              <a:t>Elimina impuestos como el SHIP MONEY.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700" b="1" dirty="0"/>
              <a:t>Suprime los tribunales de justicia nombrados por el Rey.</a:t>
            </a:r>
          </a:p>
          <a:p>
            <a:pPr lvl="2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700" b="1" dirty="0"/>
              <a:t>Todo constituía un intento de evitar un nuevo gobierno personal, limitando el poder real.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700" b="1" dirty="0"/>
              <a:t>Carlos decide terminar con los opositores del Parlamento, pero estos avisados escapan y organizan </a:t>
            </a:r>
            <a:r>
              <a:rPr lang="es-UY" sz="1700" b="1" dirty="0">
                <a:hlinkClick r:id="rId5" tooltip="La Revolución Inglesa constituye uno de los acontecimientos más importantes de la Historia de las Civilizaciones Occidentales, al constituirse en el primer intento exitoso de resistencia al Absolutismo Real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Revolución</a:t>
            </a:r>
            <a:r>
              <a:rPr lang="es-UY" sz="1700" b="1" dirty="0"/>
              <a:t>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700" b="1" dirty="0"/>
              <a:t>Se formaron dos bandos rivales y comienza una Guerra Civil. 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UY" sz="1700" b="1" dirty="0"/>
              <a:t>Este periodo se denominó del Parlamento Largo</a:t>
            </a:r>
            <a:r>
              <a:rPr lang="es-UY" sz="3600" b="1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10000"/>
              </a:lnSpc>
            </a:pPr>
            <a:endParaRPr lang="en-US" sz="8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7930BC6-0F52-40A5-A665-05877B436F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-1"/>
          <a:stretch/>
        </p:blipFill>
        <p:spPr bwMode="auto">
          <a:xfrm>
            <a:off x="7031590" y="2496822"/>
            <a:ext cx="4818974" cy="3373468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26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48" name="Rectangle 191">
            <a:extLst>
              <a:ext uri="{FF2B5EF4-FFF2-40B4-BE49-F238E27FC236}">
                <a16:creationId xmlns:a16="http://schemas.microsoft.com/office/drawing/2014/main" id="{54961F17-D0E4-4576-8697-C062B28F3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9" name="Picture 192">
            <a:extLst>
              <a:ext uri="{FF2B5EF4-FFF2-40B4-BE49-F238E27FC236}">
                <a16:creationId xmlns:a16="http://schemas.microsoft.com/office/drawing/2014/main" id="{02DF1AEC-0327-4A10-AED3-E227ACAEB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6150" name="Picture 193">
            <a:extLst>
              <a:ext uri="{FF2B5EF4-FFF2-40B4-BE49-F238E27FC236}">
                <a16:creationId xmlns:a16="http://schemas.microsoft.com/office/drawing/2014/main" id="{C839742D-6F41-4E7D-9C32-1D9825B40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151" name="Rectangle 194">
            <a:extLst>
              <a:ext uri="{FF2B5EF4-FFF2-40B4-BE49-F238E27FC236}">
                <a16:creationId xmlns:a16="http://schemas.microsoft.com/office/drawing/2014/main" id="{5F3ADA23-8B3C-4029-923E-81303CBEA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2" name="Rectangle 195">
            <a:extLst>
              <a:ext uri="{FF2B5EF4-FFF2-40B4-BE49-F238E27FC236}">
                <a16:creationId xmlns:a16="http://schemas.microsoft.com/office/drawing/2014/main" id="{39EAE543-FFF6-43C7-AD71-A9856C6E7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836793-CB24-4494-8F35-5D5BF3245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117" y="808056"/>
            <a:ext cx="3024722" cy="12493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800"/>
              <a:t>OLIVER CROMWELL</a:t>
            </a:r>
          </a:p>
        </p:txBody>
      </p:sp>
      <p:pic>
        <p:nvPicPr>
          <p:cNvPr id="6146" name="Picture 2" descr="El lugar de la ejecución de Carlos I de Inglaterra fue lo único que  sobrevivió al incendio de 1698 | Secretos Cortesanos">
            <a:extLst>
              <a:ext uri="{FF2B5EF4-FFF2-40B4-BE49-F238E27FC236}">
                <a16:creationId xmlns:a16="http://schemas.microsoft.com/office/drawing/2014/main" id="{64D0D89C-DD78-43D4-AFBF-7250BDDFEF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5" r="29720"/>
          <a:stretch/>
        </p:blipFill>
        <p:spPr bwMode="auto">
          <a:xfrm>
            <a:off x="1005401" y="227"/>
            <a:ext cx="5569814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196">
            <a:extLst>
              <a:ext uri="{FF2B5EF4-FFF2-40B4-BE49-F238E27FC236}">
                <a16:creationId xmlns:a16="http://schemas.microsoft.com/office/drawing/2014/main" id="{8D7E355E-8304-4C50-B384-7DAC68D87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AC8F23D-A9F8-460E-B65A-1198E51221B7}"/>
              </a:ext>
            </a:extLst>
          </p:cNvPr>
          <p:cNvSpPr txBox="1"/>
          <p:nvPr/>
        </p:nvSpPr>
        <p:spPr>
          <a:xfrm>
            <a:off x="6838545" y="2200275"/>
            <a:ext cx="4391413" cy="44048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/>
              <a:t>1649 – Se </a:t>
            </a:r>
            <a:r>
              <a:rPr lang="en-US" sz="1100" b="1" dirty="0" err="1"/>
              <a:t>establece</a:t>
            </a:r>
            <a:r>
              <a:rPr lang="en-US" sz="1100" b="1" dirty="0"/>
              <a:t> la República o Commonwealth.</a:t>
            </a:r>
          </a:p>
          <a:p>
            <a:pPr lvl="1"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/>
              <a:t>Se reduce </a:t>
            </a:r>
            <a:r>
              <a:rPr lang="en-US" sz="1100" b="1" dirty="0" err="1"/>
              <a:t>el</a:t>
            </a:r>
            <a:r>
              <a:rPr lang="en-US" sz="1100" b="1" dirty="0"/>
              <a:t> </a:t>
            </a:r>
            <a:r>
              <a:rPr lang="en-US" sz="1100" b="1" dirty="0" err="1"/>
              <a:t>Parlamento</a:t>
            </a:r>
            <a:r>
              <a:rPr lang="en-US" sz="1100" b="1" dirty="0"/>
              <a:t> y </a:t>
            </a:r>
            <a:r>
              <a:rPr lang="en-US" sz="1100" b="1" dirty="0" err="1"/>
              <a:t>elimina</a:t>
            </a:r>
            <a:r>
              <a:rPr lang="en-US" sz="1100" b="1" dirty="0"/>
              <a:t> la </a:t>
            </a:r>
            <a:r>
              <a:rPr lang="en-US" sz="1100" b="1" dirty="0" err="1"/>
              <a:t>dignidad</a:t>
            </a:r>
            <a:r>
              <a:rPr lang="en-US" sz="1100" b="1" dirty="0"/>
              <a:t> real.</a:t>
            </a:r>
          </a:p>
          <a:p>
            <a:pPr lvl="1"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 err="1"/>
              <a:t>Gobierna</a:t>
            </a:r>
            <a:r>
              <a:rPr lang="en-US" sz="1100" b="1" dirty="0"/>
              <a:t> un </a:t>
            </a:r>
            <a:r>
              <a:rPr lang="en-US" sz="1100" b="1" dirty="0" err="1"/>
              <a:t>Consejo</a:t>
            </a:r>
            <a:r>
              <a:rPr lang="en-US" sz="1100" b="1" dirty="0"/>
              <a:t> de  Estado.</a:t>
            </a:r>
          </a:p>
          <a:p>
            <a:pPr lvl="1"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/>
              <a:t>Cromwell dirige </a:t>
            </a:r>
            <a:r>
              <a:rPr lang="en-US" sz="1100" b="1" dirty="0" err="1"/>
              <a:t>el</a:t>
            </a:r>
            <a:r>
              <a:rPr lang="en-US" sz="1100" b="1" dirty="0"/>
              <a:t> </a:t>
            </a:r>
            <a:r>
              <a:rPr lang="en-US" sz="1100" b="1" dirty="0" err="1"/>
              <a:t>Ejército</a:t>
            </a:r>
            <a:r>
              <a:rPr lang="en-US" sz="1100" b="1" dirty="0"/>
              <a:t>.</a:t>
            </a:r>
          </a:p>
          <a:p>
            <a:pPr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/>
              <a:t>1651 – </a:t>
            </a:r>
            <a:r>
              <a:rPr lang="en-US" sz="1100" b="1" dirty="0" err="1">
                <a:hlinkClick r:id="rId6" tooltip="El Acta de Navegación reglamentó todo el comercio de Inglaterra con el Mundo, estableciendo las normas para el tránsito e ingreso de mercaderías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Actas</a:t>
            </a:r>
            <a:r>
              <a:rPr lang="en-US" sz="1100" b="1" dirty="0">
                <a:hlinkClick r:id="rId6" tooltip="El Acta de Navegación reglamentó todo el comercio de Inglaterra con el Mundo, estableciendo las normas para el tránsito e ingreso de mercaderías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lang="en-US" sz="1100" b="1" dirty="0" err="1">
                <a:hlinkClick r:id="rId6" tooltip="El Acta de Navegación reglamentó todo el comercio de Inglaterra con el Mundo, estableciendo las normas para el tránsito e ingreso de mercaderías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Navegación</a:t>
            </a:r>
            <a:r>
              <a:rPr lang="en-US" sz="1100" b="1" dirty="0"/>
              <a:t>.</a:t>
            </a:r>
          </a:p>
          <a:p>
            <a:pPr lvl="1"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 err="1"/>
              <a:t>Establecen</a:t>
            </a:r>
            <a:r>
              <a:rPr lang="en-US" sz="1100" b="1" dirty="0"/>
              <a:t> las bases para </a:t>
            </a:r>
            <a:r>
              <a:rPr lang="en-US" sz="1100" b="1" dirty="0" err="1"/>
              <a:t>el</a:t>
            </a:r>
            <a:r>
              <a:rPr lang="en-US" sz="1100" b="1" dirty="0"/>
              <a:t> </a:t>
            </a:r>
            <a:r>
              <a:rPr lang="en-US" sz="1100" b="1" dirty="0" err="1"/>
              <a:t>mercantilismo</a:t>
            </a:r>
            <a:r>
              <a:rPr lang="en-US" sz="1100" b="1" dirty="0"/>
              <a:t> </a:t>
            </a:r>
            <a:r>
              <a:rPr lang="en-US" sz="1100" b="1" dirty="0" err="1"/>
              <a:t>comercial</a:t>
            </a:r>
            <a:r>
              <a:rPr lang="en-US" sz="1100" b="1" dirty="0"/>
              <a:t> </a:t>
            </a:r>
            <a:r>
              <a:rPr lang="en-US" sz="1100" b="1" dirty="0" err="1"/>
              <a:t>inglés</a:t>
            </a:r>
            <a:r>
              <a:rPr lang="en-US" sz="1100" b="1" dirty="0"/>
              <a:t>, </a:t>
            </a:r>
            <a:r>
              <a:rPr lang="en-US" sz="1100" b="1" dirty="0" err="1"/>
              <a:t>reglamentando</a:t>
            </a:r>
            <a:r>
              <a:rPr lang="en-US" sz="1100" b="1" dirty="0"/>
              <a:t> </a:t>
            </a:r>
            <a:r>
              <a:rPr lang="en-US" sz="1100" b="1" dirty="0" err="1"/>
              <a:t>todo</a:t>
            </a:r>
            <a:r>
              <a:rPr lang="en-US" sz="1100" b="1" dirty="0"/>
              <a:t> </a:t>
            </a:r>
            <a:r>
              <a:rPr lang="en-US" sz="1100" b="1" dirty="0" err="1"/>
              <a:t>el</a:t>
            </a:r>
            <a:r>
              <a:rPr lang="en-US" sz="1100" b="1" dirty="0"/>
              <a:t> </a:t>
            </a:r>
            <a:r>
              <a:rPr lang="en-US" sz="1100" b="1" dirty="0" err="1"/>
              <a:t>comercio</a:t>
            </a:r>
            <a:r>
              <a:rPr lang="en-US" sz="1100" b="1" dirty="0"/>
              <a:t> entre </a:t>
            </a:r>
            <a:r>
              <a:rPr lang="en-US" sz="1100" b="1" dirty="0" err="1"/>
              <a:t>Inglaterra</a:t>
            </a:r>
            <a:r>
              <a:rPr lang="en-US" sz="1100" b="1" dirty="0"/>
              <a:t> y </a:t>
            </a:r>
            <a:r>
              <a:rPr lang="en-US" sz="1100" b="1" dirty="0" err="1"/>
              <a:t>el</a:t>
            </a:r>
            <a:r>
              <a:rPr lang="en-US" sz="1100" b="1" dirty="0"/>
              <a:t> resto del Mundo. </a:t>
            </a:r>
          </a:p>
          <a:p>
            <a:pPr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/>
              <a:t>El </a:t>
            </a:r>
            <a:r>
              <a:rPr lang="en-US" sz="1100" b="1" dirty="0" err="1"/>
              <a:t>Protectorado</a:t>
            </a:r>
            <a:r>
              <a:rPr lang="en-US" sz="1100" b="1" dirty="0"/>
              <a:t> – 1653-1658</a:t>
            </a:r>
          </a:p>
          <a:p>
            <a:pPr lvl="1"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/>
              <a:t>Se </a:t>
            </a:r>
            <a:r>
              <a:rPr lang="en-US" sz="1100" b="1" dirty="0" err="1"/>
              <a:t>inicia</a:t>
            </a:r>
            <a:r>
              <a:rPr lang="en-US" sz="1100" b="1" dirty="0"/>
              <a:t> la </a:t>
            </a:r>
            <a:r>
              <a:rPr lang="en-US" sz="1100" b="1" dirty="0" err="1"/>
              <a:t>dictadura</a:t>
            </a:r>
            <a:r>
              <a:rPr lang="en-US" sz="1100" b="1" dirty="0"/>
              <a:t> de Cromwell.</a:t>
            </a:r>
          </a:p>
          <a:p>
            <a:pPr lvl="1"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/>
              <a:t>Se </a:t>
            </a:r>
            <a:r>
              <a:rPr lang="en-US" sz="1100" b="1" dirty="0" err="1"/>
              <a:t>desarrolla</a:t>
            </a:r>
            <a:r>
              <a:rPr lang="en-US" sz="1100" b="1" dirty="0"/>
              <a:t> una brillante </a:t>
            </a:r>
            <a:r>
              <a:rPr lang="en-US" sz="1100" b="1" dirty="0" err="1"/>
              <a:t>política</a:t>
            </a:r>
            <a:r>
              <a:rPr lang="en-US" sz="1100" b="1" dirty="0"/>
              <a:t> exterior, </a:t>
            </a:r>
            <a:r>
              <a:rPr lang="en-US" sz="1100" b="1" dirty="0" err="1"/>
              <a:t>atacó</a:t>
            </a:r>
            <a:r>
              <a:rPr lang="en-US" sz="1100" b="1" dirty="0"/>
              <a:t> </a:t>
            </a:r>
            <a:r>
              <a:rPr lang="en-US" sz="1100" b="1" dirty="0" err="1"/>
              <a:t>España</a:t>
            </a:r>
            <a:r>
              <a:rPr lang="en-US" sz="1100" b="1" dirty="0"/>
              <a:t> y </a:t>
            </a:r>
            <a:r>
              <a:rPr lang="en-US" sz="1100" b="1" dirty="0" err="1"/>
              <a:t>conquistó</a:t>
            </a:r>
            <a:r>
              <a:rPr lang="en-US" sz="1100" b="1" dirty="0"/>
              <a:t> Jamaica. </a:t>
            </a:r>
          </a:p>
          <a:p>
            <a:pPr lvl="1"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/>
              <a:t>El </a:t>
            </a:r>
            <a:r>
              <a:rPr lang="en-US" sz="1100" b="1" dirty="0" err="1"/>
              <a:t>gobierno</a:t>
            </a:r>
            <a:r>
              <a:rPr lang="en-US" sz="1100" b="1" dirty="0"/>
              <a:t> de Cromwell </a:t>
            </a:r>
            <a:r>
              <a:rPr lang="en-US" sz="1100" b="1" dirty="0" err="1"/>
              <a:t>levantó</a:t>
            </a:r>
            <a:r>
              <a:rPr lang="en-US" sz="1100" b="1" dirty="0"/>
              <a:t> </a:t>
            </a:r>
            <a:r>
              <a:rPr lang="en-US" sz="1100" b="1" dirty="0" err="1"/>
              <a:t>crecientes</a:t>
            </a:r>
            <a:r>
              <a:rPr lang="en-US" sz="1100" b="1" dirty="0"/>
              <a:t> </a:t>
            </a:r>
            <a:r>
              <a:rPr lang="en-US" sz="1100" b="1" dirty="0" err="1"/>
              <a:t>resistencias</a:t>
            </a:r>
            <a:r>
              <a:rPr lang="en-US" sz="1100" b="1" dirty="0"/>
              <a:t>, </a:t>
            </a:r>
            <a:r>
              <a:rPr lang="en-US" sz="1100" b="1" dirty="0" err="1"/>
              <a:t>pues</a:t>
            </a:r>
            <a:r>
              <a:rPr lang="en-US" sz="1100" b="1" dirty="0"/>
              <a:t> </a:t>
            </a:r>
            <a:r>
              <a:rPr lang="en-US" sz="1100" b="1" dirty="0" err="1"/>
              <a:t>anuló</a:t>
            </a:r>
            <a:r>
              <a:rPr lang="en-US" sz="1100" b="1" dirty="0"/>
              <a:t> las </a:t>
            </a:r>
            <a:r>
              <a:rPr lang="en-US" sz="1100" b="1" dirty="0" err="1"/>
              <a:t>libertades</a:t>
            </a:r>
            <a:r>
              <a:rPr lang="en-US" sz="1100" b="1" dirty="0"/>
              <a:t> y los derechos </a:t>
            </a:r>
            <a:r>
              <a:rPr lang="en-US" sz="1100" b="1" dirty="0" err="1"/>
              <a:t>tradicionales</a:t>
            </a:r>
            <a:r>
              <a:rPr lang="en-US" sz="1100" b="1" dirty="0"/>
              <a:t> de los </a:t>
            </a:r>
            <a:r>
              <a:rPr lang="en-US" sz="1100" b="1" dirty="0" err="1"/>
              <a:t>ingleses</a:t>
            </a:r>
            <a:r>
              <a:rPr lang="en-US" sz="1100" b="1" dirty="0"/>
              <a:t>, por la que tanto </a:t>
            </a:r>
            <a:r>
              <a:rPr lang="en-US" sz="1100" b="1" dirty="0" err="1"/>
              <a:t>habían</a:t>
            </a:r>
            <a:r>
              <a:rPr lang="en-US" sz="1100" b="1" dirty="0"/>
              <a:t> </a:t>
            </a:r>
            <a:r>
              <a:rPr lang="en-US" sz="1100" b="1" dirty="0" err="1"/>
              <a:t>luchado</a:t>
            </a:r>
            <a:r>
              <a:rPr lang="en-US" sz="1100" b="1" dirty="0"/>
              <a:t> contra los </a:t>
            </a:r>
            <a:r>
              <a:rPr lang="en-US" sz="1100" b="1" dirty="0" err="1"/>
              <a:t>Estuardo</a:t>
            </a:r>
            <a:r>
              <a:rPr lang="en-US" sz="1100" b="1" dirty="0"/>
              <a:t>.</a:t>
            </a:r>
          </a:p>
          <a:p>
            <a:pPr lvl="1"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 err="1"/>
              <a:t>En</a:t>
            </a:r>
            <a:r>
              <a:rPr lang="en-US" sz="1100" b="1" dirty="0"/>
              <a:t> 1658 </a:t>
            </a:r>
            <a:r>
              <a:rPr lang="en-US" sz="1100" b="1" dirty="0" err="1"/>
              <a:t>muere</a:t>
            </a:r>
            <a:r>
              <a:rPr lang="en-US" sz="1100" b="1" dirty="0"/>
              <a:t> Cromwell.</a:t>
            </a:r>
          </a:p>
          <a:p>
            <a:pPr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100" b="1" dirty="0"/>
              <a:t>Le </a:t>
            </a:r>
            <a:r>
              <a:rPr lang="en-US" sz="1100" b="1" dirty="0" err="1"/>
              <a:t>sucede</a:t>
            </a:r>
            <a:r>
              <a:rPr lang="en-US" sz="1100" b="1" dirty="0"/>
              <a:t> </a:t>
            </a:r>
            <a:r>
              <a:rPr lang="en-US" sz="1100" b="1" dirty="0" err="1"/>
              <a:t>su</a:t>
            </a:r>
            <a:r>
              <a:rPr lang="en-US" sz="1100" b="1" dirty="0"/>
              <a:t> </a:t>
            </a:r>
            <a:r>
              <a:rPr lang="en-US" sz="1100" b="1" dirty="0" err="1"/>
              <a:t>hijo</a:t>
            </a:r>
            <a:r>
              <a:rPr lang="en-US" sz="1100" b="1" dirty="0"/>
              <a:t> Ricardo Cromwell </a:t>
            </a:r>
            <a:r>
              <a:rPr lang="en-US" sz="1100" b="1" dirty="0" err="1"/>
              <a:t>quien</a:t>
            </a:r>
            <a:r>
              <a:rPr lang="en-US" sz="1100" b="1" dirty="0"/>
              <a:t> </a:t>
            </a:r>
            <a:r>
              <a:rPr lang="en-US" sz="1100" b="1" dirty="0" err="1"/>
              <a:t>renuncia</a:t>
            </a:r>
            <a:r>
              <a:rPr lang="en-US" sz="1100" b="1" dirty="0"/>
              <a:t> </a:t>
            </a:r>
            <a:r>
              <a:rPr lang="en-US" sz="1100" b="1" dirty="0" err="1"/>
              <a:t>en</a:t>
            </a:r>
            <a:r>
              <a:rPr lang="en-US" sz="1100" b="1" dirty="0"/>
              <a:t> 1660.</a:t>
            </a:r>
          </a:p>
        </p:txBody>
      </p:sp>
      <p:sp>
        <p:nvSpPr>
          <p:cNvPr id="6154" name="Rectangle 197">
            <a:extLst>
              <a:ext uri="{FF2B5EF4-FFF2-40B4-BE49-F238E27FC236}">
                <a16:creationId xmlns:a16="http://schemas.microsoft.com/office/drawing/2014/main" id="{0178E784-3C81-4963-ACD9-58EF41CE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1F82F94-84F7-40B8-9213-5B21ED250BB7}"/>
              </a:ext>
            </a:extLst>
          </p:cNvPr>
          <p:cNvSpPr txBox="1"/>
          <p:nvPr/>
        </p:nvSpPr>
        <p:spPr>
          <a:xfrm>
            <a:off x="6616442" y="980661"/>
            <a:ext cx="5528585" cy="5698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58331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3D02AEE-30DC-4942-A9CA-7A14F8B8E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D5823F2-909F-442D-BD72-0681CCC14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231EAF6-FA22-4615-A4D3-D171F7E17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2699857-2714-4E6A-8E11-6BEB9DF7F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078E7-FDC0-448B-97DE-4EDA7702E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266E038-37B1-43CF-AFE0-B21E9F57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20197A2-34DB-4CA6-8DED-7F44E33EE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4" y="808056"/>
            <a:ext cx="3319381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altLang="es-ES"/>
              <a:t>Reinado de Carlos II</a:t>
            </a:r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9C7399F-1494-4953-9F04-D7A114EB0730}"/>
              </a:ext>
            </a:extLst>
          </p:cNvPr>
          <p:cNvSpPr txBox="1"/>
          <p:nvPr/>
        </p:nvSpPr>
        <p:spPr>
          <a:xfrm>
            <a:off x="1381328" y="2052116"/>
            <a:ext cx="3902497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500" b="1"/>
              <a:t>Desaparecido Cromwell, miembros del Ejército dirigidos por el Gral. Monk restauran el Parlamento y la Monarquía.</a:t>
            </a:r>
          </a:p>
          <a:p>
            <a:pPr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500" b="1"/>
              <a:t>Es el fin de la Revolución Puritana.</a:t>
            </a:r>
          </a:p>
          <a:p>
            <a:pPr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500" b="1"/>
              <a:t>Se produce también el restablecimiento de la iglesia anglicana.</a:t>
            </a:r>
          </a:p>
          <a:p>
            <a:pPr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500" b="1"/>
              <a:t>El Rey propició la tolerancia religiosa.</a:t>
            </a:r>
          </a:p>
          <a:p>
            <a:pPr defTabSz="914400" fontAlgn="auto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1500" b="1"/>
              <a:t>Se crea la cámara estrellada: sección del consejo privado del rey que impartía justicia.</a:t>
            </a:r>
          </a:p>
        </p:txBody>
      </p:sp>
      <p:pic>
        <p:nvPicPr>
          <p:cNvPr id="5" name="Picture 5" descr="Carlos%20II%20rey%20de%20Inglaterra">
            <a:extLst>
              <a:ext uri="{FF2B5EF4-FFF2-40B4-BE49-F238E27FC236}">
                <a16:creationId xmlns:a16="http://schemas.microsoft.com/office/drawing/2014/main" id="{6D625CD4-C204-437B-9F15-4283F0666B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/>
          <a:srcRect b="9263"/>
          <a:stretch/>
        </p:blipFill>
        <p:spPr bwMode="auto">
          <a:xfrm>
            <a:off x="6096543" y="227"/>
            <a:ext cx="5288377" cy="6858000"/>
          </a:xfrm>
          <a:prstGeom prst="rect">
            <a:avLst/>
          </a:prstGeom>
          <a:ln w="12700">
            <a:solidFill>
              <a:schemeClr val="tx1"/>
            </a:solidFill>
          </a:ln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31E37FC9-ED36-42CE-9877-9EAB50FA8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2586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97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D028FBE5-2515-4CF7-9061-EDC988E0A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3" name="Picture 192">
            <a:extLst>
              <a:ext uri="{FF2B5EF4-FFF2-40B4-BE49-F238E27FC236}">
                <a16:creationId xmlns:a16="http://schemas.microsoft.com/office/drawing/2014/main" id="{10C2A92B-92F5-430A-A370-FD864418A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C151BBAC-D417-4C14-AAFE-8AAA55B26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95" name="Rectangle 194">
            <a:extLst>
              <a:ext uri="{FF2B5EF4-FFF2-40B4-BE49-F238E27FC236}">
                <a16:creationId xmlns:a16="http://schemas.microsoft.com/office/drawing/2014/main" id="{7DBE5AD7-4CDA-4167-83AD-34003BB38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3D580359-F271-4995-847D-4B9BBE8DE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FFE338A2-FC59-4CD5-84F6-6D7B39CC5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078657E-A80E-4CE1-AE7A-1843EDAD7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704" y="808056"/>
            <a:ext cx="3013024" cy="1077229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2100" b="1"/>
              <a:t>Los </a:t>
            </a:r>
            <a:r>
              <a:rPr lang="en-US" sz="2100" b="1" err="1"/>
              <a:t>partidos</a:t>
            </a:r>
            <a:r>
              <a:rPr lang="en-US" sz="2100" b="1"/>
              <a:t> </a:t>
            </a:r>
            <a:r>
              <a:rPr lang="en-US" sz="2100" b="1" err="1"/>
              <a:t>rivales</a:t>
            </a:r>
            <a:r>
              <a:rPr lang="en-US" sz="2100" b="1"/>
              <a:t> </a:t>
            </a:r>
            <a:r>
              <a:rPr lang="en-US" sz="2100" b="1" err="1"/>
              <a:t>en</a:t>
            </a:r>
            <a:r>
              <a:rPr lang="en-US" sz="2100" b="1"/>
              <a:t> </a:t>
            </a:r>
            <a:r>
              <a:rPr lang="en-US" sz="2100" b="1" err="1"/>
              <a:t>Inglaterra</a:t>
            </a:r>
            <a:r>
              <a:rPr lang="en-US" sz="2100" b="1"/>
              <a:t>	</a:t>
            </a:r>
          </a:p>
        </p:txBody>
      </p:sp>
      <p:pic>
        <p:nvPicPr>
          <p:cNvPr id="8196" name="Picture 4" descr="El reinado de Carlos II de Inglaterra | La guía de Historia">
            <a:extLst>
              <a:ext uri="{FF2B5EF4-FFF2-40B4-BE49-F238E27FC236}">
                <a16:creationId xmlns:a16="http://schemas.microsoft.com/office/drawing/2014/main" id="{CB6C624F-F473-4902-9928-A26F2724C5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r="5381" b="2"/>
          <a:stretch/>
        </p:blipFill>
        <p:spPr bwMode="auto">
          <a:xfrm>
            <a:off x="1659296" y="647190"/>
            <a:ext cx="4914867" cy="5564283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AE0C7EC-1740-4E99-A5AA-2BFA9B2FD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9704" y="2052116"/>
            <a:ext cx="3013025" cy="399782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s-ES" sz="1800" b="1"/>
              <a:t>Los whigs</a:t>
            </a:r>
          </a:p>
          <a:p>
            <a:pPr lvl="1"/>
            <a:r>
              <a:rPr lang="en-US" altLang="es-ES" b="1"/>
              <a:t>Sostienen el bill de exclusión.</a:t>
            </a:r>
          </a:p>
          <a:p>
            <a:r>
              <a:rPr lang="en-US" altLang="es-ES" sz="1800" b="1"/>
              <a:t>Los tories</a:t>
            </a:r>
          </a:p>
          <a:p>
            <a:pPr lvl="1"/>
            <a:r>
              <a:rPr lang="en-US" altLang="es-ES" b="1"/>
              <a:t>Contrarios al bill de exclusión</a:t>
            </a:r>
            <a:r>
              <a:rPr lang="en-US" altLang="es-ES" b="1" dirty="0"/>
              <a:t>.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A8F57220-9A7B-4037-B5C5-8BE03B333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69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AFAADFB1-A9D8-4319-BAC8-6B3FD36BF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617C5FC5-1BC6-470E-A163-7EE80D227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48316889-BCD7-49B5-89BD-4FC1D29FE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3E12F873-5B9B-482F-9FB3-6355C4F3B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F245259-4364-4D53-AC48-3E893885A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3D78FE-7E51-43EE-9604-0226E5D96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475" y="808056"/>
            <a:ext cx="4203364" cy="1077229"/>
          </a:xfrm>
        </p:spPr>
        <p:txBody>
          <a:bodyPr>
            <a:normAutofit/>
          </a:bodyPr>
          <a:lstStyle/>
          <a:p>
            <a:pPr algn="l"/>
            <a:r>
              <a:rPr lang="en-US" b="1"/>
              <a:t>HABEAS CORPUS</a:t>
            </a:r>
          </a:p>
        </p:txBody>
      </p:sp>
      <p:pic>
        <p:nvPicPr>
          <p:cNvPr id="9218" name="Picture 2" descr="Significado de Habeas corpus - Qué es, Definición y Concepto">
            <a:extLst>
              <a:ext uri="{FF2B5EF4-FFF2-40B4-BE49-F238E27FC236}">
                <a16:creationId xmlns:a16="http://schemas.microsoft.com/office/drawing/2014/main" id="{B34DDD22-409D-42A6-A8A0-D1BFDA206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4" r="30454"/>
          <a:stretch/>
        </p:blipFill>
        <p:spPr bwMode="auto">
          <a:xfrm>
            <a:off x="1005401" y="227"/>
            <a:ext cx="4424045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3B9C7619-9AF0-4D6F-B2E3-21032A5C3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DD189F-61CC-4452-81A0-6B6175344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9474" y="1663430"/>
            <a:ext cx="4814993" cy="4786008"/>
          </a:xfrm>
        </p:spPr>
        <p:txBody>
          <a:bodyPr>
            <a:normAutofit/>
          </a:bodyPr>
          <a:lstStyle/>
          <a:p>
            <a:pPr marL="273050" indent="-273050" eaLnBrk="1" hangingPunct="1">
              <a:lnSpc>
                <a:spcPct val="110000"/>
              </a:lnSpc>
            </a:pPr>
            <a:r>
              <a:rPr lang="es-ES" altLang="es-ES" sz="1800" b="1" dirty="0"/>
              <a:t>En 1679 el parlamento vota:</a:t>
            </a:r>
          </a:p>
          <a:p>
            <a:pPr marL="639763" lvl="1" indent="-273050" eaLnBrk="1" hangingPunct="1">
              <a:lnSpc>
                <a:spcPct val="110000"/>
              </a:lnSpc>
              <a:buFont typeface="Wingdings 2" panose="05020102010507070707" pitchFamily="18" charset="2"/>
              <a:buChar char=""/>
            </a:pPr>
            <a:r>
              <a:rPr lang="es-ES" altLang="es-ES" b="1" dirty="0"/>
              <a:t>La ley de Habeas Corpus</a:t>
            </a:r>
          </a:p>
          <a:p>
            <a:pPr marL="1039813" lvl="2" indent="-273050" eaLnBrk="1" hangingPunct="1">
              <a:lnSpc>
                <a:spcPct val="110000"/>
              </a:lnSpc>
              <a:buFont typeface="Wingdings 2" panose="05020102010507070707" pitchFamily="18" charset="2"/>
              <a:buChar char=""/>
            </a:pPr>
            <a:r>
              <a:rPr lang="es-ES" altLang="es-ES" sz="1800" b="1" dirty="0"/>
              <a:t>Los jueces podían exigir la comparecencia ante los tribunales de los detenidos, para examinar si la detención era justa.</a:t>
            </a:r>
          </a:p>
          <a:p>
            <a:pPr marL="1039813" lvl="2" indent="-273050" eaLnBrk="1" hangingPunct="1">
              <a:lnSpc>
                <a:spcPct val="110000"/>
              </a:lnSpc>
              <a:buFont typeface="Wingdings 2" panose="05020102010507070707" pitchFamily="18" charset="2"/>
              <a:buChar char=""/>
            </a:pPr>
            <a:r>
              <a:rPr lang="es-ES" altLang="es-ES" sz="1800" b="1" dirty="0"/>
              <a:t>El recurso podía ser planteado ante el juez por cualquier persona interesada en la suerte del detenido.</a:t>
            </a:r>
          </a:p>
          <a:p>
            <a:pPr>
              <a:lnSpc>
                <a:spcPct val="110000"/>
              </a:lnSpc>
            </a:pPr>
            <a:endParaRPr lang="en-US" sz="1500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AFBE0AC-23B1-4352-95D2-C71EB6D15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51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AFAADFB1-A9D8-4319-BAC8-6B3FD36BF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617C5FC5-1BC6-470E-A163-7EE80D227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48316889-BCD7-49B5-89BD-4FC1D29FE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3E12F873-5B9B-482F-9FB3-6355C4F3B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F245259-4364-4D53-AC48-3E893885A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673B55-F663-43B1-9E83-087553545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475" y="808056"/>
            <a:ext cx="4203364" cy="1077229"/>
          </a:xfrm>
        </p:spPr>
        <p:txBody>
          <a:bodyPr>
            <a:normAutofit/>
          </a:bodyPr>
          <a:lstStyle/>
          <a:p>
            <a:pPr algn="l"/>
            <a:r>
              <a:rPr lang="en-US" b="1"/>
              <a:t>EL REINADO DE JACOBO II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BC1DBB08-1669-41C6-B1E7-15082299B6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 r="11816" b="1"/>
          <a:stretch/>
        </p:blipFill>
        <p:spPr bwMode="auto">
          <a:xfrm>
            <a:off x="1005401" y="227"/>
            <a:ext cx="4424045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3B9C7619-9AF0-4D6F-B2E3-21032A5C3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F85AD6-E9F3-4433-8E20-B1CF42055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2052116"/>
            <a:ext cx="5175115" cy="4689152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600" b="1" dirty="0"/>
              <a:t>Tras la muerte de Carlos II, Jacobo II sube al trono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600" b="1" dirty="0"/>
              <a:t>Suspende las leyes contra los católicos.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600" b="1" dirty="0"/>
              <a:t>Designa para los cargos más importantes a personas católicas.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600" b="1" dirty="0"/>
              <a:t>Los ingleses toleraron la situación porque el Rey era ya una anciano y no tenía herederos católicos directos, así que esperaban que al morir él: asumiera su hija María que era protestante el trono.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600" b="1" dirty="0"/>
              <a:t>Pero de un nuevo matrimonio real, nace un hijo en 1688:</a:t>
            </a:r>
          </a:p>
          <a:p>
            <a:pPr lvl="2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b="1" dirty="0"/>
              <a:t>Esto aseguraba el predominio del catolicismo en Inglaterra.</a:t>
            </a:r>
          </a:p>
          <a:p>
            <a:pPr>
              <a:lnSpc>
                <a:spcPct val="110000"/>
              </a:lnSpc>
            </a:pPr>
            <a:endParaRPr lang="en-US" sz="1300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AFBE0AC-23B1-4352-95D2-C71EB6D15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06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A97B08B2-0DA5-4B7F-A47D-5C15ECFB0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María II de Inglaterra - Wikiwand">
            <a:extLst>
              <a:ext uri="{FF2B5EF4-FFF2-40B4-BE49-F238E27FC236}">
                <a16:creationId xmlns:a16="http://schemas.microsoft.com/office/drawing/2014/main" id="{B599F0A0-7A41-420B-B8F4-8FF24116B2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0" r="-1" b="6582"/>
          <a:stretch/>
        </p:blipFill>
        <p:spPr bwMode="auto">
          <a:xfrm>
            <a:off x="126479" y="0"/>
            <a:ext cx="12191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19C770FC-6D2D-4B73-8219-CFEB0B146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2DD31FDA-BCB5-4B8D-8FB8-8CCF019C9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590A298A-601D-412F-9A93-09DCA9DBE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7474A3CD-596C-4FAC-8913-C98848CD2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6A99299-7151-43AF-94CF-2ADA8412B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5" y="0"/>
            <a:ext cx="4431479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DCDADB3-9A9B-4032-B9A3-7ED16AA3A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738" y="808056"/>
            <a:ext cx="2659944" cy="1225532"/>
          </a:xfrm>
        </p:spPr>
        <p:txBody>
          <a:bodyPr>
            <a:normAutofit/>
          </a:bodyPr>
          <a:lstStyle/>
          <a:p>
            <a:pPr algn="l"/>
            <a:r>
              <a:rPr lang="es-ES" sz="2200" b="1"/>
              <a:t>La Revolución de 1688 o Revolución Gloriosa</a:t>
            </a:r>
            <a:endParaRPr lang="en-US" sz="2200" b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A70D01-A8ED-438E-8013-0E49EA5A9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3507" y="2171700"/>
            <a:ext cx="3706238" cy="4683582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</a:pPr>
            <a:r>
              <a:rPr lang="es-ES" altLang="es-ES" sz="1800" b="1" dirty="0"/>
              <a:t>Los dirigentes tories y whigs invitan a Guillermo de Orange, estatúder de Holanda, casado con María la hija de Jacobo II para que invada Inglaterra y expulsase a los Estuardo.</a:t>
            </a:r>
          </a:p>
          <a:p>
            <a:pPr eaLnBrk="1" hangingPunct="1">
              <a:lnSpc>
                <a:spcPct val="110000"/>
              </a:lnSpc>
            </a:pPr>
            <a:r>
              <a:rPr lang="es-ES" altLang="es-ES" sz="1800" b="1" dirty="0"/>
              <a:t>Guillermo desembarcó con un pequeño ejército y marchó sobre Londres.</a:t>
            </a:r>
          </a:p>
          <a:p>
            <a:pPr eaLnBrk="1" hangingPunct="1">
              <a:lnSpc>
                <a:spcPct val="110000"/>
              </a:lnSpc>
            </a:pPr>
            <a:r>
              <a:rPr lang="es-ES" altLang="es-ES" sz="1800" b="1" dirty="0"/>
              <a:t>Jacobo II huyó a Francia.</a:t>
            </a:r>
          </a:p>
          <a:p>
            <a:pPr>
              <a:lnSpc>
                <a:spcPct val="110000"/>
              </a:lnSpc>
            </a:pPr>
            <a:endParaRPr lang="en-US" sz="1400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9BB4655-F250-4A6F-9526-13AFF6118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3755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5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62C9A412-6D33-4176-9157-E3B99D3AC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4B943304-F883-42A9-840F-CC318A256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1AAFC6A7-C24E-4A7C-9566-DB74CCFEF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F2A188AC-153B-4A00-B5A5-794810FA0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C61FC670-9D36-4874-9280-16FEDEA4C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236FD2F9-5FC0-4B1C-A95A-266B3379CB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4620AC-BC76-4620-A7F3-C077CE76B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s-ES" sz="3100" b="1"/>
              <a:t>Nace la Monarquía Parlamentaria o limitada </a:t>
            </a:r>
            <a:br>
              <a:rPr lang="es-ES" sz="3100" b="1"/>
            </a:br>
            <a:endParaRPr lang="en-US" sz="3100" b="1"/>
          </a:p>
        </p:txBody>
      </p:sp>
      <p:pic>
        <p:nvPicPr>
          <p:cNvPr id="12290" name="Picture 2" descr="Guillermo III y Maria II. Rey y Reina de Inglaterra en la gracia de Dios. |  Reina de inglaterra, Guillermo, Edad moderna">
            <a:extLst>
              <a:ext uri="{FF2B5EF4-FFF2-40B4-BE49-F238E27FC236}">
                <a16:creationId xmlns:a16="http://schemas.microsoft.com/office/drawing/2014/main" id="{A3D1B159-29D2-4B2D-9888-9801767EF4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78" b="-1"/>
          <a:stretch/>
        </p:blipFill>
        <p:spPr bwMode="auto">
          <a:xfrm>
            <a:off x="2286938" y="2364159"/>
            <a:ext cx="4454381" cy="3364051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63A0D8-4EEB-463C-8EAC-DA088BA5E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4719" y="1478603"/>
            <a:ext cx="3739747" cy="5184843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400" b="1" dirty="0"/>
              <a:t>El parlamento declaró vacante el trono.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400" b="1" dirty="0"/>
              <a:t>Aprobó la </a:t>
            </a:r>
            <a:r>
              <a:rPr lang="es-ES" sz="1400" b="1" dirty="0">
                <a:hlinkClick r:id="rId6" tooltip="Para acceder al contenido de la Declaración de Derechos de 1689 haz clic aquí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Declaración de Derechos de 1689</a:t>
            </a:r>
            <a:r>
              <a:rPr lang="es-ES" sz="1400" b="1" dirty="0"/>
              <a:t>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400" b="1" dirty="0"/>
              <a:t>Guillermo y María se comprometen a respetarla y son proclamados reyes.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400" b="1" dirty="0"/>
              <a:t>La Declaración de Derechos de 1689, junto con la Carta Magna y la Petición de Derechos de 1628 son los documentos más importantes de Inglaterra.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400" b="1" dirty="0"/>
              <a:t>Establecen un régimen de monarquía limitada y controlada por el Parlamento,</a:t>
            </a:r>
          </a:p>
          <a:p>
            <a:pPr lvl="2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s-ES" sz="1400" b="1" dirty="0"/>
              <a:t>Siendo una excepción para una Europa donde el régimen predominante era la Monarquía Absoluta de Derecho Divino.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8C547AF4-DD54-40F6-9F0C-1D4C014EB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75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93D02AEE-30DC-4942-A9CA-7A14F8B8E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FD5823F2-909F-442D-BD72-0681CCC14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4231EAF6-FA22-4615-A4D3-D171F7E17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F2699857-2714-4E6A-8E11-6BEB9DF7F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46078E7-FDC0-448B-97DE-4EDA7702E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7266E038-37B1-43CF-AFE0-B21E9F57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29809C-A6D8-4ACB-882D-F38829460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4444" y="2052116"/>
            <a:ext cx="3319381" cy="399782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s-ES" sz="1800" b="1"/>
              <a:t>La monarquía absoluta de Derecho Divino dejó de existir en Inglaterra.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s-ES" sz="1800" b="1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s-ES" sz="1800" b="1"/>
              <a:t>El parlamento quedó en situación de convertirse en la más importante institución política del reino.</a:t>
            </a:r>
          </a:p>
          <a:p>
            <a:endParaRPr lang="en-US" sz="1800" dirty="0"/>
          </a:p>
        </p:txBody>
      </p:sp>
      <p:pic>
        <p:nvPicPr>
          <p:cNvPr id="13314" name="Picture 2" descr="Resultado de imagen de guillermo iii de orange y mary ii | William and mary,  Queen mary ii, Queen of england">
            <a:extLst>
              <a:ext uri="{FF2B5EF4-FFF2-40B4-BE49-F238E27FC236}">
                <a16:creationId xmlns:a16="http://schemas.microsoft.com/office/drawing/2014/main" id="{5BDB78A4-7F29-417C-9FE1-CC1AD9EF35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"/>
          <a:stretch/>
        </p:blipFill>
        <p:spPr bwMode="auto">
          <a:xfrm>
            <a:off x="6096543" y="227"/>
            <a:ext cx="5288377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Rectangle 146">
            <a:extLst>
              <a:ext uri="{FF2B5EF4-FFF2-40B4-BE49-F238E27FC236}">
                <a16:creationId xmlns:a16="http://schemas.microsoft.com/office/drawing/2014/main" id="{31E37FC9-ED36-42CE-9877-9EAB50FA8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2586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051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906</Words>
  <Application>Microsoft Office PowerPoint</Application>
  <PresentationFormat>Panorámica</PresentationFormat>
  <Paragraphs>86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MS Shell Dlg 2</vt:lpstr>
      <vt:lpstr>Wingdings</vt:lpstr>
      <vt:lpstr>Wingdings 2</vt:lpstr>
      <vt:lpstr>Wingdings 3</vt:lpstr>
      <vt:lpstr>Madison</vt:lpstr>
      <vt:lpstr>María Sanz IES SAN JUAN BAUTISTA</vt:lpstr>
      <vt:lpstr>¡</vt:lpstr>
      <vt:lpstr>Jacobo I Rey de Escocia e Inglaterra</vt:lpstr>
      <vt:lpstr>CARLOS I</vt:lpstr>
      <vt:lpstr>CARLOS I</vt:lpstr>
      <vt:lpstr>OLIVER CROMWELL</vt:lpstr>
      <vt:lpstr>Reinado de Carlos II</vt:lpstr>
      <vt:lpstr>Los partidos rivales en Inglaterra </vt:lpstr>
      <vt:lpstr>HABEAS CORPUS</vt:lpstr>
      <vt:lpstr>EL REINADO DE JACOBO II</vt:lpstr>
      <vt:lpstr>La Revolución de 1688 o Revolución Gloriosa</vt:lpstr>
      <vt:lpstr>Nace la Monarquía Parlamentaria o limitada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Sanz</dc:creator>
  <cp:lastModifiedBy>Maria Sanz</cp:lastModifiedBy>
  <cp:revision>10</cp:revision>
  <dcterms:created xsi:type="dcterms:W3CDTF">2020-10-02T18:45:13Z</dcterms:created>
  <dcterms:modified xsi:type="dcterms:W3CDTF">2021-09-07T19:40:52Z</dcterms:modified>
</cp:coreProperties>
</file>