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256" r:id="rId3"/>
    <p:sldId id="257" r:id="rId4"/>
    <p:sldId id="258" r:id="rId5"/>
    <p:sldId id="259" r:id="rId6"/>
    <p:sldId id="260" r:id="rId7"/>
    <p:sldId id="28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9" autoAdjust="0"/>
    <p:restoredTop sz="94660"/>
  </p:normalViewPr>
  <p:slideViewPr>
    <p:cSldViewPr>
      <p:cViewPr>
        <p:scale>
          <a:sx n="68" d="100"/>
          <a:sy n="68" d="100"/>
        </p:scale>
        <p:origin x="1891" y="3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sng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657" y="4586857"/>
            <a:ext cx="1521714" cy="227114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00899" y="1165559"/>
            <a:ext cx="173735" cy="70743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175372" y="1140713"/>
            <a:ext cx="171450" cy="704850"/>
          </a:xfrm>
          <a:custGeom>
            <a:avLst/>
            <a:gdLst/>
            <a:ahLst/>
            <a:cxnLst/>
            <a:rect l="l" t="t" r="r" b="b"/>
            <a:pathLst>
              <a:path w="171450" h="704850">
                <a:moveTo>
                  <a:pt x="114267" y="170858"/>
                </a:moveTo>
                <a:lnTo>
                  <a:pt x="57115" y="172043"/>
                </a:lnTo>
                <a:lnTo>
                  <a:pt x="68325" y="704723"/>
                </a:lnTo>
                <a:lnTo>
                  <a:pt x="125475" y="703452"/>
                </a:lnTo>
                <a:lnTo>
                  <a:pt x="114267" y="170858"/>
                </a:lnTo>
                <a:close/>
              </a:path>
              <a:path w="171450" h="704850">
                <a:moveTo>
                  <a:pt x="82169" y="0"/>
                </a:moveTo>
                <a:lnTo>
                  <a:pt x="0" y="173227"/>
                </a:lnTo>
                <a:lnTo>
                  <a:pt x="57115" y="172043"/>
                </a:lnTo>
                <a:lnTo>
                  <a:pt x="56515" y="143510"/>
                </a:lnTo>
                <a:lnTo>
                  <a:pt x="113665" y="142239"/>
                </a:lnTo>
                <a:lnTo>
                  <a:pt x="157015" y="142239"/>
                </a:lnTo>
                <a:lnTo>
                  <a:pt x="82169" y="0"/>
                </a:lnTo>
                <a:close/>
              </a:path>
              <a:path w="171450" h="704850">
                <a:moveTo>
                  <a:pt x="113665" y="142239"/>
                </a:moveTo>
                <a:lnTo>
                  <a:pt x="56515" y="143510"/>
                </a:lnTo>
                <a:lnTo>
                  <a:pt x="57115" y="172043"/>
                </a:lnTo>
                <a:lnTo>
                  <a:pt x="114267" y="170858"/>
                </a:lnTo>
                <a:lnTo>
                  <a:pt x="113665" y="142239"/>
                </a:lnTo>
                <a:close/>
              </a:path>
              <a:path w="171450" h="704850">
                <a:moveTo>
                  <a:pt x="157015" y="142239"/>
                </a:moveTo>
                <a:lnTo>
                  <a:pt x="113665" y="142239"/>
                </a:lnTo>
                <a:lnTo>
                  <a:pt x="114267" y="170858"/>
                </a:lnTo>
                <a:lnTo>
                  <a:pt x="171450" y="169672"/>
                </a:lnTo>
                <a:lnTo>
                  <a:pt x="157015" y="142239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sng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sng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188" y="65023"/>
            <a:ext cx="896112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sng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13.jp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image" Target="../media/image47.png"/><Relationship Id="rId12" Type="http://schemas.openxmlformats.org/officeDocument/2006/relationships/image" Target="../media/image51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39.png"/><Relationship Id="rId5" Type="http://schemas.openxmlformats.org/officeDocument/2006/relationships/image" Target="../media/image40.png"/><Relationship Id="rId10" Type="http://schemas.openxmlformats.org/officeDocument/2006/relationships/image" Target="../media/image50.png"/><Relationship Id="rId4" Type="http://schemas.openxmlformats.org/officeDocument/2006/relationships/image" Target="../media/image38.png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6.png"/><Relationship Id="rId18" Type="http://schemas.openxmlformats.org/officeDocument/2006/relationships/image" Target="../media/image39.png"/><Relationship Id="rId3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55.png"/><Relationship Id="rId17" Type="http://schemas.openxmlformats.org/officeDocument/2006/relationships/image" Target="../media/image50.png"/><Relationship Id="rId2" Type="http://schemas.openxmlformats.org/officeDocument/2006/relationships/image" Target="../media/image53.png"/><Relationship Id="rId16" Type="http://schemas.openxmlformats.org/officeDocument/2006/relationships/image" Target="../media/image59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5" Type="http://schemas.openxmlformats.org/officeDocument/2006/relationships/image" Target="../media/image58.png"/><Relationship Id="rId10" Type="http://schemas.openxmlformats.org/officeDocument/2006/relationships/image" Target="../media/image48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47.png"/><Relationship Id="rId1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9.png"/><Relationship Id="rId18" Type="http://schemas.openxmlformats.org/officeDocument/2006/relationships/image" Target="../media/image58.png"/><Relationship Id="rId3" Type="http://schemas.openxmlformats.org/officeDocument/2006/relationships/image" Target="../media/image62.png"/><Relationship Id="rId21" Type="http://schemas.openxmlformats.org/officeDocument/2006/relationships/image" Target="../media/image65.png"/><Relationship Id="rId7" Type="http://schemas.openxmlformats.org/officeDocument/2006/relationships/image" Target="../media/image46.png"/><Relationship Id="rId12" Type="http://schemas.openxmlformats.org/officeDocument/2006/relationships/image" Target="../media/image48.png"/><Relationship Id="rId17" Type="http://schemas.openxmlformats.org/officeDocument/2006/relationships/image" Target="../media/image56.png"/><Relationship Id="rId2" Type="http://schemas.openxmlformats.org/officeDocument/2006/relationships/image" Target="../media/image53.png"/><Relationship Id="rId16" Type="http://schemas.openxmlformats.org/officeDocument/2006/relationships/image" Target="../media/image57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7.png"/><Relationship Id="rId5" Type="http://schemas.openxmlformats.org/officeDocument/2006/relationships/image" Target="../media/image54.png"/><Relationship Id="rId15" Type="http://schemas.openxmlformats.org/officeDocument/2006/relationships/image" Target="../media/image55.png"/><Relationship Id="rId10" Type="http://schemas.openxmlformats.org/officeDocument/2006/relationships/image" Target="../media/image43.png"/><Relationship Id="rId19" Type="http://schemas.openxmlformats.org/officeDocument/2006/relationships/image" Target="../media/image59.png"/><Relationship Id="rId4" Type="http://schemas.openxmlformats.org/officeDocument/2006/relationships/image" Target="../media/image63.png"/><Relationship Id="rId9" Type="http://schemas.openxmlformats.org/officeDocument/2006/relationships/image" Target="../media/image40.png"/><Relationship Id="rId14" Type="http://schemas.openxmlformats.org/officeDocument/2006/relationships/image" Target="../media/image50.png"/><Relationship Id="rId22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jp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2" Type="http://schemas.openxmlformats.org/officeDocument/2006/relationships/image" Target="../media/image66.jp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96.png"/><Relationship Id="rId3" Type="http://schemas.openxmlformats.org/officeDocument/2006/relationships/image" Target="../media/image94.jpg"/><Relationship Id="rId7" Type="http://schemas.openxmlformats.org/officeDocument/2006/relationships/image" Target="../media/image99.png"/><Relationship Id="rId12" Type="http://schemas.openxmlformats.org/officeDocument/2006/relationships/image" Target="../media/image10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5.png"/><Relationship Id="rId5" Type="http://schemas.openxmlformats.org/officeDocument/2006/relationships/image" Target="../media/image97.png"/><Relationship Id="rId15" Type="http://schemas.openxmlformats.org/officeDocument/2006/relationships/image" Target="../media/image101.png"/><Relationship Id="rId10" Type="http://schemas.openxmlformats.org/officeDocument/2006/relationships/image" Target="../media/image104.png"/><Relationship Id="rId4" Type="http://schemas.openxmlformats.org/officeDocument/2006/relationships/image" Target="../media/image95.png"/><Relationship Id="rId9" Type="http://schemas.openxmlformats.org/officeDocument/2006/relationships/image" Target="../media/image103.png"/><Relationship Id="rId14" Type="http://schemas.openxmlformats.org/officeDocument/2006/relationships/image" Target="../media/image10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9.png"/><Relationship Id="rId3" Type="http://schemas.openxmlformats.org/officeDocument/2006/relationships/image" Target="../media/image117.png"/><Relationship Id="rId7" Type="http://schemas.openxmlformats.org/officeDocument/2006/relationships/image" Target="../media/image111.png"/><Relationship Id="rId12" Type="http://schemas.openxmlformats.org/officeDocument/2006/relationships/image" Target="../media/image118.png"/><Relationship Id="rId2" Type="http://schemas.openxmlformats.org/officeDocument/2006/relationships/image" Target="../media/image116.png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21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" Type="http://schemas.openxmlformats.org/officeDocument/2006/relationships/image" Target="../media/image117.png"/><Relationship Id="rId21" Type="http://schemas.openxmlformats.org/officeDocument/2006/relationships/image" Target="../media/image127.png"/><Relationship Id="rId7" Type="http://schemas.openxmlformats.org/officeDocument/2006/relationships/image" Target="../media/image111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2" Type="http://schemas.openxmlformats.org/officeDocument/2006/relationships/image" Target="../media/image116.png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24" Type="http://schemas.openxmlformats.org/officeDocument/2006/relationships/image" Target="../media/image130.png"/><Relationship Id="rId5" Type="http://schemas.openxmlformats.org/officeDocument/2006/relationships/image" Target="../media/image109.pn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10" Type="http://schemas.openxmlformats.org/officeDocument/2006/relationships/image" Target="../media/image114.png"/><Relationship Id="rId19" Type="http://schemas.openxmlformats.org/officeDocument/2006/relationships/image" Target="../media/image125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2.png"/><Relationship Id="rId26" Type="http://schemas.openxmlformats.org/officeDocument/2006/relationships/image" Target="../media/image130.png"/><Relationship Id="rId3" Type="http://schemas.openxmlformats.org/officeDocument/2006/relationships/image" Target="../media/image133.png"/><Relationship Id="rId21" Type="http://schemas.openxmlformats.org/officeDocument/2006/relationships/image" Target="../media/image12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21.png"/><Relationship Id="rId25" Type="http://schemas.openxmlformats.org/officeDocument/2006/relationships/image" Target="../media/image129.png"/><Relationship Id="rId2" Type="http://schemas.openxmlformats.org/officeDocument/2006/relationships/image" Target="../media/image132.png"/><Relationship Id="rId16" Type="http://schemas.openxmlformats.org/officeDocument/2006/relationships/image" Target="../media/image120.png"/><Relationship Id="rId20" Type="http://schemas.openxmlformats.org/officeDocument/2006/relationships/image" Target="../media/image124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13.png"/><Relationship Id="rId24" Type="http://schemas.openxmlformats.org/officeDocument/2006/relationships/image" Target="../media/image128.png"/><Relationship Id="rId5" Type="http://schemas.openxmlformats.org/officeDocument/2006/relationships/image" Target="../media/image108.png"/><Relationship Id="rId15" Type="http://schemas.openxmlformats.org/officeDocument/2006/relationships/image" Target="../media/image119.png"/><Relationship Id="rId23" Type="http://schemas.openxmlformats.org/officeDocument/2006/relationships/image" Target="../media/image134.png"/><Relationship Id="rId28" Type="http://schemas.openxmlformats.org/officeDocument/2006/relationships/image" Target="../media/image135.png"/><Relationship Id="rId10" Type="http://schemas.openxmlformats.org/officeDocument/2006/relationships/image" Target="../media/image112.png"/><Relationship Id="rId19" Type="http://schemas.openxmlformats.org/officeDocument/2006/relationships/image" Target="../media/image123.png"/><Relationship Id="rId4" Type="http://schemas.openxmlformats.org/officeDocument/2006/relationships/image" Target="../media/image116.png"/><Relationship Id="rId9" Type="http://schemas.openxmlformats.org/officeDocument/2006/relationships/image" Target="../media/image111.png"/><Relationship Id="rId14" Type="http://schemas.openxmlformats.org/officeDocument/2006/relationships/image" Target="../media/image118.png"/><Relationship Id="rId22" Type="http://schemas.openxmlformats.org/officeDocument/2006/relationships/image" Target="../media/image126.png"/><Relationship Id="rId27" Type="http://schemas.openxmlformats.org/officeDocument/2006/relationships/image" Target="../media/image1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jp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12" Type="http://schemas.openxmlformats.org/officeDocument/2006/relationships/image" Target="../media/image147.jpg"/><Relationship Id="rId2" Type="http://schemas.openxmlformats.org/officeDocument/2006/relationships/image" Target="../media/image137.png"/><Relationship Id="rId16" Type="http://schemas.openxmlformats.org/officeDocument/2006/relationships/image" Target="../media/image1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46.jpg"/><Relationship Id="rId5" Type="http://schemas.openxmlformats.org/officeDocument/2006/relationships/image" Target="../media/image140.png"/><Relationship Id="rId15" Type="http://schemas.openxmlformats.org/officeDocument/2006/relationships/image" Target="../media/image150.jp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3" Type="http://schemas.openxmlformats.org/officeDocument/2006/relationships/image" Target="../media/image153.jp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2" Type="http://schemas.openxmlformats.org/officeDocument/2006/relationships/image" Target="../media/image152.jpg"/><Relationship Id="rId16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158.jpg"/><Relationship Id="rId5" Type="http://schemas.openxmlformats.org/officeDocument/2006/relationships/image" Target="../media/image138.png"/><Relationship Id="rId15" Type="http://schemas.openxmlformats.org/officeDocument/2006/relationships/image" Target="../media/image162.png"/><Relationship Id="rId10" Type="http://schemas.openxmlformats.org/officeDocument/2006/relationships/image" Target="../media/image157.jpg"/><Relationship Id="rId4" Type="http://schemas.openxmlformats.org/officeDocument/2006/relationships/image" Target="../media/image137.png"/><Relationship Id="rId9" Type="http://schemas.openxmlformats.org/officeDocument/2006/relationships/image" Target="../media/image156.jpg"/><Relationship Id="rId14" Type="http://schemas.openxmlformats.org/officeDocument/2006/relationships/image" Target="../media/image1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165.jp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2" Type="http://schemas.openxmlformats.org/officeDocument/2006/relationships/image" Target="../media/image164.jp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g"/><Relationship Id="rId3" Type="http://schemas.openxmlformats.org/officeDocument/2006/relationships/image" Target="../media/image167.png"/><Relationship Id="rId7" Type="http://schemas.openxmlformats.org/officeDocument/2006/relationships/image" Target="../media/image156.jp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3.jpg"/><Relationship Id="rId5" Type="http://schemas.openxmlformats.org/officeDocument/2006/relationships/image" Target="../media/image169.jpg"/><Relationship Id="rId4" Type="http://schemas.openxmlformats.org/officeDocument/2006/relationships/image" Target="../media/image168.png"/><Relationship Id="rId9" Type="http://schemas.openxmlformats.org/officeDocument/2006/relationships/image" Target="../media/image170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3" Type="http://schemas.openxmlformats.org/officeDocument/2006/relationships/image" Target="../media/image166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2" Type="http://schemas.openxmlformats.org/officeDocument/2006/relationships/image" Target="../media/image2.png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68.png"/><Relationship Id="rId15" Type="http://schemas.openxmlformats.org/officeDocument/2006/relationships/image" Target="../media/image180.png"/><Relationship Id="rId10" Type="http://schemas.openxmlformats.org/officeDocument/2006/relationships/image" Target="../media/image175.png"/><Relationship Id="rId4" Type="http://schemas.openxmlformats.org/officeDocument/2006/relationships/image" Target="../media/image167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B35F886-1102-4486-830A-34F41439C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DEFD1BC-7AD4-41EC-8E11-4E5E8AC54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8B0E5C8B-3874-4B3C-BAD4-9EFE85FEAC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7DA6224-9378-452F-A53A-DD0BF1972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DE869DF-C006-49F7-B9FF-0317F64E97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D200C16-6204-4580-AB37-7E94176D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0DE7603-6DD0-4DB6-88FC-5402B9D4AA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0" name="Picture 6" descr="Carlos-III-repartiendo-tierras-a-los-colonos-de-las-Nuevas-Poblaciones-de-Victorino-López-Alcázar-de-Segovia  - Archivos de la Historia | Tu página de divulgación">
            <a:extLst>
              <a:ext uri="{FF2B5EF4-FFF2-40B4-BE49-F238E27FC236}">
                <a16:creationId xmlns:a16="http://schemas.microsoft.com/office/drawing/2014/main" id="{6A04D268-53E0-49D9-9AC8-DEC882DFF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7" r="24950" b="4"/>
          <a:stretch/>
        </p:blipFill>
        <p:spPr bwMode="auto">
          <a:xfrm>
            <a:off x="452628" y="417317"/>
            <a:ext cx="2662247" cy="315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638515"/>
            <a:ext cx="304800" cy="322326"/>
            <a:chOff x="215328" y="-46937"/>
            <a:chExt cx="304800" cy="2773841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Felipe V de España - Wikipedia, la enciclopedia libre">
            <a:extLst>
              <a:ext uri="{FF2B5EF4-FFF2-40B4-BE49-F238E27FC236}">
                <a16:creationId xmlns:a16="http://schemas.microsoft.com/office/drawing/2014/main" id="{C5F8E0CC-80C0-4094-BBB1-17272A155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5258"/>
          <a:stretch/>
        </p:blipFill>
        <p:spPr bwMode="auto">
          <a:xfrm>
            <a:off x="3210336" y="406043"/>
            <a:ext cx="2662247" cy="316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ARTE e ICONOGRAFÍA: FERNANDO VI PROTECTOR DE LAS ARTES">
            <a:extLst>
              <a:ext uri="{FF2B5EF4-FFF2-40B4-BE49-F238E27FC236}">
                <a16:creationId xmlns:a16="http://schemas.microsoft.com/office/drawing/2014/main" id="{3AF45F6B-170F-49C1-8B5F-53B9C591F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5" b="4441"/>
          <a:stretch/>
        </p:blipFill>
        <p:spPr bwMode="auto">
          <a:xfrm>
            <a:off x="5961970" y="406043"/>
            <a:ext cx="2662247" cy="316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18DE9AD-581B-488C-83DE-5C981161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4018137"/>
            <a:ext cx="8668512" cy="2729076"/>
          </a:xfrm>
          <a:noFill/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ES" sz="3600" u="none" dirty="0">
                <a:solidFill>
                  <a:schemeClr val="bg1"/>
                </a:solidFill>
              </a:rPr>
              <a:t>EL SIGLO XVIII: </a:t>
            </a:r>
            <a:br>
              <a:rPr lang="es-ES" sz="3600" u="none" dirty="0">
                <a:solidFill>
                  <a:schemeClr val="bg1"/>
                </a:solidFill>
              </a:rPr>
            </a:br>
            <a:br>
              <a:rPr lang="es-ES" sz="3600" u="none" dirty="0">
                <a:solidFill>
                  <a:schemeClr val="bg1"/>
                </a:solidFill>
              </a:rPr>
            </a:br>
            <a:r>
              <a:rPr lang="es-ES" sz="3600" u="none" dirty="0">
                <a:solidFill>
                  <a:schemeClr val="bg1"/>
                </a:solidFill>
              </a:rPr>
              <a:t>EL REFORMISMO BORBÓNICO</a:t>
            </a:r>
          </a:p>
        </p:txBody>
      </p:sp>
    </p:spTree>
    <p:extLst>
      <p:ext uri="{BB962C8B-B14F-4D97-AF65-F5344CB8AC3E}">
        <p14:creationId xmlns:p14="http://schemas.microsoft.com/office/powerpoint/2010/main" val="2327162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65023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r>
              <a:rPr lang="es-ES" dirty="0">
                <a:solidFill>
                  <a:srgbClr val="FF0000"/>
                </a:solidFill>
              </a:rPr>
              <a:t>c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400" y="1691500"/>
            <a:ext cx="7620000" cy="933054"/>
          </a:xfrm>
          <a:custGeom>
            <a:avLst/>
            <a:gdLst/>
            <a:ahLst/>
            <a:cxnLst/>
            <a:rect l="l" t="t" r="r" b="b"/>
            <a:pathLst>
              <a:path w="2232659" h="369569">
                <a:moveTo>
                  <a:pt x="0" y="369328"/>
                </a:moveTo>
                <a:lnTo>
                  <a:pt x="2232279" y="369328"/>
                </a:lnTo>
                <a:lnTo>
                  <a:pt x="2232279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0" y="2761868"/>
            <a:ext cx="5105400" cy="3714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8825" y="3242517"/>
            <a:ext cx="5095875" cy="3524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64961" y="3677564"/>
            <a:ext cx="5095874" cy="3333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7530" y="4093561"/>
            <a:ext cx="5124450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96580" y="4532553"/>
            <a:ext cx="5105400" cy="3524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06105" y="5055133"/>
            <a:ext cx="5086350" cy="1905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33600" y="5415788"/>
            <a:ext cx="5105400" cy="3429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11812" y="51567"/>
            <a:ext cx="9108440" cy="1624329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F7C67FDA-F631-4D5F-B9E6-A7991CDAD92C}"/>
              </a:ext>
            </a:extLst>
          </p:cNvPr>
          <p:cNvSpPr/>
          <p:nvPr/>
        </p:nvSpPr>
        <p:spPr>
          <a:xfrm>
            <a:off x="1524000" y="1689352"/>
            <a:ext cx="6324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CUESTIONARIO A COMPLETAR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57200"/>
            <a:ext cx="7726680" cy="2849881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8AF2AC1F-A289-40DF-A5AB-4946D2BE7AFB}"/>
              </a:ext>
            </a:extLst>
          </p:cNvPr>
          <p:cNvSpPr txBox="1"/>
          <p:nvPr/>
        </p:nvSpPr>
        <p:spPr>
          <a:xfrm>
            <a:off x="1066800" y="3440784"/>
            <a:ext cx="6934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29209" algn="just">
              <a:lnSpc>
                <a:spcPct val="100000"/>
              </a:lnSpc>
              <a:spcBef>
                <a:spcPts val="265"/>
              </a:spcBef>
            </a:pPr>
            <a:r>
              <a:rPr lang="es-ES" sz="1800" dirty="0">
                <a:latin typeface="Calibri"/>
                <a:cs typeface="Calibri"/>
              </a:rPr>
              <a:t>La</a:t>
            </a:r>
            <a:r>
              <a:rPr lang="es-ES" sz="1800" spc="-1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llegada</a:t>
            </a:r>
            <a:r>
              <a:rPr lang="es-ES" sz="1800" spc="-2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los</a:t>
            </a:r>
            <a:r>
              <a:rPr lang="es-ES" sz="1800" spc="10" dirty="0">
                <a:latin typeface="Calibri"/>
                <a:cs typeface="Calibri"/>
              </a:rPr>
              <a:t> </a:t>
            </a:r>
            <a:r>
              <a:rPr lang="es-ES" sz="1800" b="1" spc="-5" dirty="0">
                <a:latin typeface="Calibri"/>
                <a:cs typeface="Calibri"/>
              </a:rPr>
              <a:t>Borbones</a:t>
            </a:r>
            <a:r>
              <a:rPr lang="es-ES" sz="1800" b="1" spc="2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al</a:t>
            </a:r>
            <a:r>
              <a:rPr lang="es-ES" sz="1800" spc="10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trono</a:t>
            </a:r>
            <a:r>
              <a:rPr lang="es-ES" sz="1800" spc="-2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español significó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la</a:t>
            </a:r>
            <a:r>
              <a:rPr lang="es-ES" sz="1800" spc="1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consolidación</a:t>
            </a:r>
            <a:r>
              <a:rPr lang="es-ES" sz="1800" spc="-3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del</a:t>
            </a:r>
            <a:r>
              <a:rPr lang="es-ES" sz="1800" spc="35" dirty="0">
                <a:latin typeface="Calibri"/>
                <a:cs typeface="Calibri"/>
              </a:rPr>
              <a:t> </a:t>
            </a:r>
            <a:r>
              <a:rPr lang="es-ES" sz="1800" b="1" spc="-5" dirty="0">
                <a:latin typeface="Calibri"/>
                <a:cs typeface="Calibri"/>
              </a:rPr>
              <a:t>absolutismo</a:t>
            </a:r>
            <a:r>
              <a:rPr lang="es-ES" sz="1800" b="1" spc="5" dirty="0">
                <a:latin typeface="Calibri"/>
                <a:cs typeface="Calibri"/>
              </a:rPr>
              <a:t> </a:t>
            </a:r>
            <a:r>
              <a:rPr lang="es-ES" sz="1800" b="1" spc="-10" dirty="0">
                <a:latin typeface="Calibri"/>
                <a:cs typeface="Calibri"/>
              </a:rPr>
              <a:t>monárquico</a:t>
            </a:r>
            <a:r>
              <a:rPr lang="es-ES" sz="1800" b="1" spc="2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 </a:t>
            </a:r>
            <a:r>
              <a:rPr lang="es-ES" sz="1800" spc="-5" dirty="0">
                <a:latin typeface="Calibri"/>
                <a:cs typeface="Calibri"/>
              </a:rPr>
              <a:t>inspiración </a:t>
            </a:r>
            <a:r>
              <a:rPr lang="es-ES" sz="1800" spc="-32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francesa.</a:t>
            </a:r>
            <a:r>
              <a:rPr lang="es-ES" sz="180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Los</a:t>
            </a:r>
            <a:r>
              <a:rPr lang="es-ES" sz="180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reinados de</a:t>
            </a:r>
            <a:r>
              <a:rPr lang="es-ES" sz="1800" spc="25" dirty="0">
                <a:latin typeface="Calibri"/>
                <a:cs typeface="Calibri"/>
              </a:rPr>
              <a:t> </a:t>
            </a:r>
            <a:r>
              <a:rPr lang="es-ES" sz="1800" b="1" spc="-10" dirty="0">
                <a:latin typeface="Calibri"/>
                <a:cs typeface="Calibri"/>
              </a:rPr>
              <a:t>Felipe</a:t>
            </a:r>
            <a:r>
              <a:rPr lang="es-ES" sz="1800" b="1" spc="-15" dirty="0">
                <a:latin typeface="Calibri"/>
                <a:cs typeface="Calibri"/>
              </a:rPr>
              <a:t> </a:t>
            </a:r>
            <a:r>
              <a:rPr lang="es-ES" sz="1800" b="1" dirty="0">
                <a:latin typeface="Calibri"/>
                <a:cs typeface="Calibri"/>
              </a:rPr>
              <a:t>V</a:t>
            </a:r>
            <a:r>
              <a:rPr lang="es-ES" sz="1800" b="1" spc="2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y </a:t>
            </a:r>
            <a:r>
              <a:rPr lang="es-ES" sz="1800" b="1" spc="-10" dirty="0">
                <a:latin typeface="Calibri"/>
                <a:cs typeface="Calibri"/>
              </a:rPr>
              <a:t>Fernando</a:t>
            </a:r>
            <a:r>
              <a:rPr lang="es-ES" sz="1800" b="1" spc="10" dirty="0">
                <a:latin typeface="Calibri"/>
                <a:cs typeface="Calibri"/>
              </a:rPr>
              <a:t> </a:t>
            </a:r>
            <a:r>
              <a:rPr lang="es-ES" sz="1800" b="1" spc="-5" dirty="0">
                <a:latin typeface="Calibri"/>
                <a:cs typeface="Calibri"/>
              </a:rPr>
              <a:t>VI</a:t>
            </a:r>
            <a:r>
              <a:rPr lang="es-ES" sz="1800" b="1" spc="2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se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caracterizaron</a:t>
            </a:r>
            <a:r>
              <a:rPr lang="es-ES" sz="1800" spc="-5" dirty="0">
                <a:latin typeface="Calibri"/>
                <a:cs typeface="Calibri"/>
              </a:rPr>
              <a:t> por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los</a:t>
            </a:r>
            <a:r>
              <a:rPr lang="es-ES" sz="1800" spc="20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intentos</a:t>
            </a:r>
            <a:r>
              <a:rPr lang="es-ES" sz="1800" spc="-1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de</a:t>
            </a:r>
            <a:r>
              <a:rPr lang="es-ES" sz="1800" spc="15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centralización </a:t>
            </a:r>
            <a:r>
              <a:rPr lang="es-ES" sz="1800" spc="-5" dirty="0">
                <a:latin typeface="Calibri"/>
                <a:cs typeface="Calibri"/>
              </a:rPr>
              <a:t>del</a:t>
            </a:r>
            <a:r>
              <a:rPr lang="es-ES" sz="1800" spc="25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Estado, </a:t>
            </a:r>
            <a:r>
              <a:rPr lang="es-ES" sz="1800" spc="-5" dirty="0">
                <a:latin typeface="Calibri"/>
                <a:cs typeface="Calibri"/>
              </a:rPr>
              <a:t> su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reorganización</a:t>
            </a:r>
            <a:r>
              <a:rPr lang="es-ES" sz="1800" spc="-3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y</a:t>
            </a:r>
            <a:r>
              <a:rPr lang="es-ES" sz="1800" spc="-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la</a:t>
            </a:r>
            <a:r>
              <a:rPr lang="es-ES" sz="1800" spc="1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reactivación</a:t>
            </a:r>
            <a:r>
              <a:rPr lang="es-ES" sz="1800" spc="-1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</a:t>
            </a:r>
            <a:r>
              <a:rPr lang="es-ES" sz="1800" spc="1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la</a:t>
            </a:r>
            <a:r>
              <a:rPr lang="es-ES" sz="1800" spc="-5" dirty="0">
                <a:latin typeface="Calibri"/>
                <a:cs typeface="Calibri"/>
              </a:rPr>
              <a:t> economía. </a:t>
            </a:r>
            <a:r>
              <a:rPr lang="es-ES" sz="1800" spc="-10" dirty="0">
                <a:latin typeface="Calibri"/>
                <a:cs typeface="Calibri"/>
              </a:rPr>
              <a:t>Durante</a:t>
            </a:r>
            <a:r>
              <a:rPr lang="es-ES" sz="1800" spc="-2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el</a:t>
            </a:r>
            <a:r>
              <a:rPr lang="es-ES" sz="1800" spc="1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reinado</a:t>
            </a:r>
            <a:r>
              <a:rPr lang="es-ES" sz="1800" spc="-1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</a:t>
            </a:r>
            <a:r>
              <a:rPr lang="es-ES" sz="1800" spc="35" dirty="0">
                <a:latin typeface="Calibri"/>
                <a:cs typeface="Calibri"/>
              </a:rPr>
              <a:t> </a:t>
            </a:r>
            <a:r>
              <a:rPr lang="es-ES" sz="1800" b="1" spc="-5" dirty="0">
                <a:latin typeface="Calibri"/>
                <a:cs typeface="Calibri"/>
              </a:rPr>
              <a:t>Carlos</a:t>
            </a:r>
            <a:r>
              <a:rPr lang="es-ES" sz="1800" b="1" spc="10" dirty="0">
                <a:latin typeface="Calibri"/>
                <a:cs typeface="Calibri"/>
              </a:rPr>
              <a:t> </a:t>
            </a:r>
            <a:r>
              <a:rPr lang="es-ES" sz="1800" b="1" spc="-5" dirty="0">
                <a:latin typeface="Calibri"/>
                <a:cs typeface="Calibri"/>
              </a:rPr>
              <a:t>III</a:t>
            </a:r>
            <a:r>
              <a:rPr lang="es-ES" sz="1800" b="1" spc="2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se</a:t>
            </a:r>
            <a:r>
              <a:rPr lang="es-ES" sz="1800" dirty="0">
                <a:latin typeface="Calibri"/>
                <a:cs typeface="Calibri"/>
              </a:rPr>
              <a:t> </a:t>
            </a:r>
            <a:r>
              <a:rPr lang="es-ES" sz="1800" spc="-10" dirty="0">
                <a:latin typeface="Calibri"/>
                <a:cs typeface="Calibri"/>
              </a:rPr>
              <a:t>llevó</a:t>
            </a:r>
            <a:r>
              <a:rPr lang="es-ES" sz="1800" spc="1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a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cabo</a:t>
            </a:r>
            <a:r>
              <a:rPr lang="es-ES" sz="1800" spc="-1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un</a:t>
            </a:r>
            <a:r>
              <a:rPr lang="es-ES" sz="1800" spc="-10" dirty="0">
                <a:latin typeface="Calibri"/>
                <a:cs typeface="Calibri"/>
              </a:rPr>
              <a:t> programa </a:t>
            </a:r>
            <a:r>
              <a:rPr lang="es-ES" sz="1800" spc="-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</a:t>
            </a:r>
            <a:r>
              <a:rPr lang="es-ES" sz="1800" spc="-10" dirty="0">
                <a:latin typeface="Calibri"/>
                <a:cs typeface="Calibri"/>
              </a:rPr>
              <a:t> reformas</a:t>
            </a:r>
            <a:r>
              <a:rPr lang="es-ES" sz="180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sin</a:t>
            </a:r>
            <a:r>
              <a:rPr lang="es-ES" sz="1800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poner</a:t>
            </a:r>
            <a:r>
              <a:rPr lang="es-ES" sz="1800" dirty="0">
                <a:latin typeface="Calibri"/>
                <a:cs typeface="Calibri"/>
              </a:rPr>
              <a:t> en </a:t>
            </a:r>
            <a:r>
              <a:rPr lang="es-ES" sz="1800" spc="-5" dirty="0">
                <a:latin typeface="Calibri"/>
                <a:cs typeface="Calibri"/>
              </a:rPr>
              <a:t>duda</a:t>
            </a:r>
            <a:r>
              <a:rPr lang="es-ES" sz="1800" spc="-30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el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poder</a:t>
            </a:r>
            <a:r>
              <a:rPr lang="es-ES" sz="1800" spc="-15" dirty="0">
                <a:latin typeface="Calibri"/>
                <a:cs typeface="Calibri"/>
              </a:rPr>
              <a:t> </a:t>
            </a:r>
            <a:r>
              <a:rPr lang="es-ES" sz="1800" dirty="0">
                <a:latin typeface="Calibri"/>
                <a:cs typeface="Calibri"/>
              </a:rPr>
              <a:t>del</a:t>
            </a:r>
            <a:r>
              <a:rPr lang="es-ES" sz="1800" spc="5" dirty="0">
                <a:latin typeface="Calibri"/>
                <a:cs typeface="Calibri"/>
              </a:rPr>
              <a:t> </a:t>
            </a:r>
            <a:r>
              <a:rPr lang="es-ES" sz="1800" spc="-5" dirty="0">
                <a:latin typeface="Calibri"/>
                <a:cs typeface="Calibri"/>
              </a:rPr>
              <a:t>monarca.</a:t>
            </a:r>
            <a:endParaRPr lang="es-ES" sz="1800" dirty="0">
              <a:latin typeface="Calibri"/>
              <a:cs typeface="Calibri"/>
            </a:endParaRPr>
          </a:p>
        </p:txBody>
      </p:sp>
      <p:pic>
        <p:nvPicPr>
          <p:cNvPr id="40" name="object 15">
            <a:extLst>
              <a:ext uri="{FF2B5EF4-FFF2-40B4-BE49-F238E27FC236}">
                <a16:creationId xmlns:a16="http://schemas.microsoft.com/office/drawing/2014/main" id="{5E015245-1429-4A18-A95A-41FD52FD42E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60" y="5195110"/>
            <a:ext cx="9108440" cy="16243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5612" y="3783965"/>
            <a:ext cx="8443595" cy="422275"/>
            <a:chOff x="705612" y="3783965"/>
            <a:chExt cx="8443595" cy="422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612" y="3783965"/>
              <a:ext cx="603504" cy="4222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900" y="3783965"/>
              <a:ext cx="603504" cy="4222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4188" y="3783965"/>
              <a:ext cx="603504" cy="4222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1284" y="3783965"/>
              <a:ext cx="603504" cy="4222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240" y="3783965"/>
              <a:ext cx="603504" cy="4222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02051" y="3783965"/>
              <a:ext cx="603503" cy="4222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1340" y="3783965"/>
              <a:ext cx="603503" cy="422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0628" y="3783965"/>
              <a:ext cx="603503" cy="422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9916" y="3783965"/>
              <a:ext cx="603503" cy="4222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97679" y="3783965"/>
              <a:ext cx="603503" cy="422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5444" y="3783965"/>
              <a:ext cx="603503" cy="4222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94732" y="3783965"/>
              <a:ext cx="603503" cy="4222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92496" y="3783965"/>
              <a:ext cx="603503" cy="4222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93308" y="3783965"/>
              <a:ext cx="603503" cy="422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78879" y="3783965"/>
              <a:ext cx="603503" cy="4222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91883" y="3783965"/>
              <a:ext cx="603503" cy="4222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91171" y="3783965"/>
              <a:ext cx="603503" cy="4222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88935" y="3783965"/>
              <a:ext cx="603503" cy="4222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89747" y="3783965"/>
              <a:ext cx="603503" cy="4222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87512" y="3783965"/>
              <a:ext cx="603503" cy="42227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780526" y="3788727"/>
              <a:ext cx="363855" cy="360680"/>
            </a:xfrm>
            <a:custGeom>
              <a:avLst/>
              <a:gdLst/>
              <a:ahLst/>
              <a:cxnLst/>
              <a:rect l="l" t="t" r="r" b="b"/>
              <a:pathLst>
                <a:path w="363854" h="360679">
                  <a:moveTo>
                    <a:pt x="0" y="360362"/>
                  </a:moveTo>
                  <a:lnTo>
                    <a:pt x="363473" y="360362"/>
                  </a:lnTo>
                  <a:lnTo>
                    <a:pt x="363473" y="0"/>
                  </a:lnTo>
                  <a:lnTo>
                    <a:pt x="0" y="0"/>
                  </a:lnTo>
                  <a:lnTo>
                    <a:pt x="0" y="360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780526" y="4149090"/>
              <a:ext cx="363855" cy="0"/>
            </a:xfrm>
            <a:custGeom>
              <a:avLst/>
              <a:gdLst/>
              <a:ahLst/>
              <a:cxnLst/>
              <a:rect l="l" t="t" r="r" b="b"/>
              <a:pathLst>
                <a:path w="363854">
                  <a:moveTo>
                    <a:pt x="0" y="0"/>
                  </a:moveTo>
                  <a:lnTo>
                    <a:pt x="363473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688323" y="3783965"/>
              <a:ext cx="460438" cy="42227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895908" y="3844238"/>
            <a:ext cx="82784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700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1705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1710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1715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1720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1725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1730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1735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1740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1745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1750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1755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1760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1765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1770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1775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1780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1785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1790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116" y="3876387"/>
            <a:ext cx="889000" cy="198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5"/>
              </a:lnSpc>
            </a:pPr>
            <a:r>
              <a:rPr sz="1400" dirty="0">
                <a:latin typeface="Times New Roman"/>
                <a:cs typeface="Times New Roman"/>
              </a:rPr>
              <a:t>1690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1695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-4762" y="3783965"/>
            <a:ext cx="913130" cy="422275"/>
            <a:chOff x="-4762" y="3783965"/>
            <a:chExt cx="913130" cy="422275"/>
          </a:xfrm>
        </p:grpSpPr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-4762" y="3783965"/>
              <a:ext cx="515302" cy="42227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4800" y="3783965"/>
              <a:ext cx="603504" cy="422275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-31750" y="2875013"/>
            <a:ext cx="993775" cy="1821180"/>
            <a:chOff x="-31750" y="2875013"/>
            <a:chExt cx="993775" cy="1821180"/>
          </a:xfrm>
        </p:grpSpPr>
        <p:sp>
          <p:nvSpPr>
            <p:cNvPr id="34" name="object 34"/>
            <p:cNvSpPr/>
            <p:nvPr/>
          </p:nvSpPr>
          <p:spPr>
            <a:xfrm>
              <a:off x="0" y="3224021"/>
              <a:ext cx="930275" cy="1440180"/>
            </a:xfrm>
            <a:custGeom>
              <a:avLst/>
              <a:gdLst/>
              <a:ahLst/>
              <a:cxnLst/>
              <a:rect l="l" t="t" r="r" b="b"/>
              <a:pathLst>
                <a:path w="930275" h="1440179">
                  <a:moveTo>
                    <a:pt x="929703" y="0"/>
                  </a:moveTo>
                  <a:lnTo>
                    <a:pt x="0" y="0"/>
                  </a:lnTo>
                  <a:lnTo>
                    <a:pt x="0" y="1440179"/>
                  </a:lnTo>
                  <a:lnTo>
                    <a:pt x="929703" y="1440179"/>
                  </a:lnTo>
                  <a:lnTo>
                    <a:pt x="929703" y="0"/>
                  </a:lnTo>
                  <a:close/>
                </a:path>
              </a:pathLst>
            </a:custGeom>
            <a:solidFill>
              <a:srgbClr val="FFC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0" y="3224021"/>
              <a:ext cx="930275" cy="1440180"/>
            </a:xfrm>
            <a:custGeom>
              <a:avLst/>
              <a:gdLst/>
              <a:ahLst/>
              <a:cxnLst/>
              <a:rect l="l" t="t" r="r" b="b"/>
              <a:pathLst>
                <a:path w="930275" h="1440179">
                  <a:moveTo>
                    <a:pt x="0" y="1440179"/>
                  </a:moveTo>
                  <a:lnTo>
                    <a:pt x="929703" y="1440179"/>
                  </a:lnTo>
                  <a:lnTo>
                    <a:pt x="929703" y="0"/>
                  </a:lnTo>
                  <a:lnTo>
                    <a:pt x="0" y="0"/>
                  </a:lnTo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0" y="2875013"/>
              <a:ext cx="930275" cy="277495"/>
            </a:xfrm>
            <a:custGeom>
              <a:avLst/>
              <a:gdLst/>
              <a:ahLst/>
              <a:cxnLst/>
              <a:rect l="l" t="t" r="r" b="b"/>
              <a:pathLst>
                <a:path w="930275" h="277494">
                  <a:moveTo>
                    <a:pt x="929703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929703" y="276999"/>
                  </a:lnTo>
                  <a:lnTo>
                    <a:pt x="92970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8564" y="2905505"/>
            <a:ext cx="796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CARLOS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II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-4762" y="4288332"/>
            <a:ext cx="904240" cy="287020"/>
            <a:chOff x="-4762" y="4288332"/>
            <a:chExt cx="904240" cy="287020"/>
          </a:xfrm>
        </p:grpSpPr>
        <p:sp>
          <p:nvSpPr>
            <p:cNvPr id="39" name="object 39"/>
            <p:cNvSpPr/>
            <p:nvPr/>
          </p:nvSpPr>
          <p:spPr>
            <a:xfrm>
              <a:off x="0" y="4293095"/>
              <a:ext cx="894715" cy="277495"/>
            </a:xfrm>
            <a:custGeom>
              <a:avLst/>
              <a:gdLst/>
              <a:ahLst/>
              <a:cxnLst/>
              <a:rect l="l" t="t" r="r" b="b"/>
              <a:pathLst>
                <a:path w="894715" h="277495">
                  <a:moveTo>
                    <a:pt x="894638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894638" y="276999"/>
                  </a:lnTo>
                  <a:lnTo>
                    <a:pt x="8946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0" y="4293095"/>
              <a:ext cx="894715" cy="277495"/>
            </a:xfrm>
            <a:custGeom>
              <a:avLst/>
              <a:gdLst/>
              <a:ahLst/>
              <a:cxnLst/>
              <a:rect l="l" t="t" r="r" b="b"/>
              <a:pathLst>
                <a:path w="894715" h="277495">
                  <a:moveTo>
                    <a:pt x="0" y="276999"/>
                  </a:moveTo>
                  <a:lnTo>
                    <a:pt x="894638" y="276999"/>
                  </a:lnTo>
                  <a:lnTo>
                    <a:pt x="894638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1612" y="4323969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1665-1700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71600" y="3212973"/>
            <a:ext cx="3619500" cy="1440180"/>
          </a:xfrm>
          <a:custGeom>
            <a:avLst/>
            <a:gdLst/>
            <a:ahLst/>
            <a:cxnLst/>
            <a:rect l="l" t="t" r="r" b="b"/>
            <a:pathLst>
              <a:path w="3619500" h="1440179">
                <a:moveTo>
                  <a:pt x="0" y="1440179"/>
                </a:moveTo>
                <a:lnTo>
                  <a:pt x="3619500" y="1440179"/>
                </a:lnTo>
                <a:lnTo>
                  <a:pt x="3619500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63500">
            <a:solidFill>
              <a:srgbClr val="523D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165604" y="2852915"/>
            <a:ext cx="966469" cy="277495"/>
          </a:xfrm>
          <a:prstGeom prst="rect">
            <a:avLst/>
          </a:prstGeom>
          <a:solidFill>
            <a:srgbClr val="B58E5F"/>
          </a:solidFill>
        </p:spPr>
        <p:txBody>
          <a:bodyPr vert="horz" wrap="square" lIns="0" tIns="4318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FELIPE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65604" y="4293095"/>
            <a:ext cx="966469" cy="277495"/>
          </a:xfrm>
          <a:prstGeom prst="rect">
            <a:avLst/>
          </a:prstGeom>
          <a:solidFill>
            <a:srgbClr val="B58E5F"/>
          </a:solidFill>
        </p:spPr>
        <p:txBody>
          <a:bodyPr vert="horz" wrap="square" lIns="0" tIns="4318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34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1700-1746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619116" y="3212973"/>
            <a:ext cx="1167130" cy="1440180"/>
          </a:xfrm>
          <a:custGeom>
            <a:avLst/>
            <a:gdLst/>
            <a:ahLst/>
            <a:cxnLst/>
            <a:rect l="l" t="t" r="r" b="b"/>
            <a:pathLst>
              <a:path w="1167129" h="1440179">
                <a:moveTo>
                  <a:pt x="0" y="1440179"/>
                </a:moveTo>
                <a:lnTo>
                  <a:pt x="1166914" y="1440179"/>
                </a:lnTo>
                <a:lnTo>
                  <a:pt x="1166914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635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572000" y="2679293"/>
            <a:ext cx="1214120" cy="46228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3815" rIns="0" bIns="0" rtlCol="0">
            <a:spAutoFit/>
          </a:bodyPr>
          <a:lstStyle/>
          <a:p>
            <a:pPr marL="534670" marR="170180" indent="-35687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FERN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  VI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20971" y="4293095"/>
            <a:ext cx="931544" cy="27749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4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1746-1759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868161" y="3212973"/>
            <a:ext cx="2114550" cy="1440180"/>
          </a:xfrm>
          <a:custGeom>
            <a:avLst/>
            <a:gdLst/>
            <a:ahLst/>
            <a:cxnLst/>
            <a:rect l="l" t="t" r="r" b="b"/>
            <a:pathLst>
              <a:path w="2114550" h="1440179">
                <a:moveTo>
                  <a:pt x="0" y="1440179"/>
                </a:moveTo>
                <a:lnTo>
                  <a:pt x="2114168" y="1440179"/>
                </a:lnTo>
                <a:lnTo>
                  <a:pt x="2114168" y="0"/>
                </a:lnTo>
                <a:lnTo>
                  <a:pt x="0" y="0"/>
                </a:lnTo>
                <a:lnTo>
                  <a:pt x="0" y="1440179"/>
                </a:lnTo>
                <a:close/>
              </a:path>
            </a:pathLst>
          </a:custGeom>
          <a:ln w="635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444234" y="4293095"/>
            <a:ext cx="931544" cy="27749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4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1759-1788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342126" y="2863964"/>
            <a:ext cx="1041400" cy="27749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34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CARLOS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III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996681" y="3181223"/>
            <a:ext cx="1179195" cy="1503680"/>
            <a:chOff x="7996681" y="3181223"/>
            <a:chExt cx="1179195" cy="1503680"/>
          </a:xfrm>
        </p:grpSpPr>
        <p:sp>
          <p:nvSpPr>
            <p:cNvPr id="52" name="object 52"/>
            <p:cNvSpPr/>
            <p:nvPr/>
          </p:nvSpPr>
          <p:spPr>
            <a:xfrm>
              <a:off x="8028431" y="3212973"/>
              <a:ext cx="1115695" cy="1440180"/>
            </a:xfrm>
            <a:custGeom>
              <a:avLst/>
              <a:gdLst/>
              <a:ahLst/>
              <a:cxnLst/>
              <a:rect l="l" t="t" r="r" b="b"/>
              <a:pathLst>
                <a:path w="1115695" h="1440179">
                  <a:moveTo>
                    <a:pt x="0" y="1440179"/>
                  </a:moveTo>
                  <a:lnTo>
                    <a:pt x="1115567" y="1440179"/>
                  </a:lnTo>
                </a:path>
                <a:path w="1115695" h="1440179">
                  <a:moveTo>
                    <a:pt x="1115567" y="0"/>
                  </a:moveTo>
                  <a:lnTo>
                    <a:pt x="0" y="0"/>
                  </a:lnTo>
                  <a:lnTo>
                    <a:pt x="0" y="1440179"/>
                  </a:lnTo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130285" y="4293095"/>
              <a:ext cx="931544" cy="277495"/>
            </a:xfrm>
            <a:custGeom>
              <a:avLst/>
              <a:gdLst/>
              <a:ahLst/>
              <a:cxnLst/>
              <a:rect l="l" t="t" r="r" b="b"/>
              <a:pathLst>
                <a:path w="931545" h="277495">
                  <a:moveTo>
                    <a:pt x="931151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931151" y="276999"/>
                  </a:lnTo>
                  <a:lnTo>
                    <a:pt x="9311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8219693" y="4323969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1778-1808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067293" y="2852915"/>
            <a:ext cx="1041400" cy="277495"/>
          </a:xfrm>
          <a:custGeom>
            <a:avLst/>
            <a:gdLst/>
            <a:ahLst/>
            <a:cxnLst/>
            <a:rect l="l" t="t" r="r" b="b"/>
            <a:pathLst>
              <a:path w="1041400" h="277494">
                <a:moveTo>
                  <a:pt x="1041171" y="0"/>
                </a:moveTo>
                <a:lnTo>
                  <a:pt x="0" y="0"/>
                </a:lnTo>
                <a:lnTo>
                  <a:pt x="0" y="276999"/>
                </a:lnTo>
                <a:lnTo>
                  <a:pt x="1041171" y="276999"/>
                </a:lnTo>
                <a:lnTo>
                  <a:pt x="104117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8161781" y="2883534"/>
            <a:ext cx="8553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CARLOS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IV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514" y="5064861"/>
            <a:ext cx="1011555" cy="462280"/>
          </a:xfrm>
          <a:prstGeom prst="rect">
            <a:avLst/>
          </a:prstGeom>
          <a:solidFill>
            <a:srgbClr val="6F2F9F"/>
          </a:solidFill>
          <a:ln w="9525">
            <a:solidFill>
              <a:srgbClr val="2C1F15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350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Monarquía</a:t>
            </a:r>
            <a:endParaRPr sz="1200">
              <a:latin typeface="Arial"/>
              <a:cs typeface="Arial"/>
            </a:endParaRPr>
          </a:p>
          <a:p>
            <a:pPr marL="131445">
              <a:lnSpc>
                <a:spcPct val="100000"/>
              </a:lnSpc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autoritaria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68161" y="4725149"/>
            <a:ext cx="2089150" cy="277495"/>
          </a:xfrm>
          <a:prstGeom prst="rect">
            <a:avLst/>
          </a:prstGeom>
          <a:solidFill>
            <a:srgbClr val="92D050"/>
          </a:solidFill>
          <a:ln w="9525">
            <a:solidFill>
              <a:srgbClr val="2C1F1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34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Despotismo</a:t>
            </a:r>
            <a:r>
              <a:rPr sz="12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Ilustrado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097393" y="5013172"/>
            <a:ext cx="1011555" cy="646430"/>
          </a:xfrm>
          <a:custGeom>
            <a:avLst/>
            <a:gdLst/>
            <a:ahLst/>
            <a:cxnLst/>
            <a:rect l="l" t="t" r="r" b="b"/>
            <a:pathLst>
              <a:path w="1011554" h="646429">
                <a:moveTo>
                  <a:pt x="1011097" y="0"/>
                </a:moveTo>
                <a:lnTo>
                  <a:pt x="0" y="0"/>
                </a:lnTo>
                <a:lnTo>
                  <a:pt x="0" y="646328"/>
                </a:lnTo>
                <a:lnTo>
                  <a:pt x="1011097" y="646328"/>
                </a:lnTo>
                <a:lnTo>
                  <a:pt x="10110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8097393" y="5013172"/>
            <a:ext cx="1011555" cy="646430"/>
          </a:xfrm>
          <a:prstGeom prst="rect">
            <a:avLst/>
          </a:prstGeom>
          <a:ln w="9525">
            <a:solidFill>
              <a:srgbClr val="2C1F15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163195" marR="154940" algn="ctr">
              <a:lnSpc>
                <a:spcPct val="100000"/>
              </a:lnSpc>
              <a:spcBef>
                <a:spcPts val="359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Crisis</a:t>
            </a:r>
            <a:r>
              <a:rPr sz="1200" b="1" i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200" b="1" i="1" spc="-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Antiguo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Régimen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724144" y="5318759"/>
            <a:ext cx="2405380" cy="0"/>
          </a:xfrm>
          <a:custGeom>
            <a:avLst/>
            <a:gdLst/>
            <a:ahLst/>
            <a:cxnLst/>
            <a:rect l="l" t="t" r="r" b="b"/>
            <a:pathLst>
              <a:path w="2405379">
                <a:moveTo>
                  <a:pt x="0" y="0"/>
                </a:moveTo>
                <a:lnTo>
                  <a:pt x="2404999" y="0"/>
                </a:lnTo>
              </a:path>
            </a:pathLst>
          </a:custGeom>
          <a:ln w="98552">
            <a:solidFill>
              <a:srgbClr val="2C1F1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25169" y="5318759"/>
            <a:ext cx="2762885" cy="0"/>
          </a:xfrm>
          <a:custGeom>
            <a:avLst/>
            <a:gdLst/>
            <a:ahLst/>
            <a:cxnLst/>
            <a:rect l="l" t="t" r="r" b="b"/>
            <a:pathLst>
              <a:path w="2762885">
                <a:moveTo>
                  <a:pt x="0" y="0"/>
                </a:moveTo>
                <a:lnTo>
                  <a:pt x="2762605" y="0"/>
                </a:lnTo>
              </a:path>
            </a:pathLst>
          </a:custGeom>
          <a:ln w="98552">
            <a:solidFill>
              <a:srgbClr val="2C1F1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3787775" y="5157203"/>
            <a:ext cx="1936750" cy="277495"/>
          </a:xfrm>
          <a:prstGeom prst="rect">
            <a:avLst/>
          </a:prstGeom>
          <a:solidFill>
            <a:srgbClr val="B58E5F"/>
          </a:solidFill>
          <a:ln w="9525">
            <a:solidFill>
              <a:srgbClr val="2C1F1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34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Monarquía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absoluta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7951" y="5805258"/>
            <a:ext cx="8856980" cy="784860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 marR="222885" algn="just">
              <a:lnSpc>
                <a:spcPct val="100000"/>
              </a:lnSpc>
              <a:spcBef>
                <a:spcPts val="275"/>
              </a:spcBef>
            </a:pPr>
            <a:r>
              <a:rPr sz="1500" spc="-5" dirty="0">
                <a:latin typeface="Calibri"/>
                <a:cs typeface="Calibri"/>
              </a:rPr>
              <a:t>El </a:t>
            </a:r>
            <a:r>
              <a:rPr sz="1500" b="1" spc="-5" dirty="0">
                <a:latin typeface="Calibri"/>
                <a:cs typeface="Calibri"/>
              </a:rPr>
              <a:t>siglo XVIII </a:t>
            </a:r>
            <a:r>
              <a:rPr sz="1500" spc="-5" dirty="0">
                <a:latin typeface="Calibri"/>
                <a:cs typeface="Calibri"/>
              </a:rPr>
              <a:t>fue también una época de </a:t>
            </a:r>
            <a:r>
              <a:rPr sz="1500" b="1" spc="-10" dirty="0">
                <a:latin typeface="Calibri"/>
                <a:cs typeface="Calibri"/>
              </a:rPr>
              <a:t>transición </a:t>
            </a:r>
            <a:r>
              <a:rPr sz="1500" spc="-10" dirty="0">
                <a:latin typeface="Calibri"/>
                <a:cs typeface="Calibri"/>
              </a:rPr>
              <a:t>entre </a:t>
            </a:r>
            <a:r>
              <a:rPr sz="1500" dirty="0">
                <a:latin typeface="Calibri"/>
                <a:cs typeface="Calibri"/>
              </a:rPr>
              <a:t>el </a:t>
            </a:r>
            <a:r>
              <a:rPr sz="1500" b="1" spc="-5" dirty="0">
                <a:latin typeface="Calibri"/>
                <a:cs typeface="Calibri"/>
              </a:rPr>
              <a:t>Antiguo </a:t>
            </a:r>
            <a:r>
              <a:rPr sz="1500" b="1" spc="-10" dirty="0">
                <a:latin typeface="Calibri"/>
                <a:cs typeface="Calibri"/>
              </a:rPr>
              <a:t>Régimen </a:t>
            </a:r>
            <a:r>
              <a:rPr sz="1500" dirty="0">
                <a:latin typeface="Calibri"/>
                <a:cs typeface="Calibri"/>
              </a:rPr>
              <a:t>y las </a:t>
            </a:r>
            <a:r>
              <a:rPr sz="1500" b="1" spc="-5" dirty="0">
                <a:latin typeface="Calibri"/>
                <a:cs typeface="Calibri"/>
              </a:rPr>
              <a:t>revoluciones liberales </a:t>
            </a:r>
            <a:r>
              <a:rPr sz="1500" dirty="0">
                <a:latin typeface="Calibri"/>
                <a:cs typeface="Calibri"/>
              </a:rPr>
              <a:t>que, a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partir de </a:t>
            </a:r>
            <a:r>
              <a:rPr sz="1500" spc="-5" dirty="0">
                <a:latin typeface="Calibri"/>
                <a:cs typeface="Calibri"/>
              </a:rPr>
              <a:t>finales </a:t>
            </a:r>
            <a:r>
              <a:rPr sz="1500" dirty="0">
                <a:latin typeface="Calibri"/>
                <a:cs typeface="Calibri"/>
              </a:rPr>
              <a:t>del </a:t>
            </a:r>
            <a:r>
              <a:rPr sz="1500" spc="-5" dirty="0">
                <a:latin typeface="Calibri"/>
                <a:cs typeface="Calibri"/>
              </a:rPr>
              <a:t>siglo </a:t>
            </a:r>
            <a:r>
              <a:rPr sz="1500" dirty="0">
                <a:latin typeface="Calibri"/>
                <a:cs typeface="Calibri"/>
              </a:rPr>
              <a:t>y </a:t>
            </a:r>
            <a:r>
              <a:rPr sz="1500" spc="-10" dirty="0">
                <a:latin typeface="Calibri"/>
                <a:cs typeface="Calibri"/>
              </a:rPr>
              <a:t>durante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 </a:t>
            </a:r>
            <a:r>
              <a:rPr sz="1500" spc="-5" dirty="0">
                <a:latin typeface="Calibri"/>
                <a:cs typeface="Calibri"/>
              </a:rPr>
              <a:t>centuria siguiente, </a:t>
            </a:r>
            <a:r>
              <a:rPr sz="1500" spc="-10" dirty="0">
                <a:latin typeface="Calibri"/>
                <a:cs typeface="Calibri"/>
              </a:rPr>
              <a:t>transformaron </a:t>
            </a:r>
            <a:r>
              <a:rPr sz="1500" spc="-5" dirty="0">
                <a:latin typeface="Calibri"/>
                <a:cs typeface="Calibri"/>
              </a:rPr>
              <a:t>Europa. El elemento esencial </a:t>
            </a:r>
            <a:r>
              <a:rPr sz="1500" spc="-10" dirty="0">
                <a:latin typeface="Calibri"/>
                <a:cs typeface="Calibri"/>
              </a:rPr>
              <a:t>para </a:t>
            </a:r>
            <a:r>
              <a:rPr sz="1500" dirty="0">
                <a:latin typeface="Calibri"/>
                <a:cs typeface="Calibri"/>
              </a:rPr>
              <a:t>ese 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cambio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fue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el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pensamiento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ilustrado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349373" y="3356978"/>
            <a:ext cx="6431280" cy="277495"/>
          </a:xfrm>
          <a:custGeom>
            <a:avLst/>
            <a:gdLst/>
            <a:ahLst/>
            <a:cxnLst/>
            <a:rect l="l" t="t" r="r" b="b"/>
            <a:pathLst>
              <a:path w="6431280" h="277495">
                <a:moveTo>
                  <a:pt x="6431280" y="0"/>
                </a:moveTo>
                <a:lnTo>
                  <a:pt x="0" y="0"/>
                </a:lnTo>
                <a:lnTo>
                  <a:pt x="0" y="276999"/>
                </a:lnTo>
                <a:lnTo>
                  <a:pt x="6431280" y="276999"/>
                </a:lnTo>
                <a:lnTo>
                  <a:pt x="643128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2349373" y="3356978"/>
            <a:ext cx="6431280" cy="277495"/>
          </a:xfrm>
          <a:prstGeom prst="rect">
            <a:avLst/>
          </a:prstGeom>
          <a:ln w="9525">
            <a:solidFill>
              <a:srgbClr val="2C1F15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40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Ilustración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7" name="object 15">
            <a:extLst>
              <a:ext uri="{FF2B5EF4-FFF2-40B4-BE49-F238E27FC236}">
                <a16:creationId xmlns:a16="http://schemas.microsoft.com/office/drawing/2014/main" id="{68BE5266-BA27-4D6D-BB84-528EC9DABFC4}"/>
              </a:ext>
            </a:extLst>
          </p:cNvPr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-11812" y="51567"/>
            <a:ext cx="9108440" cy="16243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54670" y="1393571"/>
            <a:ext cx="198120" cy="764540"/>
            <a:chOff x="7654670" y="1393571"/>
            <a:chExt cx="198120" cy="764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8292" y="1417320"/>
              <a:ext cx="174498" cy="7406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654670" y="1393571"/>
              <a:ext cx="171450" cy="739775"/>
            </a:xfrm>
            <a:custGeom>
              <a:avLst/>
              <a:gdLst/>
              <a:ahLst/>
              <a:cxnLst/>
              <a:rect l="l" t="t" r="r" b="b"/>
              <a:pathLst>
                <a:path w="171450" h="739775">
                  <a:moveTo>
                    <a:pt x="57150" y="567816"/>
                  </a:moveTo>
                  <a:lnTo>
                    <a:pt x="0" y="567816"/>
                  </a:lnTo>
                  <a:lnTo>
                    <a:pt x="85725" y="739266"/>
                  </a:lnTo>
                  <a:lnTo>
                    <a:pt x="157162" y="596391"/>
                  </a:lnTo>
                  <a:lnTo>
                    <a:pt x="57150" y="596391"/>
                  </a:lnTo>
                  <a:lnTo>
                    <a:pt x="57150" y="567816"/>
                  </a:lnTo>
                  <a:close/>
                </a:path>
                <a:path w="171450" h="739775">
                  <a:moveTo>
                    <a:pt x="114300" y="0"/>
                  </a:moveTo>
                  <a:lnTo>
                    <a:pt x="57150" y="0"/>
                  </a:lnTo>
                  <a:lnTo>
                    <a:pt x="57150" y="596391"/>
                  </a:lnTo>
                  <a:lnTo>
                    <a:pt x="114300" y="596391"/>
                  </a:lnTo>
                  <a:lnTo>
                    <a:pt x="114300" y="0"/>
                  </a:lnTo>
                  <a:close/>
                </a:path>
                <a:path w="171450" h="739775">
                  <a:moveTo>
                    <a:pt x="171450" y="567816"/>
                  </a:moveTo>
                  <a:lnTo>
                    <a:pt x="114300" y="567816"/>
                  </a:lnTo>
                  <a:lnTo>
                    <a:pt x="114300" y="596391"/>
                  </a:lnTo>
                  <a:lnTo>
                    <a:pt x="157162" y="596391"/>
                  </a:lnTo>
                  <a:lnTo>
                    <a:pt x="171450" y="5678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302" y="343646"/>
            <a:ext cx="8078978" cy="3539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6639" y="360426"/>
            <a:ext cx="7991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700" b="1" spc="-5" dirty="0">
                <a:solidFill>
                  <a:srgbClr val="FFFFFF"/>
                </a:solidFill>
                <a:latin typeface="Arial"/>
                <a:cs typeface="Arial"/>
              </a:rPr>
              <a:t>            </a:t>
            </a:r>
            <a:r>
              <a:rPr sz="17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 cuestión sucesoria.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Sucesión. La paz 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Utrecht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2875" y="333375"/>
            <a:ext cx="8893175" cy="0"/>
          </a:xfrm>
          <a:custGeom>
            <a:avLst/>
            <a:gdLst/>
            <a:ahLst/>
            <a:cxnLst/>
            <a:rect l="l" t="t" r="r" b="b"/>
            <a:pathLst>
              <a:path w="8893175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9525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6715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1.-</a:t>
            </a:r>
            <a:r>
              <a:rPr u="none" dirty="0"/>
              <a:t> </a:t>
            </a:r>
            <a:r>
              <a:rPr u="none" spc="-5" dirty="0"/>
              <a:t>LA</a:t>
            </a:r>
            <a:r>
              <a:rPr u="none" spc="-65" dirty="0"/>
              <a:t> </a:t>
            </a:r>
            <a:r>
              <a:rPr u="none" spc="-10" dirty="0"/>
              <a:t>LLEGADA</a:t>
            </a:r>
            <a:r>
              <a:rPr u="none" spc="-35" dirty="0"/>
              <a:t> </a:t>
            </a:r>
            <a:r>
              <a:rPr u="none" spc="-5" dirty="0"/>
              <a:t>DE</a:t>
            </a:r>
            <a:r>
              <a:rPr u="none" dirty="0"/>
              <a:t> </a:t>
            </a:r>
            <a:r>
              <a:rPr u="none" spc="-5" dirty="0"/>
              <a:t>UNA</a:t>
            </a:r>
            <a:r>
              <a:rPr u="none" spc="-65" dirty="0"/>
              <a:t> </a:t>
            </a:r>
            <a:r>
              <a:rPr u="none" spc="-30" dirty="0"/>
              <a:t>NUEVA</a:t>
            </a:r>
            <a:r>
              <a:rPr u="none" spc="-65" dirty="0"/>
              <a:t> </a:t>
            </a:r>
            <a:r>
              <a:rPr u="none" spc="-10" dirty="0"/>
              <a:t>DINASTÍA:</a:t>
            </a:r>
            <a:r>
              <a:rPr u="none" spc="65" dirty="0"/>
              <a:t> </a:t>
            </a:r>
            <a:r>
              <a:rPr u="none" dirty="0"/>
              <a:t>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496" y="836726"/>
            <a:ext cx="2016760" cy="32321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latin typeface="Arial"/>
                <a:cs typeface="Arial"/>
              </a:rPr>
              <a:t>Carlos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II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(1665-1700)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23694" y="894969"/>
            <a:ext cx="648970" cy="198120"/>
            <a:chOff x="2123694" y="894969"/>
            <a:chExt cx="648970" cy="1981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7316" y="918972"/>
              <a:ext cx="625170" cy="1737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23694" y="894969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4927" y="668119"/>
            <a:ext cx="9069070" cy="5837555"/>
            <a:chOff x="44829" y="687971"/>
            <a:chExt cx="9069070" cy="5837555"/>
          </a:xfrm>
        </p:grpSpPr>
        <p:sp>
          <p:nvSpPr>
            <p:cNvPr id="14" name="object 14"/>
            <p:cNvSpPr/>
            <p:nvPr/>
          </p:nvSpPr>
          <p:spPr>
            <a:xfrm>
              <a:off x="6372224" y="692734"/>
              <a:ext cx="2736850" cy="307975"/>
            </a:xfrm>
            <a:custGeom>
              <a:avLst/>
              <a:gdLst/>
              <a:ahLst/>
              <a:cxnLst/>
              <a:rect l="l" t="t" r="r" b="b"/>
              <a:pathLst>
                <a:path w="2736850" h="307975">
                  <a:moveTo>
                    <a:pt x="0" y="307771"/>
                  </a:moveTo>
                  <a:lnTo>
                    <a:pt x="2736342" y="307771"/>
                  </a:lnTo>
                  <a:lnTo>
                    <a:pt x="2736342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29" y="3933025"/>
              <a:ext cx="4746813" cy="25923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33366" y="2737065"/>
              <a:ext cx="4275074" cy="299618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47929" y="1225422"/>
            <a:ext cx="1806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Último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rey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 los </a:t>
            </a:r>
            <a:r>
              <a:rPr sz="1200" b="1" spc="-10" dirty="0">
                <a:latin typeface="Arial"/>
                <a:cs typeface="Arial"/>
              </a:rPr>
              <a:t>Austrias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56375" y="719708"/>
            <a:ext cx="2443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rompe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equilibrio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europeo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372225" y="1052779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2736342" y="0"/>
                </a:moveTo>
                <a:lnTo>
                  <a:pt x="0" y="0"/>
                </a:lnTo>
                <a:lnTo>
                  <a:pt x="0" y="307771"/>
                </a:lnTo>
                <a:lnTo>
                  <a:pt x="2736342" y="307771"/>
                </a:lnTo>
                <a:lnTo>
                  <a:pt x="27363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372225" y="1052779"/>
            <a:ext cx="273685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45134">
              <a:lnSpc>
                <a:spcPct val="100000"/>
              </a:lnSpc>
              <a:spcBef>
                <a:spcPts val="315"/>
              </a:spcBef>
            </a:pPr>
            <a:r>
              <a:rPr sz="1400" b="1" spc="-5" dirty="0">
                <a:latin typeface="Arial"/>
                <a:cs typeface="Arial"/>
              </a:rPr>
              <a:t>Conflicto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96153" y="832103"/>
            <a:ext cx="821055" cy="347980"/>
            <a:chOff x="5796153" y="832103"/>
            <a:chExt cx="821055" cy="34798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0156" y="832103"/>
              <a:ext cx="797051" cy="34747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796153" y="894968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013710" y="1296162"/>
            <a:ext cx="268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32815" marR="5080" indent="-92075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Felipe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(dinastía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francesa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Borbones)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843783" y="74551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40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843783" y="745515"/>
            <a:ext cx="2952750" cy="523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3200" marR="224790" indent="-111760">
              <a:lnSpc>
                <a:spcPct val="100000"/>
              </a:lnSpc>
              <a:spcBef>
                <a:spcPts val="315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Designa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sucesor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Felipe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Anjou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(nieto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Luis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XIV)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06705" y="1393596"/>
            <a:ext cx="8902065" cy="2502535"/>
            <a:chOff x="206705" y="1393596"/>
            <a:chExt cx="8902065" cy="2502535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705" y="1530350"/>
              <a:ext cx="2281174" cy="23653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372224" y="1393596"/>
              <a:ext cx="2736850" cy="523240"/>
            </a:xfrm>
            <a:custGeom>
              <a:avLst/>
              <a:gdLst/>
              <a:ahLst/>
              <a:cxnLst/>
              <a:rect l="l" t="t" r="r" b="b"/>
              <a:pathLst>
                <a:path w="2736850" h="523239">
                  <a:moveTo>
                    <a:pt x="2736342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736342" y="523214"/>
                  </a:lnTo>
                  <a:lnTo>
                    <a:pt x="2736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464934" y="1420825"/>
            <a:ext cx="26282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Gr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Br</a:t>
            </a:r>
            <a:r>
              <a:rPr sz="1400" spc="-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tañ</a:t>
            </a:r>
            <a:r>
              <a:rPr sz="1400" spc="-10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1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H</a:t>
            </a:r>
            <a:r>
              <a:rPr sz="1400" dirty="0">
                <a:latin typeface="Arial MT"/>
                <a:cs typeface="Arial MT"/>
              </a:rPr>
              <a:t>ola</a:t>
            </a:r>
            <a:r>
              <a:rPr sz="1400" spc="-1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da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Portugal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84746" y="2160270"/>
            <a:ext cx="25876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7720" marR="5080" indent="-79565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Archiduque </a:t>
            </a:r>
            <a:r>
              <a:rPr sz="1400" b="1" spc="-5" dirty="0">
                <a:latin typeface="Arial"/>
                <a:cs typeface="Arial"/>
              </a:rPr>
              <a:t>Carlos </a:t>
            </a:r>
            <a:r>
              <a:rPr sz="1400" dirty="0">
                <a:latin typeface="Arial MT"/>
                <a:cs typeface="Arial MT"/>
              </a:rPr>
              <a:t>(dinastía </a:t>
            </a:r>
            <a:r>
              <a:rPr sz="1400" spc="-5" dirty="0">
                <a:latin typeface="Arial MT"/>
                <a:cs typeface="Arial MT"/>
              </a:rPr>
              <a:t>de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Austrias)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70247" y="1321561"/>
            <a:ext cx="198120" cy="850900"/>
            <a:chOff x="4270247" y="1321561"/>
            <a:chExt cx="198120" cy="85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4631" y="1345691"/>
              <a:ext cx="173736" cy="8262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70247" y="1321561"/>
              <a:ext cx="171450" cy="821055"/>
            </a:xfrm>
            <a:custGeom>
              <a:avLst/>
              <a:gdLst/>
              <a:ahLst/>
              <a:cxnLst/>
              <a:rect l="l" t="t" r="r" b="b"/>
              <a:pathLst>
                <a:path w="171450" h="821055">
                  <a:moveTo>
                    <a:pt x="57150" y="649097"/>
                  </a:moveTo>
                  <a:lnTo>
                    <a:pt x="0" y="649097"/>
                  </a:lnTo>
                  <a:lnTo>
                    <a:pt x="85725" y="820547"/>
                  </a:lnTo>
                  <a:lnTo>
                    <a:pt x="157162" y="677672"/>
                  </a:lnTo>
                  <a:lnTo>
                    <a:pt x="57150" y="677672"/>
                  </a:lnTo>
                  <a:lnTo>
                    <a:pt x="57150" y="649097"/>
                  </a:lnTo>
                  <a:close/>
                </a:path>
                <a:path w="171450" h="821055">
                  <a:moveTo>
                    <a:pt x="114300" y="0"/>
                  </a:moveTo>
                  <a:lnTo>
                    <a:pt x="57150" y="0"/>
                  </a:lnTo>
                  <a:lnTo>
                    <a:pt x="57150" y="677672"/>
                  </a:lnTo>
                  <a:lnTo>
                    <a:pt x="114300" y="677672"/>
                  </a:lnTo>
                  <a:lnTo>
                    <a:pt x="114300" y="0"/>
                  </a:lnTo>
                  <a:close/>
                </a:path>
                <a:path w="171450" h="821055">
                  <a:moveTo>
                    <a:pt x="171450" y="649097"/>
                  </a:moveTo>
                  <a:lnTo>
                    <a:pt x="114300" y="649097"/>
                  </a:lnTo>
                  <a:lnTo>
                    <a:pt x="114300" y="677672"/>
                  </a:lnTo>
                  <a:lnTo>
                    <a:pt x="157162" y="677672"/>
                  </a:lnTo>
                  <a:lnTo>
                    <a:pt x="171450" y="64909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57884" y="1196721"/>
            <a:ext cx="198755" cy="622300"/>
            <a:chOff x="957884" y="1196721"/>
            <a:chExt cx="198755" cy="6223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837" y="1220724"/>
              <a:ext cx="174497" cy="597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7884" y="1196721"/>
              <a:ext cx="171450" cy="595630"/>
            </a:xfrm>
            <a:custGeom>
              <a:avLst/>
              <a:gdLst/>
              <a:ahLst/>
              <a:cxnLst/>
              <a:rect l="l" t="t" r="r" b="b"/>
              <a:pathLst>
                <a:path w="171450" h="595630">
                  <a:moveTo>
                    <a:pt x="57150" y="423799"/>
                  </a:moveTo>
                  <a:lnTo>
                    <a:pt x="0" y="423799"/>
                  </a:lnTo>
                  <a:lnTo>
                    <a:pt x="85725" y="595249"/>
                  </a:lnTo>
                  <a:lnTo>
                    <a:pt x="157162" y="452374"/>
                  </a:lnTo>
                  <a:lnTo>
                    <a:pt x="57150" y="452374"/>
                  </a:lnTo>
                  <a:lnTo>
                    <a:pt x="57150" y="423799"/>
                  </a:lnTo>
                  <a:close/>
                </a:path>
                <a:path w="171450" h="595630">
                  <a:moveTo>
                    <a:pt x="114300" y="0"/>
                  </a:moveTo>
                  <a:lnTo>
                    <a:pt x="57150" y="0"/>
                  </a:lnTo>
                  <a:lnTo>
                    <a:pt x="57150" y="452374"/>
                  </a:lnTo>
                  <a:lnTo>
                    <a:pt x="114300" y="452374"/>
                  </a:lnTo>
                  <a:lnTo>
                    <a:pt x="114300" y="0"/>
                  </a:lnTo>
                  <a:close/>
                </a:path>
                <a:path w="171450" h="595630">
                  <a:moveTo>
                    <a:pt x="171450" y="423799"/>
                  </a:moveTo>
                  <a:lnTo>
                    <a:pt x="114300" y="423799"/>
                  </a:lnTo>
                  <a:lnTo>
                    <a:pt x="114300" y="452374"/>
                  </a:lnTo>
                  <a:lnTo>
                    <a:pt x="157162" y="452374"/>
                  </a:lnTo>
                  <a:lnTo>
                    <a:pt x="171450" y="423799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654670" y="1393571"/>
            <a:ext cx="198120" cy="764540"/>
            <a:chOff x="7654670" y="1393571"/>
            <a:chExt cx="198120" cy="7645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8292" y="1417320"/>
              <a:ext cx="174498" cy="74066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54670" y="1393571"/>
              <a:ext cx="171450" cy="739775"/>
            </a:xfrm>
            <a:custGeom>
              <a:avLst/>
              <a:gdLst/>
              <a:ahLst/>
              <a:cxnLst/>
              <a:rect l="l" t="t" r="r" b="b"/>
              <a:pathLst>
                <a:path w="171450" h="739775">
                  <a:moveTo>
                    <a:pt x="57150" y="567816"/>
                  </a:moveTo>
                  <a:lnTo>
                    <a:pt x="0" y="567816"/>
                  </a:lnTo>
                  <a:lnTo>
                    <a:pt x="85725" y="739266"/>
                  </a:lnTo>
                  <a:lnTo>
                    <a:pt x="157162" y="596391"/>
                  </a:lnTo>
                  <a:lnTo>
                    <a:pt x="57150" y="596391"/>
                  </a:lnTo>
                  <a:lnTo>
                    <a:pt x="57150" y="567816"/>
                  </a:lnTo>
                  <a:close/>
                </a:path>
                <a:path w="171450" h="739775">
                  <a:moveTo>
                    <a:pt x="114300" y="0"/>
                  </a:moveTo>
                  <a:lnTo>
                    <a:pt x="57150" y="0"/>
                  </a:lnTo>
                  <a:lnTo>
                    <a:pt x="57150" y="596391"/>
                  </a:lnTo>
                  <a:lnTo>
                    <a:pt x="114300" y="596391"/>
                  </a:lnTo>
                  <a:lnTo>
                    <a:pt x="114300" y="0"/>
                  </a:lnTo>
                  <a:close/>
                </a:path>
                <a:path w="171450" h="739775">
                  <a:moveTo>
                    <a:pt x="171450" y="567816"/>
                  </a:moveTo>
                  <a:lnTo>
                    <a:pt x="114300" y="567816"/>
                  </a:lnTo>
                  <a:lnTo>
                    <a:pt x="114300" y="596391"/>
                  </a:lnTo>
                  <a:lnTo>
                    <a:pt x="157162" y="596391"/>
                  </a:lnTo>
                  <a:lnTo>
                    <a:pt x="171450" y="5678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6715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-</a:t>
            </a:r>
            <a:r>
              <a:rPr u="none" dirty="0"/>
              <a:t> </a:t>
            </a:r>
            <a:r>
              <a:rPr u="none" spc="-5" dirty="0"/>
              <a:t>LA</a:t>
            </a:r>
            <a:r>
              <a:rPr u="none" spc="-70" dirty="0"/>
              <a:t> </a:t>
            </a:r>
            <a:r>
              <a:rPr u="none" spc="-10" dirty="0"/>
              <a:t>LLEGADA</a:t>
            </a:r>
            <a:r>
              <a:rPr u="none" spc="-35" dirty="0"/>
              <a:t> </a:t>
            </a:r>
            <a:r>
              <a:rPr u="none" spc="-5" dirty="0"/>
              <a:t>DE</a:t>
            </a:r>
            <a:r>
              <a:rPr u="none" dirty="0"/>
              <a:t> </a:t>
            </a:r>
            <a:r>
              <a:rPr u="none" spc="-5" dirty="0"/>
              <a:t>UNA</a:t>
            </a:r>
            <a:r>
              <a:rPr u="none" spc="-65" dirty="0"/>
              <a:t> </a:t>
            </a:r>
            <a:r>
              <a:rPr u="none" spc="-30" dirty="0"/>
              <a:t>NUEVA</a:t>
            </a:r>
            <a:r>
              <a:rPr u="none" spc="-65" dirty="0"/>
              <a:t> </a:t>
            </a:r>
            <a:r>
              <a:rPr u="none" spc="-10" dirty="0"/>
              <a:t>DINASTÍA:</a:t>
            </a:r>
            <a:r>
              <a:rPr u="none" spc="65" dirty="0"/>
              <a:t> </a:t>
            </a:r>
            <a:r>
              <a:rPr u="none" dirty="0"/>
              <a:t>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5496" y="836726"/>
            <a:ext cx="2016760" cy="32321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latin typeface="Arial"/>
                <a:cs typeface="Arial"/>
              </a:rPr>
              <a:t>Carlos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II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(1665-1700)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123694" y="894969"/>
            <a:ext cx="648970" cy="198120"/>
            <a:chOff x="2123694" y="894969"/>
            <a:chExt cx="648970" cy="19812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7316" y="918972"/>
              <a:ext cx="625170" cy="1737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123694" y="894969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843783" y="126875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39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13710" y="1296162"/>
            <a:ext cx="268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32815" marR="5080" indent="-92075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Felipe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(dinastía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francesa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Borbones)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9029" y="1196708"/>
            <a:ext cx="1910714" cy="277495"/>
          </a:xfrm>
          <a:custGeom>
            <a:avLst/>
            <a:gdLst/>
            <a:ahLst/>
            <a:cxnLst/>
            <a:rect l="l" t="t" r="r" b="b"/>
            <a:pathLst>
              <a:path w="1910714" h="277494">
                <a:moveTo>
                  <a:pt x="1910714" y="0"/>
                </a:moveTo>
                <a:lnTo>
                  <a:pt x="0" y="0"/>
                </a:lnTo>
                <a:lnTo>
                  <a:pt x="0" y="276999"/>
                </a:lnTo>
                <a:lnTo>
                  <a:pt x="1910714" y="276999"/>
                </a:lnTo>
                <a:lnTo>
                  <a:pt x="1910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47929" y="1225422"/>
            <a:ext cx="1806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Último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rey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 los </a:t>
            </a:r>
            <a:r>
              <a:rPr sz="1200" b="1" spc="-10" dirty="0">
                <a:latin typeface="Arial"/>
                <a:cs typeface="Arial"/>
              </a:rPr>
              <a:t>Austrias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843783" y="74551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40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843783" y="745515"/>
            <a:ext cx="2952750" cy="523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3200" marR="224790" indent="-111760">
              <a:lnSpc>
                <a:spcPct val="100000"/>
              </a:lnSpc>
              <a:spcBef>
                <a:spcPts val="315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Designa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sucesor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Felipe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Anjou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(nieto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Luis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XIV)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372225" y="692734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0" y="307771"/>
                </a:moveTo>
                <a:lnTo>
                  <a:pt x="2736342" y="307771"/>
                </a:lnTo>
                <a:lnTo>
                  <a:pt x="2736342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556375" y="719708"/>
            <a:ext cx="2443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rompe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equilibrio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europeo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372225" y="1052779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2736342" y="0"/>
                </a:moveTo>
                <a:lnTo>
                  <a:pt x="0" y="0"/>
                </a:lnTo>
                <a:lnTo>
                  <a:pt x="0" y="307771"/>
                </a:lnTo>
                <a:lnTo>
                  <a:pt x="2736342" y="307771"/>
                </a:lnTo>
                <a:lnTo>
                  <a:pt x="27363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372225" y="1052779"/>
            <a:ext cx="273685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45134">
              <a:lnSpc>
                <a:spcPct val="100000"/>
              </a:lnSpc>
              <a:spcBef>
                <a:spcPts val="315"/>
              </a:spcBef>
            </a:pPr>
            <a:r>
              <a:rPr sz="1400" b="1" spc="-5" dirty="0">
                <a:latin typeface="Arial"/>
                <a:cs typeface="Arial"/>
              </a:rPr>
              <a:t>Conflicto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796153" y="832103"/>
            <a:ext cx="3312795" cy="1085215"/>
            <a:chOff x="5796153" y="832103"/>
            <a:chExt cx="3312795" cy="1085215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0156" y="832103"/>
              <a:ext cx="797051" cy="34747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96153" y="894968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72225" y="1393596"/>
              <a:ext cx="2736850" cy="523240"/>
            </a:xfrm>
            <a:custGeom>
              <a:avLst/>
              <a:gdLst/>
              <a:ahLst/>
              <a:cxnLst/>
              <a:rect l="l" t="t" r="r" b="b"/>
              <a:pathLst>
                <a:path w="2736850" h="523239">
                  <a:moveTo>
                    <a:pt x="2736342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736342" y="523214"/>
                  </a:lnTo>
                  <a:lnTo>
                    <a:pt x="2736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464934" y="1420825"/>
            <a:ext cx="26282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Gr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Br</a:t>
            </a:r>
            <a:r>
              <a:rPr sz="1400" spc="-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tañ</a:t>
            </a:r>
            <a:r>
              <a:rPr sz="1400" spc="-10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1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H</a:t>
            </a:r>
            <a:r>
              <a:rPr sz="1400" dirty="0">
                <a:latin typeface="Arial MT"/>
                <a:cs typeface="Arial MT"/>
              </a:rPr>
              <a:t>ola</a:t>
            </a:r>
            <a:r>
              <a:rPr sz="1400" spc="-1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da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Portugal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84746" y="2160270"/>
            <a:ext cx="25876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7720" marR="5080" indent="-79565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Archiduque </a:t>
            </a:r>
            <a:r>
              <a:rPr sz="1400" b="1" spc="-5" dirty="0">
                <a:latin typeface="Arial"/>
                <a:cs typeface="Arial"/>
              </a:rPr>
              <a:t>Carlos </a:t>
            </a:r>
            <a:r>
              <a:rPr sz="1400" dirty="0">
                <a:latin typeface="Arial MT"/>
                <a:cs typeface="Arial MT"/>
              </a:rPr>
              <a:t>(dinastía </a:t>
            </a:r>
            <a:r>
              <a:rPr sz="1400" spc="-5" dirty="0">
                <a:latin typeface="Arial MT"/>
                <a:cs typeface="Arial MT"/>
              </a:rPr>
              <a:t>de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Austrias)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734" y="1767992"/>
            <a:ext cx="6541134" cy="1150620"/>
            <a:chOff x="30734" y="1767992"/>
            <a:chExt cx="6541134" cy="1150620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02024" y="2246376"/>
              <a:ext cx="2569464" cy="6720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977639" y="2308733"/>
              <a:ext cx="2394585" cy="582930"/>
            </a:xfrm>
            <a:custGeom>
              <a:avLst/>
              <a:gdLst/>
              <a:ahLst/>
              <a:cxnLst/>
              <a:rect l="l" t="t" r="r" b="b"/>
              <a:pathLst>
                <a:path w="2394585" h="582930">
                  <a:moveTo>
                    <a:pt x="1604137" y="525526"/>
                  </a:moveTo>
                  <a:lnTo>
                    <a:pt x="0" y="525526"/>
                  </a:lnTo>
                  <a:lnTo>
                    <a:pt x="0" y="582676"/>
                  </a:lnTo>
                  <a:lnTo>
                    <a:pt x="1661287" y="582676"/>
                  </a:lnTo>
                  <a:lnTo>
                    <a:pt x="1661287" y="554101"/>
                  </a:lnTo>
                  <a:lnTo>
                    <a:pt x="1604137" y="554101"/>
                  </a:lnTo>
                  <a:lnTo>
                    <a:pt x="1604137" y="525526"/>
                  </a:lnTo>
                  <a:close/>
                </a:path>
                <a:path w="2394585" h="582930">
                  <a:moveTo>
                    <a:pt x="2223135" y="57150"/>
                  </a:moveTo>
                  <a:lnTo>
                    <a:pt x="1604137" y="57150"/>
                  </a:lnTo>
                  <a:lnTo>
                    <a:pt x="1604137" y="554101"/>
                  </a:lnTo>
                  <a:lnTo>
                    <a:pt x="1632712" y="525526"/>
                  </a:lnTo>
                  <a:lnTo>
                    <a:pt x="1661287" y="525526"/>
                  </a:lnTo>
                  <a:lnTo>
                    <a:pt x="1661287" y="114300"/>
                  </a:lnTo>
                  <a:lnTo>
                    <a:pt x="1632712" y="114300"/>
                  </a:lnTo>
                  <a:lnTo>
                    <a:pt x="1661287" y="85725"/>
                  </a:lnTo>
                  <a:lnTo>
                    <a:pt x="2223135" y="85725"/>
                  </a:lnTo>
                  <a:lnTo>
                    <a:pt x="2223135" y="57150"/>
                  </a:lnTo>
                  <a:close/>
                </a:path>
                <a:path w="2394585" h="582930">
                  <a:moveTo>
                    <a:pt x="1661287" y="525526"/>
                  </a:moveTo>
                  <a:lnTo>
                    <a:pt x="1632712" y="525526"/>
                  </a:lnTo>
                  <a:lnTo>
                    <a:pt x="1604137" y="554101"/>
                  </a:lnTo>
                  <a:lnTo>
                    <a:pt x="1661287" y="554101"/>
                  </a:lnTo>
                  <a:lnTo>
                    <a:pt x="1661287" y="525526"/>
                  </a:lnTo>
                  <a:close/>
                </a:path>
                <a:path w="2394585" h="582930">
                  <a:moveTo>
                    <a:pt x="2223135" y="0"/>
                  </a:moveTo>
                  <a:lnTo>
                    <a:pt x="2223135" y="171450"/>
                  </a:lnTo>
                  <a:lnTo>
                    <a:pt x="2337435" y="114300"/>
                  </a:lnTo>
                  <a:lnTo>
                    <a:pt x="2251710" y="114300"/>
                  </a:lnTo>
                  <a:lnTo>
                    <a:pt x="2251710" y="57150"/>
                  </a:lnTo>
                  <a:lnTo>
                    <a:pt x="2337435" y="57150"/>
                  </a:lnTo>
                  <a:lnTo>
                    <a:pt x="2223135" y="0"/>
                  </a:lnTo>
                  <a:close/>
                </a:path>
                <a:path w="2394585" h="582930">
                  <a:moveTo>
                    <a:pt x="1661287" y="85725"/>
                  </a:moveTo>
                  <a:lnTo>
                    <a:pt x="1632712" y="114300"/>
                  </a:lnTo>
                  <a:lnTo>
                    <a:pt x="1661287" y="114300"/>
                  </a:lnTo>
                  <a:lnTo>
                    <a:pt x="1661287" y="85725"/>
                  </a:lnTo>
                  <a:close/>
                </a:path>
                <a:path w="2394585" h="582930">
                  <a:moveTo>
                    <a:pt x="2223135" y="85725"/>
                  </a:moveTo>
                  <a:lnTo>
                    <a:pt x="1661287" y="85725"/>
                  </a:lnTo>
                  <a:lnTo>
                    <a:pt x="1661287" y="114300"/>
                  </a:lnTo>
                  <a:lnTo>
                    <a:pt x="2223135" y="114300"/>
                  </a:lnTo>
                  <a:lnTo>
                    <a:pt x="2223135" y="85725"/>
                  </a:lnTo>
                  <a:close/>
                </a:path>
                <a:path w="2394585" h="582930">
                  <a:moveTo>
                    <a:pt x="2337435" y="57150"/>
                  </a:moveTo>
                  <a:lnTo>
                    <a:pt x="2251710" y="57150"/>
                  </a:lnTo>
                  <a:lnTo>
                    <a:pt x="2251710" y="114300"/>
                  </a:lnTo>
                  <a:lnTo>
                    <a:pt x="2337435" y="114300"/>
                  </a:lnTo>
                  <a:lnTo>
                    <a:pt x="2394585" y="85725"/>
                  </a:lnTo>
                  <a:lnTo>
                    <a:pt x="2337435" y="5715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496" y="1772754"/>
              <a:ext cx="2664460" cy="739140"/>
            </a:xfrm>
            <a:custGeom>
              <a:avLst/>
              <a:gdLst/>
              <a:ahLst/>
              <a:cxnLst/>
              <a:rect l="l" t="t" r="r" b="b"/>
              <a:pathLst>
                <a:path w="2664460" h="739139">
                  <a:moveTo>
                    <a:pt x="2664333" y="0"/>
                  </a:moveTo>
                  <a:lnTo>
                    <a:pt x="0" y="0"/>
                  </a:lnTo>
                  <a:lnTo>
                    <a:pt x="0" y="738670"/>
                  </a:lnTo>
                  <a:lnTo>
                    <a:pt x="2664333" y="738670"/>
                  </a:lnTo>
                  <a:lnTo>
                    <a:pt x="266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496" y="1772754"/>
              <a:ext cx="2664460" cy="739140"/>
            </a:xfrm>
            <a:custGeom>
              <a:avLst/>
              <a:gdLst/>
              <a:ahLst/>
              <a:cxnLst/>
              <a:rect l="l" t="t" r="r" b="b"/>
              <a:pathLst>
                <a:path w="2664460" h="739139">
                  <a:moveTo>
                    <a:pt x="0" y="738670"/>
                  </a:moveTo>
                  <a:lnTo>
                    <a:pt x="2664333" y="738670"/>
                  </a:lnTo>
                  <a:lnTo>
                    <a:pt x="2664333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14401" y="1800225"/>
            <a:ext cx="254444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habían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reforzado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  <a:p>
            <a:pPr marL="123825" marR="5080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respetaban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particularismos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regionales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(fueros)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505390" y="2180348"/>
            <a:ext cx="1719580" cy="317500"/>
            <a:chOff x="3505390" y="2180348"/>
            <a:chExt cx="1719580" cy="317500"/>
          </a:xfrm>
        </p:grpSpPr>
        <p:sp>
          <p:nvSpPr>
            <p:cNvPr id="40" name="object 40"/>
            <p:cNvSpPr/>
            <p:nvPr/>
          </p:nvSpPr>
          <p:spPr>
            <a:xfrm>
              <a:off x="3510153" y="2185111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170992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7" y="307771"/>
                  </a:lnTo>
                  <a:lnTo>
                    <a:pt x="17099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10153" y="2185111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0" y="307771"/>
                  </a:moveTo>
                  <a:lnTo>
                    <a:pt x="1709927" y="307771"/>
                  </a:lnTo>
                  <a:lnTo>
                    <a:pt x="1709927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667505" y="2212594"/>
            <a:ext cx="14693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Política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centralista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262949" y="2704223"/>
            <a:ext cx="1719580" cy="317500"/>
            <a:chOff x="2262949" y="2704223"/>
            <a:chExt cx="1719580" cy="317500"/>
          </a:xfrm>
        </p:grpSpPr>
        <p:sp>
          <p:nvSpPr>
            <p:cNvPr id="44" name="object 44"/>
            <p:cNvSpPr/>
            <p:nvPr/>
          </p:nvSpPr>
          <p:spPr>
            <a:xfrm>
              <a:off x="2267711" y="2708986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170992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7" y="307771"/>
                  </a:lnTo>
                  <a:lnTo>
                    <a:pt x="1709927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267711" y="2708986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0" y="307771"/>
                  </a:moveTo>
                  <a:lnTo>
                    <a:pt x="1709927" y="307771"/>
                  </a:lnTo>
                  <a:lnTo>
                    <a:pt x="1709927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656458" y="2736595"/>
            <a:ext cx="100456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civil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596895" y="2189988"/>
            <a:ext cx="3343275" cy="812800"/>
            <a:chOff x="2596895" y="2189988"/>
            <a:chExt cx="3343275" cy="812800"/>
          </a:xfrm>
        </p:grpSpPr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6895" y="2189988"/>
              <a:ext cx="1094232" cy="35813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745993" y="2255520"/>
              <a:ext cx="746125" cy="177165"/>
            </a:xfrm>
            <a:custGeom>
              <a:avLst/>
              <a:gdLst/>
              <a:ahLst/>
              <a:cxnLst/>
              <a:rect l="l" t="t" r="r" b="b"/>
              <a:pathLst>
                <a:path w="746125" h="177164">
                  <a:moveTo>
                    <a:pt x="575564" y="5333"/>
                  </a:moveTo>
                  <a:lnTo>
                    <a:pt x="574801" y="62486"/>
                  </a:lnTo>
                  <a:lnTo>
                    <a:pt x="603377" y="62864"/>
                  </a:lnTo>
                  <a:lnTo>
                    <a:pt x="602615" y="120014"/>
                  </a:lnTo>
                  <a:lnTo>
                    <a:pt x="574034" y="120014"/>
                  </a:lnTo>
                  <a:lnTo>
                    <a:pt x="573278" y="176783"/>
                  </a:lnTo>
                  <a:lnTo>
                    <a:pt x="690704" y="120014"/>
                  </a:lnTo>
                  <a:lnTo>
                    <a:pt x="602615" y="120014"/>
                  </a:lnTo>
                  <a:lnTo>
                    <a:pt x="574039" y="119636"/>
                  </a:lnTo>
                  <a:lnTo>
                    <a:pt x="691487" y="119636"/>
                  </a:lnTo>
                  <a:lnTo>
                    <a:pt x="745870" y="93344"/>
                  </a:lnTo>
                  <a:lnTo>
                    <a:pt x="575564" y="5333"/>
                  </a:lnTo>
                  <a:close/>
                </a:path>
                <a:path w="746125" h="177164">
                  <a:moveTo>
                    <a:pt x="172593" y="0"/>
                  </a:moveTo>
                  <a:lnTo>
                    <a:pt x="0" y="83438"/>
                  </a:lnTo>
                  <a:lnTo>
                    <a:pt x="170306" y="171450"/>
                  </a:lnTo>
                  <a:lnTo>
                    <a:pt x="171069" y="114297"/>
                  </a:lnTo>
                  <a:lnTo>
                    <a:pt x="142494" y="113918"/>
                  </a:lnTo>
                  <a:lnTo>
                    <a:pt x="143256" y="56768"/>
                  </a:lnTo>
                  <a:lnTo>
                    <a:pt x="171836" y="56768"/>
                  </a:lnTo>
                  <a:lnTo>
                    <a:pt x="172593" y="0"/>
                  </a:lnTo>
                  <a:close/>
                </a:path>
                <a:path w="746125" h="177164">
                  <a:moveTo>
                    <a:pt x="574801" y="62486"/>
                  </a:moveTo>
                  <a:lnTo>
                    <a:pt x="574039" y="119636"/>
                  </a:lnTo>
                  <a:lnTo>
                    <a:pt x="602615" y="120014"/>
                  </a:lnTo>
                  <a:lnTo>
                    <a:pt x="603377" y="62864"/>
                  </a:lnTo>
                  <a:lnTo>
                    <a:pt x="574801" y="62486"/>
                  </a:lnTo>
                  <a:close/>
                </a:path>
                <a:path w="746125" h="177164">
                  <a:moveTo>
                    <a:pt x="171831" y="57147"/>
                  </a:moveTo>
                  <a:lnTo>
                    <a:pt x="171069" y="114297"/>
                  </a:lnTo>
                  <a:lnTo>
                    <a:pt x="574039" y="119636"/>
                  </a:lnTo>
                  <a:lnTo>
                    <a:pt x="574801" y="62486"/>
                  </a:lnTo>
                  <a:lnTo>
                    <a:pt x="171831" y="57147"/>
                  </a:lnTo>
                  <a:close/>
                </a:path>
                <a:path w="746125" h="177164">
                  <a:moveTo>
                    <a:pt x="143256" y="56768"/>
                  </a:moveTo>
                  <a:lnTo>
                    <a:pt x="142494" y="113918"/>
                  </a:lnTo>
                  <a:lnTo>
                    <a:pt x="171069" y="114297"/>
                  </a:lnTo>
                  <a:lnTo>
                    <a:pt x="171831" y="57147"/>
                  </a:lnTo>
                  <a:lnTo>
                    <a:pt x="143256" y="56768"/>
                  </a:lnTo>
                  <a:close/>
                </a:path>
                <a:path w="746125" h="177164">
                  <a:moveTo>
                    <a:pt x="171836" y="56768"/>
                  </a:moveTo>
                  <a:lnTo>
                    <a:pt x="143256" y="56768"/>
                  </a:lnTo>
                  <a:lnTo>
                    <a:pt x="171831" y="57147"/>
                  </a:lnTo>
                  <a:lnTo>
                    <a:pt x="171836" y="56768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82467" y="2417064"/>
              <a:ext cx="348995" cy="58521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046094" y="2392426"/>
              <a:ext cx="171450" cy="410845"/>
            </a:xfrm>
            <a:custGeom>
              <a:avLst/>
              <a:gdLst/>
              <a:ahLst/>
              <a:cxnLst/>
              <a:rect l="l" t="t" r="r" b="b"/>
              <a:pathLst>
                <a:path w="171450" h="410844">
                  <a:moveTo>
                    <a:pt x="57150" y="238887"/>
                  </a:moveTo>
                  <a:lnTo>
                    <a:pt x="0" y="238887"/>
                  </a:lnTo>
                  <a:lnTo>
                    <a:pt x="85725" y="410337"/>
                  </a:lnTo>
                  <a:lnTo>
                    <a:pt x="157162" y="267462"/>
                  </a:lnTo>
                  <a:lnTo>
                    <a:pt x="57150" y="267462"/>
                  </a:lnTo>
                  <a:lnTo>
                    <a:pt x="57150" y="238887"/>
                  </a:lnTo>
                  <a:close/>
                </a:path>
                <a:path w="171450" h="410844">
                  <a:moveTo>
                    <a:pt x="114300" y="0"/>
                  </a:moveTo>
                  <a:lnTo>
                    <a:pt x="57150" y="0"/>
                  </a:lnTo>
                  <a:lnTo>
                    <a:pt x="57150" y="267462"/>
                  </a:lnTo>
                  <a:lnTo>
                    <a:pt x="114300" y="267462"/>
                  </a:lnTo>
                  <a:lnTo>
                    <a:pt x="114300" y="0"/>
                  </a:lnTo>
                  <a:close/>
                </a:path>
                <a:path w="171450" h="410844">
                  <a:moveTo>
                    <a:pt x="171450" y="238887"/>
                  </a:moveTo>
                  <a:lnTo>
                    <a:pt x="114300" y="238887"/>
                  </a:lnTo>
                  <a:lnTo>
                    <a:pt x="114300" y="267462"/>
                  </a:lnTo>
                  <a:lnTo>
                    <a:pt x="157162" y="267462"/>
                  </a:lnTo>
                  <a:lnTo>
                    <a:pt x="171450" y="23888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76470" y="2688971"/>
              <a:ext cx="1663700" cy="307975"/>
            </a:xfrm>
            <a:custGeom>
              <a:avLst/>
              <a:gdLst/>
              <a:ahLst/>
              <a:cxnLst/>
              <a:rect l="l" t="t" r="r" b="b"/>
              <a:pathLst>
                <a:path w="1663700" h="307975">
                  <a:moveTo>
                    <a:pt x="1663700" y="0"/>
                  </a:moveTo>
                  <a:lnTo>
                    <a:pt x="0" y="0"/>
                  </a:lnTo>
                  <a:lnTo>
                    <a:pt x="0" y="307975"/>
                  </a:lnTo>
                  <a:lnTo>
                    <a:pt x="1663700" y="307975"/>
                  </a:lnTo>
                  <a:lnTo>
                    <a:pt x="1663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16322" y="3220974"/>
            <a:ext cx="9753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5" dirty="0">
                <a:latin typeface="Arial"/>
                <a:cs typeface="Arial"/>
              </a:rPr>
              <a:t>austracistas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211954" y="2924886"/>
            <a:ext cx="1782445" cy="307975"/>
          </a:xfrm>
          <a:custGeom>
            <a:avLst/>
            <a:gdLst/>
            <a:ahLst/>
            <a:cxnLst/>
            <a:rect l="l" t="t" r="r" b="b"/>
            <a:pathLst>
              <a:path w="1782445" h="307975">
                <a:moveTo>
                  <a:pt x="1782445" y="0"/>
                </a:moveTo>
                <a:lnTo>
                  <a:pt x="0" y="0"/>
                </a:lnTo>
                <a:lnTo>
                  <a:pt x="0" y="307771"/>
                </a:lnTo>
                <a:lnTo>
                  <a:pt x="1782445" y="307771"/>
                </a:lnTo>
                <a:lnTo>
                  <a:pt x="17824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291329" y="2694279"/>
            <a:ext cx="168465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4135">
              <a:lnSpc>
                <a:spcPct val="1107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Corona de </a:t>
            </a:r>
            <a:r>
              <a:rPr sz="1400" b="1" spc="-10" dirty="0">
                <a:latin typeface="Arial"/>
                <a:cs typeface="Arial"/>
              </a:rPr>
              <a:t>Aragón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Valencia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Baleares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4339" y="2716530"/>
            <a:ext cx="660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astilla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32016" y="2904998"/>
            <a:ext cx="1863725" cy="307975"/>
          </a:xfrm>
          <a:custGeom>
            <a:avLst/>
            <a:gdLst/>
            <a:ahLst/>
            <a:cxnLst/>
            <a:rect l="l" t="t" r="r" b="b"/>
            <a:pathLst>
              <a:path w="1863725" h="307975">
                <a:moveTo>
                  <a:pt x="1863725" y="0"/>
                </a:moveTo>
                <a:lnTo>
                  <a:pt x="0" y="0"/>
                </a:lnTo>
                <a:lnTo>
                  <a:pt x="0" y="307975"/>
                </a:lnTo>
                <a:lnTo>
                  <a:pt x="1863725" y="307975"/>
                </a:lnTo>
                <a:lnTo>
                  <a:pt x="18637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410972" y="2932557"/>
            <a:ext cx="1725295" cy="455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Navarra,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País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Vasco</a:t>
            </a:r>
            <a:endParaRPr sz="1400">
              <a:latin typeface="Arial"/>
              <a:cs typeface="Arial"/>
            </a:endParaRPr>
          </a:p>
          <a:p>
            <a:pPr marL="314325">
              <a:lnSpc>
                <a:spcPct val="100000"/>
              </a:lnSpc>
              <a:spcBef>
                <a:spcPts val="20"/>
              </a:spcBef>
            </a:pPr>
            <a:r>
              <a:rPr sz="1400" i="1" dirty="0">
                <a:latin typeface="Arial"/>
                <a:cs typeface="Arial"/>
              </a:rPr>
              <a:t>borbónicos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470660" y="2714244"/>
            <a:ext cx="824865" cy="347980"/>
            <a:chOff x="1470660" y="2714244"/>
            <a:chExt cx="824865" cy="347980"/>
          </a:xfrm>
        </p:grpSpPr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70660" y="2714244"/>
              <a:ext cx="824484" cy="347472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619631" y="2776855"/>
              <a:ext cx="648335" cy="171450"/>
            </a:xfrm>
            <a:custGeom>
              <a:avLst/>
              <a:gdLst/>
              <a:ahLst/>
              <a:cxnLst/>
              <a:rect l="l" t="t" r="r" b="b"/>
              <a:pathLst>
                <a:path w="648335" h="171450">
                  <a:moveTo>
                    <a:pt x="171450" y="0"/>
                  </a:moveTo>
                  <a:lnTo>
                    <a:pt x="0" y="85979"/>
                  </a:lnTo>
                  <a:lnTo>
                    <a:pt x="171576" y="171450"/>
                  </a:lnTo>
                  <a:lnTo>
                    <a:pt x="171534" y="114427"/>
                  </a:lnTo>
                  <a:lnTo>
                    <a:pt x="143001" y="114427"/>
                  </a:lnTo>
                  <a:lnTo>
                    <a:pt x="142875" y="57277"/>
                  </a:lnTo>
                  <a:lnTo>
                    <a:pt x="171492" y="57241"/>
                  </a:lnTo>
                  <a:lnTo>
                    <a:pt x="171450" y="0"/>
                  </a:lnTo>
                  <a:close/>
                </a:path>
                <a:path w="648335" h="171450">
                  <a:moveTo>
                    <a:pt x="171492" y="57241"/>
                  </a:moveTo>
                  <a:lnTo>
                    <a:pt x="142875" y="57277"/>
                  </a:lnTo>
                  <a:lnTo>
                    <a:pt x="143001" y="114427"/>
                  </a:lnTo>
                  <a:lnTo>
                    <a:pt x="171534" y="114391"/>
                  </a:lnTo>
                  <a:lnTo>
                    <a:pt x="171492" y="57241"/>
                  </a:lnTo>
                  <a:close/>
                </a:path>
                <a:path w="648335" h="171450">
                  <a:moveTo>
                    <a:pt x="171534" y="114391"/>
                  </a:moveTo>
                  <a:lnTo>
                    <a:pt x="143001" y="114427"/>
                  </a:lnTo>
                  <a:lnTo>
                    <a:pt x="171534" y="114427"/>
                  </a:lnTo>
                  <a:close/>
                </a:path>
                <a:path w="648335" h="171450">
                  <a:moveTo>
                    <a:pt x="648081" y="56642"/>
                  </a:moveTo>
                  <a:lnTo>
                    <a:pt x="171492" y="57241"/>
                  </a:lnTo>
                  <a:lnTo>
                    <a:pt x="171534" y="114391"/>
                  </a:lnTo>
                  <a:lnTo>
                    <a:pt x="648081" y="113792"/>
                  </a:lnTo>
                  <a:lnTo>
                    <a:pt x="648081" y="56642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2" name="object 6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7950" y="333375"/>
            <a:ext cx="8078978" cy="353949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186639" y="360426"/>
            <a:ext cx="7991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700" b="1" spc="-5" dirty="0">
                <a:solidFill>
                  <a:srgbClr val="FFFFFF"/>
                </a:solidFill>
                <a:latin typeface="Arial"/>
                <a:cs typeface="Arial"/>
              </a:rPr>
              <a:t>           </a:t>
            </a:r>
            <a:r>
              <a:rPr sz="17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 cuestión sucesoria.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Sucesión. La paz 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Utrecht</a:t>
            </a:r>
            <a:endParaRPr sz="1700" dirty="0">
              <a:latin typeface="Arial"/>
              <a:cs typeface="Arial"/>
            </a:endParaRPr>
          </a:p>
        </p:txBody>
      </p:sp>
      <p:pic>
        <p:nvPicPr>
          <p:cNvPr id="64" name="object 6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87123" y="3645280"/>
            <a:ext cx="4251877" cy="28557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58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ject 85">
            <a:extLst>
              <a:ext uri="{FF2B5EF4-FFF2-40B4-BE49-F238E27FC236}">
                <a16:creationId xmlns:a16="http://schemas.microsoft.com/office/drawing/2014/main" id="{64B18645-3249-4A7A-93A6-71A06CF973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600" y="651993"/>
            <a:ext cx="8178799" cy="55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79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78677" y="4093590"/>
            <a:ext cx="1043940" cy="1431290"/>
            <a:chOff x="6178677" y="4093590"/>
            <a:chExt cx="1043940" cy="1431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2848" y="4117847"/>
              <a:ext cx="700871" cy="14068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78677" y="4093590"/>
              <a:ext cx="697865" cy="1404620"/>
            </a:xfrm>
            <a:custGeom>
              <a:avLst/>
              <a:gdLst/>
              <a:ahLst/>
              <a:cxnLst/>
              <a:rect l="l" t="t" r="r" b="b"/>
              <a:pathLst>
                <a:path w="697865" h="1404620">
                  <a:moveTo>
                    <a:pt x="57150" y="1233042"/>
                  </a:moveTo>
                  <a:lnTo>
                    <a:pt x="0" y="1233042"/>
                  </a:lnTo>
                  <a:lnTo>
                    <a:pt x="85725" y="1404492"/>
                  </a:lnTo>
                  <a:lnTo>
                    <a:pt x="157162" y="1261617"/>
                  </a:lnTo>
                  <a:lnTo>
                    <a:pt x="57150" y="1261617"/>
                  </a:lnTo>
                  <a:lnTo>
                    <a:pt x="57150" y="1233042"/>
                  </a:lnTo>
                  <a:close/>
                </a:path>
                <a:path w="697865" h="1404620">
                  <a:moveTo>
                    <a:pt x="697611" y="0"/>
                  </a:moveTo>
                  <a:lnTo>
                    <a:pt x="57150" y="0"/>
                  </a:lnTo>
                  <a:lnTo>
                    <a:pt x="57150" y="1261617"/>
                  </a:lnTo>
                  <a:lnTo>
                    <a:pt x="114300" y="1261617"/>
                  </a:lnTo>
                  <a:lnTo>
                    <a:pt x="114300" y="57149"/>
                  </a:lnTo>
                  <a:lnTo>
                    <a:pt x="85725" y="57149"/>
                  </a:lnTo>
                  <a:lnTo>
                    <a:pt x="114300" y="28574"/>
                  </a:lnTo>
                  <a:lnTo>
                    <a:pt x="697611" y="28574"/>
                  </a:lnTo>
                  <a:lnTo>
                    <a:pt x="697611" y="0"/>
                  </a:lnTo>
                  <a:close/>
                </a:path>
                <a:path w="697865" h="1404620">
                  <a:moveTo>
                    <a:pt x="171450" y="1233042"/>
                  </a:moveTo>
                  <a:lnTo>
                    <a:pt x="114300" y="1233042"/>
                  </a:lnTo>
                  <a:lnTo>
                    <a:pt x="114300" y="1261617"/>
                  </a:lnTo>
                  <a:lnTo>
                    <a:pt x="157162" y="1261617"/>
                  </a:lnTo>
                  <a:lnTo>
                    <a:pt x="171450" y="1233042"/>
                  </a:lnTo>
                  <a:close/>
                </a:path>
                <a:path w="697865" h="1404620">
                  <a:moveTo>
                    <a:pt x="114300" y="28574"/>
                  </a:moveTo>
                  <a:lnTo>
                    <a:pt x="85725" y="57149"/>
                  </a:lnTo>
                  <a:lnTo>
                    <a:pt x="114300" y="57149"/>
                  </a:lnTo>
                  <a:lnTo>
                    <a:pt x="114300" y="28574"/>
                  </a:lnTo>
                  <a:close/>
                </a:path>
                <a:path w="697865" h="1404620">
                  <a:moveTo>
                    <a:pt x="697611" y="28574"/>
                  </a:moveTo>
                  <a:lnTo>
                    <a:pt x="114300" y="28574"/>
                  </a:lnTo>
                  <a:lnTo>
                    <a:pt x="114300" y="57149"/>
                  </a:lnTo>
                  <a:lnTo>
                    <a:pt x="697611" y="57149"/>
                  </a:lnTo>
                  <a:lnTo>
                    <a:pt x="697611" y="285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2636" y="4792979"/>
              <a:ext cx="609600" cy="3474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588252" y="4855463"/>
              <a:ext cx="434975" cy="171450"/>
            </a:xfrm>
            <a:custGeom>
              <a:avLst/>
              <a:gdLst/>
              <a:ahLst/>
              <a:cxnLst/>
              <a:rect l="l" t="t" r="r" b="b"/>
              <a:pathLst>
                <a:path w="434975" h="171450">
                  <a:moveTo>
                    <a:pt x="263525" y="0"/>
                  </a:moveTo>
                  <a:lnTo>
                    <a:pt x="263525" y="171450"/>
                  </a:lnTo>
                  <a:lnTo>
                    <a:pt x="377825" y="114300"/>
                  </a:lnTo>
                  <a:lnTo>
                    <a:pt x="292100" y="114300"/>
                  </a:lnTo>
                  <a:lnTo>
                    <a:pt x="292100" y="57150"/>
                  </a:lnTo>
                  <a:lnTo>
                    <a:pt x="377825" y="57150"/>
                  </a:lnTo>
                  <a:lnTo>
                    <a:pt x="263525" y="0"/>
                  </a:lnTo>
                  <a:close/>
                </a:path>
                <a:path w="434975" h="171450">
                  <a:moveTo>
                    <a:pt x="2635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63525" y="114300"/>
                  </a:lnTo>
                  <a:lnTo>
                    <a:pt x="263525" y="57150"/>
                  </a:lnTo>
                  <a:close/>
                </a:path>
                <a:path w="434975" h="171450">
                  <a:moveTo>
                    <a:pt x="377825" y="57150"/>
                  </a:moveTo>
                  <a:lnTo>
                    <a:pt x="292100" y="57150"/>
                  </a:lnTo>
                  <a:lnTo>
                    <a:pt x="292100" y="114300"/>
                  </a:lnTo>
                  <a:lnTo>
                    <a:pt x="377825" y="114300"/>
                  </a:lnTo>
                  <a:lnTo>
                    <a:pt x="434975" y="85725"/>
                  </a:lnTo>
                  <a:lnTo>
                    <a:pt x="377825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270247" y="1321561"/>
            <a:ext cx="198120" cy="850900"/>
            <a:chOff x="4270247" y="1321561"/>
            <a:chExt cx="198120" cy="8509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4631" y="1345691"/>
              <a:ext cx="173736" cy="82626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70247" y="1321561"/>
              <a:ext cx="171450" cy="821055"/>
            </a:xfrm>
            <a:custGeom>
              <a:avLst/>
              <a:gdLst/>
              <a:ahLst/>
              <a:cxnLst/>
              <a:rect l="l" t="t" r="r" b="b"/>
              <a:pathLst>
                <a:path w="171450" h="821055">
                  <a:moveTo>
                    <a:pt x="57150" y="649097"/>
                  </a:moveTo>
                  <a:lnTo>
                    <a:pt x="0" y="649097"/>
                  </a:lnTo>
                  <a:lnTo>
                    <a:pt x="85725" y="820547"/>
                  </a:lnTo>
                  <a:lnTo>
                    <a:pt x="157162" y="677672"/>
                  </a:lnTo>
                  <a:lnTo>
                    <a:pt x="57150" y="677672"/>
                  </a:lnTo>
                  <a:lnTo>
                    <a:pt x="57150" y="649097"/>
                  </a:lnTo>
                  <a:close/>
                </a:path>
                <a:path w="171450" h="821055">
                  <a:moveTo>
                    <a:pt x="114300" y="0"/>
                  </a:moveTo>
                  <a:lnTo>
                    <a:pt x="57150" y="0"/>
                  </a:lnTo>
                  <a:lnTo>
                    <a:pt x="57150" y="677672"/>
                  </a:lnTo>
                  <a:lnTo>
                    <a:pt x="114300" y="677672"/>
                  </a:lnTo>
                  <a:lnTo>
                    <a:pt x="114300" y="0"/>
                  </a:lnTo>
                  <a:close/>
                </a:path>
                <a:path w="171450" h="821055">
                  <a:moveTo>
                    <a:pt x="171450" y="649097"/>
                  </a:moveTo>
                  <a:lnTo>
                    <a:pt x="114300" y="649097"/>
                  </a:lnTo>
                  <a:lnTo>
                    <a:pt x="114300" y="677672"/>
                  </a:lnTo>
                  <a:lnTo>
                    <a:pt x="157162" y="677672"/>
                  </a:lnTo>
                  <a:lnTo>
                    <a:pt x="171450" y="64909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57884" y="1196721"/>
            <a:ext cx="198755" cy="622300"/>
            <a:chOff x="957884" y="1196721"/>
            <a:chExt cx="198755" cy="62230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1837" y="1220724"/>
              <a:ext cx="174497" cy="5977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57884" y="1196721"/>
              <a:ext cx="171450" cy="595630"/>
            </a:xfrm>
            <a:custGeom>
              <a:avLst/>
              <a:gdLst/>
              <a:ahLst/>
              <a:cxnLst/>
              <a:rect l="l" t="t" r="r" b="b"/>
              <a:pathLst>
                <a:path w="171450" h="595630">
                  <a:moveTo>
                    <a:pt x="57150" y="423799"/>
                  </a:moveTo>
                  <a:lnTo>
                    <a:pt x="0" y="423799"/>
                  </a:lnTo>
                  <a:lnTo>
                    <a:pt x="85725" y="595249"/>
                  </a:lnTo>
                  <a:lnTo>
                    <a:pt x="157162" y="452374"/>
                  </a:lnTo>
                  <a:lnTo>
                    <a:pt x="57150" y="452374"/>
                  </a:lnTo>
                  <a:lnTo>
                    <a:pt x="57150" y="423799"/>
                  </a:lnTo>
                  <a:close/>
                </a:path>
                <a:path w="171450" h="595630">
                  <a:moveTo>
                    <a:pt x="114300" y="0"/>
                  </a:moveTo>
                  <a:lnTo>
                    <a:pt x="57150" y="0"/>
                  </a:lnTo>
                  <a:lnTo>
                    <a:pt x="57150" y="452374"/>
                  </a:lnTo>
                  <a:lnTo>
                    <a:pt x="114300" y="452374"/>
                  </a:lnTo>
                  <a:lnTo>
                    <a:pt x="114300" y="0"/>
                  </a:lnTo>
                  <a:close/>
                </a:path>
                <a:path w="171450" h="595630">
                  <a:moveTo>
                    <a:pt x="171450" y="423799"/>
                  </a:moveTo>
                  <a:lnTo>
                    <a:pt x="114300" y="423799"/>
                  </a:lnTo>
                  <a:lnTo>
                    <a:pt x="114300" y="452374"/>
                  </a:lnTo>
                  <a:lnTo>
                    <a:pt x="157162" y="452374"/>
                  </a:lnTo>
                  <a:lnTo>
                    <a:pt x="171450" y="423799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654670" y="1393571"/>
            <a:ext cx="198120" cy="764540"/>
            <a:chOff x="7654670" y="1393571"/>
            <a:chExt cx="198120" cy="76454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78292" y="1417320"/>
              <a:ext cx="174498" cy="7406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54670" y="1393571"/>
              <a:ext cx="171450" cy="739775"/>
            </a:xfrm>
            <a:custGeom>
              <a:avLst/>
              <a:gdLst/>
              <a:ahLst/>
              <a:cxnLst/>
              <a:rect l="l" t="t" r="r" b="b"/>
              <a:pathLst>
                <a:path w="171450" h="739775">
                  <a:moveTo>
                    <a:pt x="57150" y="567816"/>
                  </a:moveTo>
                  <a:lnTo>
                    <a:pt x="0" y="567816"/>
                  </a:lnTo>
                  <a:lnTo>
                    <a:pt x="85725" y="739266"/>
                  </a:lnTo>
                  <a:lnTo>
                    <a:pt x="157162" y="596391"/>
                  </a:lnTo>
                  <a:lnTo>
                    <a:pt x="57150" y="596391"/>
                  </a:lnTo>
                  <a:lnTo>
                    <a:pt x="57150" y="567816"/>
                  </a:lnTo>
                  <a:close/>
                </a:path>
                <a:path w="171450" h="739775">
                  <a:moveTo>
                    <a:pt x="114300" y="0"/>
                  </a:moveTo>
                  <a:lnTo>
                    <a:pt x="57150" y="0"/>
                  </a:lnTo>
                  <a:lnTo>
                    <a:pt x="57150" y="596391"/>
                  </a:lnTo>
                  <a:lnTo>
                    <a:pt x="114300" y="596391"/>
                  </a:lnTo>
                  <a:lnTo>
                    <a:pt x="114300" y="0"/>
                  </a:lnTo>
                  <a:close/>
                </a:path>
                <a:path w="171450" h="739775">
                  <a:moveTo>
                    <a:pt x="171450" y="567816"/>
                  </a:moveTo>
                  <a:lnTo>
                    <a:pt x="114300" y="567816"/>
                  </a:lnTo>
                  <a:lnTo>
                    <a:pt x="114300" y="596391"/>
                  </a:lnTo>
                  <a:lnTo>
                    <a:pt x="157162" y="596391"/>
                  </a:lnTo>
                  <a:lnTo>
                    <a:pt x="171450" y="5678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6715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1.-</a:t>
            </a:r>
            <a:r>
              <a:rPr u="none" dirty="0"/>
              <a:t> </a:t>
            </a:r>
            <a:r>
              <a:rPr u="none" spc="-5" dirty="0"/>
              <a:t>LA</a:t>
            </a:r>
            <a:r>
              <a:rPr u="none" spc="-70" dirty="0"/>
              <a:t> </a:t>
            </a:r>
            <a:r>
              <a:rPr u="none" spc="-10" dirty="0"/>
              <a:t>LLEGADA</a:t>
            </a:r>
            <a:r>
              <a:rPr u="none" spc="-35" dirty="0"/>
              <a:t> </a:t>
            </a:r>
            <a:r>
              <a:rPr u="none" spc="-5" dirty="0"/>
              <a:t>DE</a:t>
            </a:r>
            <a:r>
              <a:rPr u="none" dirty="0"/>
              <a:t> </a:t>
            </a:r>
            <a:r>
              <a:rPr u="none" spc="-5" dirty="0"/>
              <a:t>UNA</a:t>
            </a:r>
            <a:r>
              <a:rPr u="none" spc="-65" dirty="0"/>
              <a:t> </a:t>
            </a:r>
            <a:r>
              <a:rPr u="none" spc="-30" dirty="0"/>
              <a:t>NUEVA</a:t>
            </a:r>
            <a:r>
              <a:rPr u="none" spc="-65" dirty="0"/>
              <a:t> </a:t>
            </a:r>
            <a:r>
              <a:rPr u="none" spc="-10" dirty="0"/>
              <a:t>DINASTÍA:</a:t>
            </a:r>
            <a:r>
              <a:rPr u="none" spc="65" dirty="0"/>
              <a:t> </a:t>
            </a:r>
            <a:r>
              <a:rPr u="none" dirty="0"/>
              <a:t>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5496" y="836726"/>
            <a:ext cx="2016760" cy="32321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latin typeface="Arial"/>
                <a:cs typeface="Arial"/>
              </a:rPr>
              <a:t>Carlos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II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(1665-1700)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23694" y="894969"/>
            <a:ext cx="648970" cy="198120"/>
            <a:chOff x="2123694" y="894969"/>
            <a:chExt cx="648970" cy="19812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7316" y="918972"/>
              <a:ext cx="625170" cy="17373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23694" y="894969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2843783" y="126875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39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013710" y="1296162"/>
            <a:ext cx="268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32815" marR="5080" indent="-92075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Felipe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(dinastía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francesa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Borbones)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9029" y="1196708"/>
            <a:ext cx="1910714" cy="277495"/>
          </a:xfrm>
          <a:custGeom>
            <a:avLst/>
            <a:gdLst/>
            <a:ahLst/>
            <a:cxnLst/>
            <a:rect l="l" t="t" r="r" b="b"/>
            <a:pathLst>
              <a:path w="1910714" h="277494">
                <a:moveTo>
                  <a:pt x="1910714" y="0"/>
                </a:moveTo>
                <a:lnTo>
                  <a:pt x="0" y="0"/>
                </a:lnTo>
                <a:lnTo>
                  <a:pt x="0" y="276999"/>
                </a:lnTo>
                <a:lnTo>
                  <a:pt x="1910714" y="276999"/>
                </a:lnTo>
                <a:lnTo>
                  <a:pt x="1910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47929" y="1225422"/>
            <a:ext cx="1806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Último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rey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 los </a:t>
            </a:r>
            <a:r>
              <a:rPr sz="1200" b="1" spc="-10" dirty="0">
                <a:latin typeface="Arial"/>
                <a:cs typeface="Arial"/>
              </a:rPr>
              <a:t>Austrias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843783" y="74551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40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843783" y="745515"/>
            <a:ext cx="2952750" cy="523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3200" marR="224790" indent="-111760">
              <a:lnSpc>
                <a:spcPct val="100000"/>
              </a:lnSpc>
              <a:spcBef>
                <a:spcPts val="315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Designa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sucesor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Felipe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Anjou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(nieto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Luis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XIV)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372225" y="692734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0" y="307771"/>
                </a:moveTo>
                <a:lnTo>
                  <a:pt x="2736342" y="307771"/>
                </a:lnTo>
                <a:lnTo>
                  <a:pt x="2736342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556375" y="719708"/>
            <a:ext cx="2443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rompe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equilibrio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europeo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372225" y="1052779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2736342" y="0"/>
                </a:moveTo>
                <a:lnTo>
                  <a:pt x="0" y="0"/>
                </a:lnTo>
                <a:lnTo>
                  <a:pt x="0" y="307771"/>
                </a:lnTo>
                <a:lnTo>
                  <a:pt x="2736342" y="307771"/>
                </a:lnTo>
                <a:lnTo>
                  <a:pt x="27363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372225" y="1052779"/>
            <a:ext cx="273685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45134">
              <a:lnSpc>
                <a:spcPct val="100000"/>
              </a:lnSpc>
              <a:spcBef>
                <a:spcPts val="315"/>
              </a:spcBef>
            </a:pPr>
            <a:r>
              <a:rPr sz="1400" b="1" spc="-5" dirty="0">
                <a:latin typeface="Arial"/>
                <a:cs typeface="Arial"/>
              </a:rPr>
              <a:t>Conflicto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96153" y="832103"/>
            <a:ext cx="3312795" cy="1085215"/>
            <a:chOff x="5796153" y="832103"/>
            <a:chExt cx="3312795" cy="1085215"/>
          </a:xfrm>
        </p:grpSpPr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0156" y="832103"/>
              <a:ext cx="797051" cy="34747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796153" y="894968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72225" y="1393596"/>
              <a:ext cx="2736850" cy="523240"/>
            </a:xfrm>
            <a:custGeom>
              <a:avLst/>
              <a:gdLst/>
              <a:ahLst/>
              <a:cxnLst/>
              <a:rect l="l" t="t" r="r" b="b"/>
              <a:pathLst>
                <a:path w="2736850" h="523239">
                  <a:moveTo>
                    <a:pt x="2736342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736342" y="523214"/>
                  </a:lnTo>
                  <a:lnTo>
                    <a:pt x="2736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464934" y="1420825"/>
            <a:ext cx="262763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Gr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Br</a:t>
            </a:r>
            <a:r>
              <a:rPr sz="1400" spc="-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tañ</a:t>
            </a:r>
            <a:r>
              <a:rPr sz="1400" spc="-10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1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H</a:t>
            </a:r>
            <a:r>
              <a:rPr sz="1400" dirty="0">
                <a:latin typeface="Arial MT"/>
                <a:cs typeface="Arial MT"/>
              </a:rPr>
              <a:t>ola</a:t>
            </a:r>
            <a:r>
              <a:rPr sz="1400" spc="-1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da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Portugal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84746" y="2160270"/>
            <a:ext cx="25876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7720" marR="5080" indent="-79565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Archiduque </a:t>
            </a:r>
            <a:r>
              <a:rPr sz="1400" b="1" spc="-5" dirty="0">
                <a:latin typeface="Arial"/>
                <a:cs typeface="Arial"/>
              </a:rPr>
              <a:t>Carlos </a:t>
            </a:r>
            <a:r>
              <a:rPr sz="1400" dirty="0">
                <a:latin typeface="Arial MT"/>
                <a:cs typeface="Arial MT"/>
              </a:rPr>
              <a:t>(dinastía </a:t>
            </a:r>
            <a:r>
              <a:rPr sz="1400" spc="-5" dirty="0">
                <a:latin typeface="Arial MT"/>
                <a:cs typeface="Arial MT"/>
              </a:rPr>
              <a:t>de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Austrias)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0734" y="1767992"/>
            <a:ext cx="6541134" cy="1150620"/>
            <a:chOff x="30734" y="1767992"/>
            <a:chExt cx="6541134" cy="1150620"/>
          </a:xfrm>
        </p:grpSpPr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2024" y="2246376"/>
              <a:ext cx="2569464" cy="67208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977639" y="2308733"/>
              <a:ext cx="2394585" cy="582930"/>
            </a:xfrm>
            <a:custGeom>
              <a:avLst/>
              <a:gdLst/>
              <a:ahLst/>
              <a:cxnLst/>
              <a:rect l="l" t="t" r="r" b="b"/>
              <a:pathLst>
                <a:path w="2394585" h="582930">
                  <a:moveTo>
                    <a:pt x="1604137" y="525526"/>
                  </a:moveTo>
                  <a:lnTo>
                    <a:pt x="0" y="525526"/>
                  </a:lnTo>
                  <a:lnTo>
                    <a:pt x="0" y="582676"/>
                  </a:lnTo>
                  <a:lnTo>
                    <a:pt x="1661287" y="582676"/>
                  </a:lnTo>
                  <a:lnTo>
                    <a:pt x="1661287" y="554101"/>
                  </a:lnTo>
                  <a:lnTo>
                    <a:pt x="1604137" y="554101"/>
                  </a:lnTo>
                  <a:lnTo>
                    <a:pt x="1604137" y="525526"/>
                  </a:lnTo>
                  <a:close/>
                </a:path>
                <a:path w="2394585" h="582930">
                  <a:moveTo>
                    <a:pt x="2223135" y="57150"/>
                  </a:moveTo>
                  <a:lnTo>
                    <a:pt x="1604137" y="57150"/>
                  </a:lnTo>
                  <a:lnTo>
                    <a:pt x="1604137" y="554101"/>
                  </a:lnTo>
                  <a:lnTo>
                    <a:pt x="1632712" y="525526"/>
                  </a:lnTo>
                  <a:lnTo>
                    <a:pt x="1661287" y="525526"/>
                  </a:lnTo>
                  <a:lnTo>
                    <a:pt x="1661287" y="114300"/>
                  </a:lnTo>
                  <a:lnTo>
                    <a:pt x="1632712" y="114300"/>
                  </a:lnTo>
                  <a:lnTo>
                    <a:pt x="1661287" y="85725"/>
                  </a:lnTo>
                  <a:lnTo>
                    <a:pt x="2223135" y="85725"/>
                  </a:lnTo>
                  <a:lnTo>
                    <a:pt x="2223135" y="57150"/>
                  </a:lnTo>
                  <a:close/>
                </a:path>
                <a:path w="2394585" h="582930">
                  <a:moveTo>
                    <a:pt x="1661287" y="525526"/>
                  </a:moveTo>
                  <a:lnTo>
                    <a:pt x="1632712" y="525526"/>
                  </a:lnTo>
                  <a:lnTo>
                    <a:pt x="1604137" y="554101"/>
                  </a:lnTo>
                  <a:lnTo>
                    <a:pt x="1661287" y="554101"/>
                  </a:lnTo>
                  <a:lnTo>
                    <a:pt x="1661287" y="525526"/>
                  </a:lnTo>
                  <a:close/>
                </a:path>
                <a:path w="2394585" h="582930">
                  <a:moveTo>
                    <a:pt x="2223135" y="0"/>
                  </a:moveTo>
                  <a:lnTo>
                    <a:pt x="2223135" y="171450"/>
                  </a:lnTo>
                  <a:lnTo>
                    <a:pt x="2337435" y="114300"/>
                  </a:lnTo>
                  <a:lnTo>
                    <a:pt x="2251710" y="114300"/>
                  </a:lnTo>
                  <a:lnTo>
                    <a:pt x="2251710" y="57150"/>
                  </a:lnTo>
                  <a:lnTo>
                    <a:pt x="2337435" y="57150"/>
                  </a:lnTo>
                  <a:lnTo>
                    <a:pt x="2223135" y="0"/>
                  </a:lnTo>
                  <a:close/>
                </a:path>
                <a:path w="2394585" h="582930">
                  <a:moveTo>
                    <a:pt x="1661287" y="85725"/>
                  </a:moveTo>
                  <a:lnTo>
                    <a:pt x="1632712" y="114300"/>
                  </a:lnTo>
                  <a:lnTo>
                    <a:pt x="1661287" y="114300"/>
                  </a:lnTo>
                  <a:lnTo>
                    <a:pt x="1661287" y="85725"/>
                  </a:lnTo>
                  <a:close/>
                </a:path>
                <a:path w="2394585" h="582930">
                  <a:moveTo>
                    <a:pt x="2223135" y="85725"/>
                  </a:moveTo>
                  <a:lnTo>
                    <a:pt x="1661287" y="85725"/>
                  </a:lnTo>
                  <a:lnTo>
                    <a:pt x="1661287" y="114300"/>
                  </a:lnTo>
                  <a:lnTo>
                    <a:pt x="2223135" y="114300"/>
                  </a:lnTo>
                  <a:lnTo>
                    <a:pt x="2223135" y="85725"/>
                  </a:lnTo>
                  <a:close/>
                </a:path>
                <a:path w="2394585" h="582930">
                  <a:moveTo>
                    <a:pt x="2337435" y="57150"/>
                  </a:moveTo>
                  <a:lnTo>
                    <a:pt x="2251710" y="57150"/>
                  </a:lnTo>
                  <a:lnTo>
                    <a:pt x="2251710" y="114300"/>
                  </a:lnTo>
                  <a:lnTo>
                    <a:pt x="2337435" y="114300"/>
                  </a:lnTo>
                  <a:lnTo>
                    <a:pt x="2394585" y="85725"/>
                  </a:lnTo>
                  <a:lnTo>
                    <a:pt x="2337435" y="5715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496" y="1772754"/>
              <a:ext cx="2664460" cy="739140"/>
            </a:xfrm>
            <a:custGeom>
              <a:avLst/>
              <a:gdLst/>
              <a:ahLst/>
              <a:cxnLst/>
              <a:rect l="l" t="t" r="r" b="b"/>
              <a:pathLst>
                <a:path w="2664460" h="739139">
                  <a:moveTo>
                    <a:pt x="2664333" y="0"/>
                  </a:moveTo>
                  <a:lnTo>
                    <a:pt x="0" y="0"/>
                  </a:lnTo>
                  <a:lnTo>
                    <a:pt x="0" y="738670"/>
                  </a:lnTo>
                  <a:lnTo>
                    <a:pt x="2664333" y="738670"/>
                  </a:lnTo>
                  <a:lnTo>
                    <a:pt x="266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496" y="1772754"/>
              <a:ext cx="2664460" cy="739140"/>
            </a:xfrm>
            <a:custGeom>
              <a:avLst/>
              <a:gdLst/>
              <a:ahLst/>
              <a:cxnLst/>
              <a:rect l="l" t="t" r="r" b="b"/>
              <a:pathLst>
                <a:path w="2664460" h="739139">
                  <a:moveTo>
                    <a:pt x="0" y="738670"/>
                  </a:moveTo>
                  <a:lnTo>
                    <a:pt x="2664333" y="738670"/>
                  </a:lnTo>
                  <a:lnTo>
                    <a:pt x="2664333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14401" y="1800225"/>
            <a:ext cx="254444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habían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reforzado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  <a:p>
            <a:pPr marL="123825" marR="5080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respetaban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particularismos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regionales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(fueros)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505390" y="2180348"/>
            <a:ext cx="1719580" cy="317500"/>
            <a:chOff x="3505390" y="2180348"/>
            <a:chExt cx="1719580" cy="317500"/>
          </a:xfrm>
        </p:grpSpPr>
        <p:sp>
          <p:nvSpPr>
            <p:cNvPr id="45" name="object 45"/>
            <p:cNvSpPr/>
            <p:nvPr/>
          </p:nvSpPr>
          <p:spPr>
            <a:xfrm>
              <a:off x="3510153" y="2185111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170992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7" y="307771"/>
                  </a:lnTo>
                  <a:lnTo>
                    <a:pt x="17099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10153" y="2185111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0" y="307771"/>
                  </a:moveTo>
                  <a:lnTo>
                    <a:pt x="1709927" y="307771"/>
                  </a:lnTo>
                  <a:lnTo>
                    <a:pt x="1709927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667505" y="2212594"/>
            <a:ext cx="14693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Política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centralista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262949" y="2704223"/>
            <a:ext cx="1719580" cy="317500"/>
            <a:chOff x="2262949" y="2704223"/>
            <a:chExt cx="1719580" cy="317500"/>
          </a:xfrm>
        </p:grpSpPr>
        <p:sp>
          <p:nvSpPr>
            <p:cNvPr id="49" name="object 49"/>
            <p:cNvSpPr/>
            <p:nvPr/>
          </p:nvSpPr>
          <p:spPr>
            <a:xfrm>
              <a:off x="2267711" y="2708986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170992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7" y="307771"/>
                  </a:lnTo>
                  <a:lnTo>
                    <a:pt x="1709927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67711" y="2708986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0" y="307771"/>
                  </a:moveTo>
                  <a:lnTo>
                    <a:pt x="1709927" y="307771"/>
                  </a:lnTo>
                  <a:lnTo>
                    <a:pt x="1709927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656458" y="2736595"/>
            <a:ext cx="100456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civil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596895" y="2189988"/>
            <a:ext cx="6511925" cy="1022985"/>
            <a:chOff x="2596895" y="2189988"/>
            <a:chExt cx="6511925" cy="1022985"/>
          </a:xfrm>
        </p:grpSpPr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96895" y="2189988"/>
              <a:ext cx="1094232" cy="35813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745993" y="2255520"/>
              <a:ext cx="746125" cy="177165"/>
            </a:xfrm>
            <a:custGeom>
              <a:avLst/>
              <a:gdLst/>
              <a:ahLst/>
              <a:cxnLst/>
              <a:rect l="l" t="t" r="r" b="b"/>
              <a:pathLst>
                <a:path w="746125" h="177164">
                  <a:moveTo>
                    <a:pt x="575564" y="5333"/>
                  </a:moveTo>
                  <a:lnTo>
                    <a:pt x="574801" y="62486"/>
                  </a:lnTo>
                  <a:lnTo>
                    <a:pt x="603377" y="62864"/>
                  </a:lnTo>
                  <a:lnTo>
                    <a:pt x="602615" y="120014"/>
                  </a:lnTo>
                  <a:lnTo>
                    <a:pt x="574034" y="120014"/>
                  </a:lnTo>
                  <a:lnTo>
                    <a:pt x="573278" y="176783"/>
                  </a:lnTo>
                  <a:lnTo>
                    <a:pt x="690704" y="120014"/>
                  </a:lnTo>
                  <a:lnTo>
                    <a:pt x="602615" y="120014"/>
                  </a:lnTo>
                  <a:lnTo>
                    <a:pt x="574039" y="119636"/>
                  </a:lnTo>
                  <a:lnTo>
                    <a:pt x="691487" y="119636"/>
                  </a:lnTo>
                  <a:lnTo>
                    <a:pt x="745870" y="93344"/>
                  </a:lnTo>
                  <a:lnTo>
                    <a:pt x="575564" y="5333"/>
                  </a:lnTo>
                  <a:close/>
                </a:path>
                <a:path w="746125" h="177164">
                  <a:moveTo>
                    <a:pt x="172593" y="0"/>
                  </a:moveTo>
                  <a:lnTo>
                    <a:pt x="0" y="83438"/>
                  </a:lnTo>
                  <a:lnTo>
                    <a:pt x="170306" y="171450"/>
                  </a:lnTo>
                  <a:lnTo>
                    <a:pt x="171069" y="114297"/>
                  </a:lnTo>
                  <a:lnTo>
                    <a:pt x="142494" y="113918"/>
                  </a:lnTo>
                  <a:lnTo>
                    <a:pt x="143256" y="56768"/>
                  </a:lnTo>
                  <a:lnTo>
                    <a:pt x="171836" y="56768"/>
                  </a:lnTo>
                  <a:lnTo>
                    <a:pt x="172593" y="0"/>
                  </a:lnTo>
                  <a:close/>
                </a:path>
                <a:path w="746125" h="177164">
                  <a:moveTo>
                    <a:pt x="574801" y="62486"/>
                  </a:moveTo>
                  <a:lnTo>
                    <a:pt x="574039" y="119636"/>
                  </a:lnTo>
                  <a:lnTo>
                    <a:pt x="602615" y="120014"/>
                  </a:lnTo>
                  <a:lnTo>
                    <a:pt x="603377" y="62864"/>
                  </a:lnTo>
                  <a:lnTo>
                    <a:pt x="574801" y="62486"/>
                  </a:lnTo>
                  <a:close/>
                </a:path>
                <a:path w="746125" h="177164">
                  <a:moveTo>
                    <a:pt x="171831" y="57147"/>
                  </a:moveTo>
                  <a:lnTo>
                    <a:pt x="171069" y="114297"/>
                  </a:lnTo>
                  <a:lnTo>
                    <a:pt x="574039" y="119636"/>
                  </a:lnTo>
                  <a:lnTo>
                    <a:pt x="574801" y="62486"/>
                  </a:lnTo>
                  <a:lnTo>
                    <a:pt x="171831" y="57147"/>
                  </a:lnTo>
                  <a:close/>
                </a:path>
                <a:path w="746125" h="177164">
                  <a:moveTo>
                    <a:pt x="143256" y="56768"/>
                  </a:moveTo>
                  <a:lnTo>
                    <a:pt x="142494" y="113918"/>
                  </a:lnTo>
                  <a:lnTo>
                    <a:pt x="171069" y="114297"/>
                  </a:lnTo>
                  <a:lnTo>
                    <a:pt x="171831" y="57147"/>
                  </a:lnTo>
                  <a:lnTo>
                    <a:pt x="143256" y="56768"/>
                  </a:lnTo>
                  <a:close/>
                </a:path>
                <a:path w="746125" h="177164">
                  <a:moveTo>
                    <a:pt x="171836" y="56768"/>
                  </a:moveTo>
                  <a:lnTo>
                    <a:pt x="143256" y="56768"/>
                  </a:lnTo>
                  <a:lnTo>
                    <a:pt x="171831" y="57147"/>
                  </a:lnTo>
                  <a:lnTo>
                    <a:pt x="171836" y="56768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82467" y="2417064"/>
              <a:ext cx="348995" cy="58521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046094" y="2392426"/>
              <a:ext cx="171450" cy="410845"/>
            </a:xfrm>
            <a:custGeom>
              <a:avLst/>
              <a:gdLst/>
              <a:ahLst/>
              <a:cxnLst/>
              <a:rect l="l" t="t" r="r" b="b"/>
              <a:pathLst>
                <a:path w="171450" h="410844">
                  <a:moveTo>
                    <a:pt x="57150" y="238887"/>
                  </a:moveTo>
                  <a:lnTo>
                    <a:pt x="0" y="238887"/>
                  </a:lnTo>
                  <a:lnTo>
                    <a:pt x="85725" y="410337"/>
                  </a:lnTo>
                  <a:lnTo>
                    <a:pt x="157162" y="267462"/>
                  </a:lnTo>
                  <a:lnTo>
                    <a:pt x="57150" y="267462"/>
                  </a:lnTo>
                  <a:lnTo>
                    <a:pt x="57150" y="238887"/>
                  </a:lnTo>
                  <a:close/>
                </a:path>
                <a:path w="171450" h="410844">
                  <a:moveTo>
                    <a:pt x="114300" y="0"/>
                  </a:moveTo>
                  <a:lnTo>
                    <a:pt x="57150" y="0"/>
                  </a:lnTo>
                  <a:lnTo>
                    <a:pt x="57150" y="267462"/>
                  </a:lnTo>
                  <a:lnTo>
                    <a:pt x="114300" y="267462"/>
                  </a:lnTo>
                  <a:lnTo>
                    <a:pt x="114300" y="0"/>
                  </a:lnTo>
                  <a:close/>
                </a:path>
                <a:path w="171450" h="410844">
                  <a:moveTo>
                    <a:pt x="171450" y="238887"/>
                  </a:moveTo>
                  <a:lnTo>
                    <a:pt x="114300" y="238887"/>
                  </a:lnTo>
                  <a:lnTo>
                    <a:pt x="114300" y="267462"/>
                  </a:lnTo>
                  <a:lnTo>
                    <a:pt x="157162" y="267462"/>
                  </a:lnTo>
                  <a:lnTo>
                    <a:pt x="171450" y="23888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501892" y="2904998"/>
              <a:ext cx="2606675" cy="307975"/>
            </a:xfrm>
            <a:custGeom>
              <a:avLst/>
              <a:gdLst/>
              <a:ahLst/>
              <a:cxnLst/>
              <a:rect l="l" t="t" r="r" b="b"/>
              <a:pathLst>
                <a:path w="2606675" h="307975">
                  <a:moveTo>
                    <a:pt x="2606675" y="0"/>
                  </a:moveTo>
                  <a:lnTo>
                    <a:pt x="0" y="0"/>
                  </a:lnTo>
                  <a:lnTo>
                    <a:pt x="0" y="307975"/>
                  </a:lnTo>
                  <a:lnTo>
                    <a:pt x="2606675" y="307975"/>
                  </a:lnTo>
                  <a:lnTo>
                    <a:pt x="260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6628892" y="2932557"/>
            <a:ext cx="2429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Emperador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Austria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(1711)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4276471" y="2586735"/>
            <a:ext cx="3663950" cy="609600"/>
            <a:chOff x="4276471" y="2586735"/>
            <a:chExt cx="3663950" cy="609600"/>
          </a:xfrm>
        </p:grpSpPr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91044" y="2610611"/>
              <a:ext cx="348996" cy="58521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654671" y="2586735"/>
              <a:ext cx="171450" cy="410209"/>
            </a:xfrm>
            <a:custGeom>
              <a:avLst/>
              <a:gdLst/>
              <a:ahLst/>
              <a:cxnLst/>
              <a:rect l="l" t="t" r="r" b="b"/>
              <a:pathLst>
                <a:path w="171450" h="410210">
                  <a:moveTo>
                    <a:pt x="57150" y="238760"/>
                  </a:moveTo>
                  <a:lnTo>
                    <a:pt x="0" y="238760"/>
                  </a:lnTo>
                  <a:lnTo>
                    <a:pt x="85725" y="410210"/>
                  </a:lnTo>
                  <a:lnTo>
                    <a:pt x="157162" y="267335"/>
                  </a:lnTo>
                  <a:lnTo>
                    <a:pt x="57150" y="267335"/>
                  </a:lnTo>
                  <a:lnTo>
                    <a:pt x="57150" y="238760"/>
                  </a:lnTo>
                  <a:close/>
                </a:path>
                <a:path w="171450" h="410210">
                  <a:moveTo>
                    <a:pt x="114300" y="0"/>
                  </a:moveTo>
                  <a:lnTo>
                    <a:pt x="57150" y="0"/>
                  </a:lnTo>
                  <a:lnTo>
                    <a:pt x="57150" y="267335"/>
                  </a:lnTo>
                  <a:lnTo>
                    <a:pt x="114300" y="267335"/>
                  </a:lnTo>
                  <a:lnTo>
                    <a:pt x="114300" y="0"/>
                  </a:lnTo>
                  <a:close/>
                </a:path>
                <a:path w="171450" h="410210">
                  <a:moveTo>
                    <a:pt x="171450" y="238760"/>
                  </a:moveTo>
                  <a:lnTo>
                    <a:pt x="114300" y="238760"/>
                  </a:lnTo>
                  <a:lnTo>
                    <a:pt x="114300" y="267335"/>
                  </a:lnTo>
                  <a:lnTo>
                    <a:pt x="157162" y="267335"/>
                  </a:lnTo>
                  <a:lnTo>
                    <a:pt x="171450" y="23876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76471" y="2688970"/>
              <a:ext cx="1663700" cy="307975"/>
            </a:xfrm>
            <a:custGeom>
              <a:avLst/>
              <a:gdLst/>
              <a:ahLst/>
              <a:cxnLst/>
              <a:rect l="l" t="t" r="r" b="b"/>
              <a:pathLst>
                <a:path w="1663700" h="307975">
                  <a:moveTo>
                    <a:pt x="1663700" y="0"/>
                  </a:moveTo>
                  <a:lnTo>
                    <a:pt x="0" y="0"/>
                  </a:lnTo>
                  <a:lnTo>
                    <a:pt x="0" y="307975"/>
                  </a:lnTo>
                  <a:lnTo>
                    <a:pt x="1663700" y="307975"/>
                  </a:lnTo>
                  <a:lnTo>
                    <a:pt x="1663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7020306" y="4407509"/>
            <a:ext cx="1726564" cy="462280"/>
          </a:xfrm>
          <a:custGeom>
            <a:avLst/>
            <a:gdLst/>
            <a:ahLst/>
            <a:cxnLst/>
            <a:rect l="l" t="t" r="r" b="b"/>
            <a:pathLst>
              <a:path w="1726565" h="462279">
                <a:moveTo>
                  <a:pt x="1726183" y="0"/>
                </a:moveTo>
                <a:lnTo>
                  <a:pt x="0" y="0"/>
                </a:lnTo>
                <a:lnTo>
                  <a:pt x="0" y="461670"/>
                </a:lnTo>
                <a:lnTo>
                  <a:pt x="1726183" y="461670"/>
                </a:lnTo>
                <a:lnTo>
                  <a:pt x="17261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100061" y="4437126"/>
            <a:ext cx="1515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incorpora </a:t>
            </a:r>
            <a:r>
              <a:rPr sz="1200" spc="-5" dirty="0">
                <a:latin typeface="Arial MT"/>
                <a:cs typeface="Arial MT"/>
              </a:rPr>
              <a:t>posesiones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europeas</a:t>
            </a:r>
            <a:r>
              <a:rPr sz="1200" spc="29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España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876288" y="3860990"/>
            <a:ext cx="1802130" cy="522605"/>
          </a:xfrm>
          <a:custGeom>
            <a:avLst/>
            <a:gdLst/>
            <a:ahLst/>
            <a:cxnLst/>
            <a:rect l="l" t="t" r="r" b="b"/>
            <a:pathLst>
              <a:path w="1802129" h="522604">
                <a:moveTo>
                  <a:pt x="0" y="522287"/>
                </a:moveTo>
                <a:lnTo>
                  <a:pt x="1801876" y="522287"/>
                </a:lnTo>
                <a:lnTo>
                  <a:pt x="1801876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6992873" y="3888994"/>
            <a:ext cx="16427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Tratados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Utrecht</a:t>
            </a:r>
            <a:endParaRPr sz="14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y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Rastatt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(1713-14)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494401" y="3573653"/>
            <a:ext cx="3326129" cy="2473960"/>
            <a:chOff x="5494401" y="3573653"/>
            <a:chExt cx="3326129" cy="2473960"/>
          </a:xfrm>
        </p:grpSpPr>
        <p:pic>
          <p:nvPicPr>
            <p:cNvPr id="68" name="object 6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91044" y="3598164"/>
              <a:ext cx="348996" cy="461772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654671" y="3573653"/>
              <a:ext cx="171450" cy="287655"/>
            </a:xfrm>
            <a:custGeom>
              <a:avLst/>
              <a:gdLst/>
              <a:ahLst/>
              <a:cxnLst/>
              <a:rect l="l" t="t" r="r" b="b"/>
              <a:pathLst>
                <a:path w="171450" h="287654">
                  <a:moveTo>
                    <a:pt x="57150" y="115951"/>
                  </a:moveTo>
                  <a:lnTo>
                    <a:pt x="0" y="115951"/>
                  </a:lnTo>
                  <a:lnTo>
                    <a:pt x="85725" y="287401"/>
                  </a:lnTo>
                  <a:lnTo>
                    <a:pt x="157162" y="144526"/>
                  </a:lnTo>
                  <a:lnTo>
                    <a:pt x="57150" y="144526"/>
                  </a:lnTo>
                  <a:lnTo>
                    <a:pt x="57150" y="115951"/>
                  </a:lnTo>
                  <a:close/>
                </a:path>
                <a:path w="171450" h="287654">
                  <a:moveTo>
                    <a:pt x="114300" y="0"/>
                  </a:moveTo>
                  <a:lnTo>
                    <a:pt x="57150" y="0"/>
                  </a:lnTo>
                  <a:lnTo>
                    <a:pt x="57150" y="144526"/>
                  </a:lnTo>
                  <a:lnTo>
                    <a:pt x="114300" y="144526"/>
                  </a:lnTo>
                  <a:lnTo>
                    <a:pt x="114300" y="0"/>
                  </a:lnTo>
                  <a:close/>
                </a:path>
                <a:path w="171450" h="287654">
                  <a:moveTo>
                    <a:pt x="171450" y="115951"/>
                  </a:moveTo>
                  <a:lnTo>
                    <a:pt x="114300" y="115951"/>
                  </a:lnTo>
                  <a:lnTo>
                    <a:pt x="114300" y="144526"/>
                  </a:lnTo>
                  <a:lnTo>
                    <a:pt x="157162" y="144526"/>
                  </a:lnTo>
                  <a:lnTo>
                    <a:pt x="171450" y="1159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002780" y="4850574"/>
              <a:ext cx="1818005" cy="739140"/>
            </a:xfrm>
            <a:custGeom>
              <a:avLst/>
              <a:gdLst/>
              <a:ahLst/>
              <a:cxnLst/>
              <a:rect l="l" t="t" r="r" b="b"/>
              <a:pathLst>
                <a:path w="1818004" h="739139">
                  <a:moveTo>
                    <a:pt x="1817624" y="0"/>
                  </a:moveTo>
                  <a:lnTo>
                    <a:pt x="0" y="0"/>
                  </a:lnTo>
                  <a:lnTo>
                    <a:pt x="0" y="738670"/>
                  </a:lnTo>
                  <a:lnTo>
                    <a:pt x="1817624" y="738670"/>
                  </a:lnTo>
                  <a:lnTo>
                    <a:pt x="1817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18404" y="4479036"/>
              <a:ext cx="173736" cy="1568195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494401" y="4455287"/>
              <a:ext cx="171450" cy="1566545"/>
            </a:xfrm>
            <a:custGeom>
              <a:avLst/>
              <a:gdLst/>
              <a:ahLst/>
              <a:cxnLst/>
              <a:rect l="l" t="t" r="r" b="b"/>
              <a:pathLst>
                <a:path w="171450" h="1566545">
                  <a:moveTo>
                    <a:pt x="57150" y="1394548"/>
                  </a:moveTo>
                  <a:lnTo>
                    <a:pt x="0" y="1394548"/>
                  </a:lnTo>
                  <a:lnTo>
                    <a:pt x="85725" y="1565998"/>
                  </a:lnTo>
                  <a:lnTo>
                    <a:pt x="157162" y="1423123"/>
                  </a:lnTo>
                  <a:lnTo>
                    <a:pt x="57150" y="1423123"/>
                  </a:lnTo>
                  <a:lnTo>
                    <a:pt x="57150" y="1394548"/>
                  </a:lnTo>
                  <a:close/>
                </a:path>
                <a:path w="171450" h="1566545">
                  <a:moveTo>
                    <a:pt x="114300" y="0"/>
                  </a:moveTo>
                  <a:lnTo>
                    <a:pt x="57150" y="0"/>
                  </a:lnTo>
                  <a:lnTo>
                    <a:pt x="57150" y="1423123"/>
                  </a:lnTo>
                  <a:lnTo>
                    <a:pt x="114300" y="1423123"/>
                  </a:lnTo>
                  <a:lnTo>
                    <a:pt x="114300" y="0"/>
                  </a:lnTo>
                  <a:close/>
                </a:path>
                <a:path w="171450" h="1566545">
                  <a:moveTo>
                    <a:pt x="171450" y="1394548"/>
                  </a:moveTo>
                  <a:lnTo>
                    <a:pt x="114300" y="1394548"/>
                  </a:lnTo>
                  <a:lnTo>
                    <a:pt x="114300" y="1423123"/>
                  </a:lnTo>
                  <a:lnTo>
                    <a:pt x="157162" y="1423123"/>
                  </a:lnTo>
                  <a:lnTo>
                    <a:pt x="171450" y="1394548"/>
                  </a:lnTo>
                  <a:close/>
                </a:path>
              </a:pathLst>
            </a:custGeom>
            <a:solidFill>
              <a:srgbClr val="CA9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4795520" y="6103721"/>
            <a:ext cx="16459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Política exterior</a:t>
            </a:r>
            <a:r>
              <a:rPr sz="1400" dirty="0">
                <a:latin typeface="Arial MT"/>
                <a:cs typeface="Arial MT"/>
              </a:rPr>
              <a:t>: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alianza con Francia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dirty="0">
                <a:latin typeface="Arial"/>
                <a:cs typeface="Arial"/>
              </a:rPr>
              <a:t>Pactos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Familia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372225" y="3265246"/>
            <a:ext cx="273685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rompe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equilibrio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europeo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796153" y="4797120"/>
            <a:ext cx="936625" cy="307975"/>
          </a:xfrm>
          <a:custGeom>
            <a:avLst/>
            <a:gdLst/>
            <a:ahLst/>
            <a:cxnLst/>
            <a:rect l="l" t="t" r="r" b="b"/>
            <a:pathLst>
              <a:path w="936625" h="307975">
                <a:moveTo>
                  <a:pt x="936523" y="0"/>
                </a:moveTo>
                <a:lnTo>
                  <a:pt x="0" y="0"/>
                </a:lnTo>
                <a:lnTo>
                  <a:pt x="0" y="307771"/>
                </a:lnTo>
                <a:lnTo>
                  <a:pt x="936523" y="307771"/>
                </a:lnTo>
                <a:lnTo>
                  <a:pt x="936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5796153" y="4797120"/>
            <a:ext cx="936625" cy="307975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325"/>
              </a:spcBef>
            </a:pPr>
            <a:r>
              <a:rPr sz="1400" b="1" spc="-10" dirty="0">
                <a:latin typeface="Arial"/>
                <a:cs typeface="Arial"/>
              </a:rPr>
              <a:t>Austria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796153" y="5498071"/>
            <a:ext cx="936625" cy="523240"/>
          </a:xfrm>
          <a:custGeom>
            <a:avLst/>
            <a:gdLst/>
            <a:ahLst/>
            <a:cxnLst/>
            <a:rect l="l" t="t" r="r" b="b"/>
            <a:pathLst>
              <a:path w="936625" h="523239">
                <a:moveTo>
                  <a:pt x="936523" y="0"/>
                </a:moveTo>
                <a:lnTo>
                  <a:pt x="0" y="0"/>
                </a:lnTo>
                <a:lnTo>
                  <a:pt x="0" y="523214"/>
                </a:lnTo>
                <a:lnTo>
                  <a:pt x="936523" y="523214"/>
                </a:lnTo>
                <a:lnTo>
                  <a:pt x="936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796153" y="5498071"/>
            <a:ext cx="936625" cy="523240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73355" marR="92075" indent="123189">
              <a:lnSpc>
                <a:spcPct val="100000"/>
              </a:lnSpc>
              <a:spcBef>
                <a:spcPts val="325"/>
              </a:spcBef>
            </a:pPr>
            <a:r>
              <a:rPr sz="1400" b="1" dirty="0">
                <a:latin typeface="Arial"/>
                <a:cs typeface="Arial"/>
              </a:rPr>
              <a:t>Gran 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</a:t>
            </a:r>
            <a:r>
              <a:rPr sz="1400" b="1" dirty="0">
                <a:latin typeface="Arial"/>
                <a:cs typeface="Arial"/>
              </a:rPr>
              <a:t>reta</a:t>
            </a:r>
            <a:r>
              <a:rPr sz="1400" b="1" spc="-10" dirty="0">
                <a:latin typeface="Arial"/>
                <a:cs typeface="Arial"/>
              </a:rPr>
              <a:t>ñ</a:t>
            </a:r>
            <a:r>
              <a:rPr sz="1400" b="1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020306" y="6093289"/>
            <a:ext cx="1818005" cy="739140"/>
          </a:xfrm>
          <a:custGeom>
            <a:avLst/>
            <a:gdLst/>
            <a:ahLst/>
            <a:cxnLst/>
            <a:rect l="l" t="t" r="r" b="b"/>
            <a:pathLst>
              <a:path w="1818004" h="739140">
                <a:moveTo>
                  <a:pt x="0" y="738670"/>
                </a:moveTo>
                <a:lnTo>
                  <a:pt x="1817624" y="738670"/>
                </a:lnTo>
                <a:lnTo>
                  <a:pt x="1817624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7100061" y="6121704"/>
            <a:ext cx="160845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Gibraltar,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enorca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spcBef>
                <a:spcPts val="5"/>
              </a:spcBef>
              <a:buChar char="•"/>
              <a:tabLst>
                <a:tab pos="124460" algn="l"/>
              </a:tabLst>
            </a:pPr>
            <a:r>
              <a:rPr sz="1400" spc="-5" dirty="0">
                <a:latin typeface="Arial MT"/>
                <a:cs typeface="Arial MT"/>
              </a:rPr>
              <a:t>navío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permiso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asiento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negros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002780" y="4850574"/>
            <a:ext cx="1818005" cy="739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3835" indent="-111760">
              <a:lnSpc>
                <a:spcPct val="100000"/>
              </a:lnSpc>
              <a:spcBef>
                <a:spcPts val="325"/>
              </a:spcBef>
              <a:buChar char="•"/>
              <a:tabLst>
                <a:tab pos="204470" algn="l"/>
              </a:tabLst>
            </a:pPr>
            <a:r>
              <a:rPr sz="1400" dirty="0">
                <a:latin typeface="Arial MT"/>
                <a:cs typeface="Arial MT"/>
              </a:rPr>
              <a:t>Milanesado</a:t>
            </a:r>
            <a:endParaRPr sz="1400">
              <a:latin typeface="Arial MT"/>
              <a:cs typeface="Arial MT"/>
            </a:endParaRPr>
          </a:p>
          <a:p>
            <a:pPr marL="203835" indent="-1117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400" dirty="0">
                <a:latin typeface="Arial MT"/>
                <a:cs typeface="Arial MT"/>
              </a:rPr>
              <a:t>Flandes</a:t>
            </a:r>
            <a:endParaRPr sz="1400">
              <a:latin typeface="Arial MT"/>
              <a:cs typeface="Arial MT"/>
            </a:endParaRPr>
          </a:p>
          <a:p>
            <a:pPr marL="203835" indent="-1117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400" dirty="0">
                <a:latin typeface="Arial MT"/>
                <a:cs typeface="Arial MT"/>
              </a:rPr>
              <a:t>Nápoles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Cerdeña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6732651" y="5641505"/>
            <a:ext cx="1871980" cy="651510"/>
            <a:chOff x="6732651" y="5641505"/>
            <a:chExt cx="1871980" cy="651510"/>
          </a:xfrm>
        </p:grpSpPr>
        <p:pic>
          <p:nvPicPr>
            <p:cNvPr id="83" name="object 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55892" y="5754624"/>
              <a:ext cx="1373124" cy="53797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732651" y="5731103"/>
              <a:ext cx="1282700" cy="362585"/>
            </a:xfrm>
            <a:custGeom>
              <a:avLst/>
              <a:gdLst/>
              <a:ahLst/>
              <a:cxnLst/>
              <a:rect l="l" t="t" r="r" b="b"/>
              <a:pathLst>
                <a:path w="1282700" h="362585">
                  <a:moveTo>
                    <a:pt x="1167892" y="190741"/>
                  </a:moveTo>
                  <a:lnTo>
                    <a:pt x="1110742" y="190741"/>
                  </a:lnTo>
                  <a:lnTo>
                    <a:pt x="1196467" y="362191"/>
                  </a:lnTo>
                  <a:lnTo>
                    <a:pt x="1267904" y="219316"/>
                  </a:lnTo>
                  <a:lnTo>
                    <a:pt x="1167892" y="219316"/>
                  </a:lnTo>
                  <a:lnTo>
                    <a:pt x="1167892" y="190741"/>
                  </a:lnTo>
                  <a:close/>
                </a:path>
                <a:path w="1282700" h="362585">
                  <a:moveTo>
                    <a:pt x="1167892" y="28574"/>
                  </a:moveTo>
                  <a:lnTo>
                    <a:pt x="1167892" y="219316"/>
                  </a:lnTo>
                  <a:lnTo>
                    <a:pt x="1225042" y="219316"/>
                  </a:lnTo>
                  <a:lnTo>
                    <a:pt x="1225042" y="57149"/>
                  </a:lnTo>
                  <a:lnTo>
                    <a:pt x="1196467" y="57149"/>
                  </a:lnTo>
                  <a:lnTo>
                    <a:pt x="1167892" y="28574"/>
                  </a:lnTo>
                  <a:close/>
                </a:path>
                <a:path w="1282700" h="362585">
                  <a:moveTo>
                    <a:pt x="1282192" y="190741"/>
                  </a:moveTo>
                  <a:lnTo>
                    <a:pt x="1225042" y="190741"/>
                  </a:lnTo>
                  <a:lnTo>
                    <a:pt x="1225042" y="219316"/>
                  </a:lnTo>
                  <a:lnTo>
                    <a:pt x="1267904" y="219316"/>
                  </a:lnTo>
                  <a:lnTo>
                    <a:pt x="1282192" y="190741"/>
                  </a:lnTo>
                  <a:close/>
                </a:path>
                <a:path w="1282700" h="362585">
                  <a:moveTo>
                    <a:pt x="1225042" y="0"/>
                  </a:moveTo>
                  <a:lnTo>
                    <a:pt x="0" y="0"/>
                  </a:lnTo>
                  <a:lnTo>
                    <a:pt x="0" y="57149"/>
                  </a:lnTo>
                  <a:lnTo>
                    <a:pt x="1167892" y="57149"/>
                  </a:lnTo>
                  <a:lnTo>
                    <a:pt x="1167892" y="28574"/>
                  </a:lnTo>
                  <a:lnTo>
                    <a:pt x="1225042" y="28574"/>
                  </a:lnTo>
                  <a:lnTo>
                    <a:pt x="1225042" y="0"/>
                  </a:lnTo>
                  <a:close/>
                </a:path>
                <a:path w="1282700" h="362585">
                  <a:moveTo>
                    <a:pt x="1225042" y="28574"/>
                  </a:moveTo>
                  <a:lnTo>
                    <a:pt x="1167892" y="28574"/>
                  </a:lnTo>
                  <a:lnTo>
                    <a:pt x="1196467" y="57149"/>
                  </a:lnTo>
                  <a:lnTo>
                    <a:pt x="1225042" y="57149"/>
                  </a:lnTo>
                  <a:lnTo>
                    <a:pt x="1225042" y="285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948678" y="5641505"/>
              <a:ext cx="1656080" cy="307975"/>
            </a:xfrm>
            <a:custGeom>
              <a:avLst/>
              <a:gdLst/>
              <a:ahLst/>
              <a:cxnLst/>
              <a:rect l="l" t="t" r="r" b="b"/>
              <a:pathLst>
                <a:path w="1656079" h="307975">
                  <a:moveTo>
                    <a:pt x="1655699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655699" y="307771"/>
                  </a:lnTo>
                  <a:lnTo>
                    <a:pt x="1655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7210170" y="5669686"/>
            <a:ext cx="12084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potencial</a:t>
            </a:r>
            <a:r>
              <a:rPr sz="1400" spc="-9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naval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616322" y="3220974"/>
            <a:ext cx="9753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5" dirty="0">
                <a:latin typeface="Arial"/>
                <a:cs typeface="Arial"/>
              </a:rPr>
              <a:t>austracistas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211954" y="2924886"/>
            <a:ext cx="1782445" cy="307975"/>
          </a:xfrm>
          <a:custGeom>
            <a:avLst/>
            <a:gdLst/>
            <a:ahLst/>
            <a:cxnLst/>
            <a:rect l="l" t="t" r="r" b="b"/>
            <a:pathLst>
              <a:path w="1782445" h="307975">
                <a:moveTo>
                  <a:pt x="1782445" y="0"/>
                </a:moveTo>
                <a:lnTo>
                  <a:pt x="0" y="0"/>
                </a:lnTo>
                <a:lnTo>
                  <a:pt x="0" y="307771"/>
                </a:lnTo>
                <a:lnTo>
                  <a:pt x="1782445" y="307771"/>
                </a:lnTo>
                <a:lnTo>
                  <a:pt x="17824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4291329" y="2694279"/>
            <a:ext cx="168465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4135">
              <a:lnSpc>
                <a:spcPct val="1107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Corona de </a:t>
            </a:r>
            <a:r>
              <a:rPr sz="1400" b="1" spc="-10" dirty="0">
                <a:latin typeface="Arial"/>
                <a:cs typeface="Arial"/>
              </a:rPr>
              <a:t>Aragón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Valencia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Baleares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4446206" y="3858043"/>
            <a:ext cx="2002789" cy="655955"/>
            <a:chOff x="4446206" y="3858043"/>
            <a:chExt cx="2002789" cy="655955"/>
          </a:xfrm>
        </p:grpSpPr>
        <p:sp>
          <p:nvSpPr>
            <p:cNvPr id="91" name="object 91"/>
            <p:cNvSpPr/>
            <p:nvPr/>
          </p:nvSpPr>
          <p:spPr>
            <a:xfrm>
              <a:off x="4450969" y="3862806"/>
              <a:ext cx="1993264" cy="646430"/>
            </a:xfrm>
            <a:custGeom>
              <a:avLst/>
              <a:gdLst/>
              <a:ahLst/>
              <a:cxnLst/>
              <a:rect l="l" t="t" r="r" b="b"/>
              <a:pathLst>
                <a:path w="1993264" h="646429">
                  <a:moveTo>
                    <a:pt x="1993264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1993264" y="646328"/>
                  </a:lnTo>
                  <a:lnTo>
                    <a:pt x="1993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450969" y="3862806"/>
              <a:ext cx="1993264" cy="646430"/>
            </a:xfrm>
            <a:custGeom>
              <a:avLst/>
              <a:gdLst/>
              <a:ahLst/>
              <a:cxnLst/>
              <a:rect l="l" t="t" r="r" b="b"/>
              <a:pathLst>
                <a:path w="1993264" h="646429">
                  <a:moveTo>
                    <a:pt x="0" y="646328"/>
                  </a:moveTo>
                  <a:lnTo>
                    <a:pt x="1993264" y="646328"/>
                  </a:lnTo>
                  <a:lnTo>
                    <a:pt x="1993264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4530597" y="3892042"/>
            <a:ext cx="18529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100"/>
              </a:spcBef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Felipe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V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renuncia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al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trono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francés</a:t>
            </a:r>
            <a:endParaRPr sz="1200">
              <a:latin typeface="Arial MT"/>
              <a:cs typeface="Arial MT"/>
            </a:endParaRPr>
          </a:p>
          <a:p>
            <a:pPr marL="108585" indent="-96520">
              <a:lnSpc>
                <a:spcPct val="100000"/>
              </a:lnSpc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Los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Borbones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España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6224015" y="4000500"/>
            <a:ext cx="609600" cy="347980"/>
            <a:chOff x="6224015" y="4000500"/>
            <a:chExt cx="609600" cy="347980"/>
          </a:xfrm>
        </p:grpSpPr>
        <p:pic>
          <p:nvPicPr>
            <p:cNvPr id="95" name="object 9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24015" y="4000500"/>
              <a:ext cx="609599" cy="347472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6372224" y="4063364"/>
              <a:ext cx="434975" cy="171450"/>
            </a:xfrm>
            <a:custGeom>
              <a:avLst/>
              <a:gdLst/>
              <a:ahLst/>
              <a:cxnLst/>
              <a:rect l="l" t="t" r="r" b="b"/>
              <a:pathLst>
                <a:path w="434975" h="17145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434975" h="17145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434975" h="171450">
                  <a:moveTo>
                    <a:pt x="434975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434975" y="114300"/>
                  </a:lnTo>
                  <a:lnTo>
                    <a:pt x="434975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834339" y="2716530"/>
            <a:ext cx="660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astilla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332016" y="2904998"/>
            <a:ext cx="1863725" cy="307975"/>
          </a:xfrm>
          <a:custGeom>
            <a:avLst/>
            <a:gdLst/>
            <a:ahLst/>
            <a:cxnLst/>
            <a:rect l="l" t="t" r="r" b="b"/>
            <a:pathLst>
              <a:path w="1863725" h="307975">
                <a:moveTo>
                  <a:pt x="1863725" y="0"/>
                </a:moveTo>
                <a:lnTo>
                  <a:pt x="0" y="0"/>
                </a:lnTo>
                <a:lnTo>
                  <a:pt x="0" y="307975"/>
                </a:lnTo>
                <a:lnTo>
                  <a:pt x="1863725" y="307975"/>
                </a:lnTo>
                <a:lnTo>
                  <a:pt x="18637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410972" y="2932557"/>
            <a:ext cx="1725295" cy="455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Navarra,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País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Vasco</a:t>
            </a:r>
            <a:endParaRPr sz="1400">
              <a:latin typeface="Arial"/>
              <a:cs typeface="Arial"/>
            </a:endParaRPr>
          </a:p>
          <a:p>
            <a:pPr marL="314325">
              <a:lnSpc>
                <a:spcPct val="100000"/>
              </a:lnSpc>
              <a:spcBef>
                <a:spcPts val="20"/>
              </a:spcBef>
            </a:pPr>
            <a:r>
              <a:rPr sz="1400" i="1" dirty="0">
                <a:latin typeface="Arial"/>
                <a:cs typeface="Arial"/>
              </a:rPr>
              <a:t>borbónicos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470660" y="2714244"/>
            <a:ext cx="824865" cy="347980"/>
            <a:chOff x="1470660" y="2714244"/>
            <a:chExt cx="824865" cy="347980"/>
          </a:xfrm>
        </p:grpSpPr>
        <p:pic>
          <p:nvPicPr>
            <p:cNvPr id="101" name="object 10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70660" y="2714244"/>
              <a:ext cx="824484" cy="347472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619631" y="2776855"/>
              <a:ext cx="648335" cy="171450"/>
            </a:xfrm>
            <a:custGeom>
              <a:avLst/>
              <a:gdLst/>
              <a:ahLst/>
              <a:cxnLst/>
              <a:rect l="l" t="t" r="r" b="b"/>
              <a:pathLst>
                <a:path w="648335" h="171450">
                  <a:moveTo>
                    <a:pt x="171450" y="0"/>
                  </a:moveTo>
                  <a:lnTo>
                    <a:pt x="0" y="85979"/>
                  </a:lnTo>
                  <a:lnTo>
                    <a:pt x="171576" y="171450"/>
                  </a:lnTo>
                  <a:lnTo>
                    <a:pt x="171534" y="114427"/>
                  </a:lnTo>
                  <a:lnTo>
                    <a:pt x="143001" y="114427"/>
                  </a:lnTo>
                  <a:lnTo>
                    <a:pt x="142875" y="57277"/>
                  </a:lnTo>
                  <a:lnTo>
                    <a:pt x="171492" y="57241"/>
                  </a:lnTo>
                  <a:lnTo>
                    <a:pt x="171450" y="0"/>
                  </a:lnTo>
                  <a:close/>
                </a:path>
                <a:path w="648335" h="171450">
                  <a:moveTo>
                    <a:pt x="171492" y="57241"/>
                  </a:moveTo>
                  <a:lnTo>
                    <a:pt x="142875" y="57277"/>
                  </a:lnTo>
                  <a:lnTo>
                    <a:pt x="143001" y="114427"/>
                  </a:lnTo>
                  <a:lnTo>
                    <a:pt x="171534" y="114391"/>
                  </a:lnTo>
                  <a:lnTo>
                    <a:pt x="171492" y="57241"/>
                  </a:lnTo>
                  <a:close/>
                </a:path>
                <a:path w="648335" h="171450">
                  <a:moveTo>
                    <a:pt x="171534" y="114391"/>
                  </a:moveTo>
                  <a:lnTo>
                    <a:pt x="143001" y="114427"/>
                  </a:lnTo>
                  <a:lnTo>
                    <a:pt x="171534" y="114427"/>
                  </a:lnTo>
                  <a:close/>
                </a:path>
                <a:path w="648335" h="171450">
                  <a:moveTo>
                    <a:pt x="648081" y="56642"/>
                  </a:moveTo>
                  <a:lnTo>
                    <a:pt x="171492" y="57241"/>
                  </a:lnTo>
                  <a:lnTo>
                    <a:pt x="171534" y="114391"/>
                  </a:lnTo>
                  <a:lnTo>
                    <a:pt x="648081" y="113792"/>
                  </a:lnTo>
                  <a:lnTo>
                    <a:pt x="648081" y="56642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3" name="object 10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76833" y="342334"/>
            <a:ext cx="8078978" cy="353949"/>
          </a:xfrm>
          <a:prstGeom prst="rect">
            <a:avLst/>
          </a:prstGeom>
        </p:spPr>
      </p:pic>
      <p:sp>
        <p:nvSpPr>
          <p:cNvPr id="104" name="object 104"/>
          <p:cNvSpPr txBox="1"/>
          <p:nvPr/>
        </p:nvSpPr>
        <p:spPr>
          <a:xfrm>
            <a:off x="1198628" y="326592"/>
            <a:ext cx="7991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7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cuestión sucesoria.</a:t>
            </a:r>
            <a:r>
              <a:rPr sz="17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Guerra 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Sucesión.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 paz de Utrecht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86334" y="4537024"/>
            <a:ext cx="4379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B4007B"/>
                </a:solidFill>
                <a:latin typeface="Arial"/>
                <a:cs typeface="Arial"/>
              </a:rPr>
              <a:t>2.-</a:t>
            </a:r>
            <a:r>
              <a:rPr sz="1800" b="1" spc="-10" dirty="0">
                <a:solidFill>
                  <a:srgbClr val="B4007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4007B"/>
                </a:solidFill>
                <a:latin typeface="Arial"/>
                <a:cs typeface="Arial"/>
              </a:rPr>
              <a:t>LA</a:t>
            </a:r>
            <a:r>
              <a:rPr sz="1800" b="1" spc="-85" dirty="0">
                <a:solidFill>
                  <a:srgbClr val="B4007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4007B"/>
                </a:solidFill>
                <a:latin typeface="Arial"/>
                <a:cs typeface="Arial"/>
              </a:rPr>
              <a:t>POLÍTICA</a:t>
            </a:r>
            <a:r>
              <a:rPr sz="1800" b="1" spc="-95" dirty="0">
                <a:solidFill>
                  <a:srgbClr val="B4007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4007B"/>
                </a:solidFill>
                <a:latin typeface="Arial"/>
                <a:cs typeface="Arial"/>
              </a:rPr>
              <a:t>EXTERIOR</a:t>
            </a:r>
            <a:r>
              <a:rPr sz="1800" b="1" spc="-15" dirty="0">
                <a:solidFill>
                  <a:srgbClr val="B4007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B4007B"/>
                </a:solidFill>
                <a:latin typeface="Arial"/>
                <a:cs typeface="Arial"/>
              </a:rPr>
              <a:t>DE</a:t>
            </a:r>
            <a:r>
              <a:rPr sz="1800" b="1" spc="-20" dirty="0">
                <a:solidFill>
                  <a:srgbClr val="B4007B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B4007B"/>
                </a:solidFill>
                <a:latin typeface="Arial"/>
                <a:cs typeface="Arial"/>
              </a:rPr>
              <a:t>ESPAÑA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7504" y="5425478"/>
            <a:ext cx="201676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2565" indent="-11176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03200" algn="l"/>
              </a:tabLst>
            </a:pPr>
            <a:r>
              <a:rPr sz="1400" b="1" dirty="0">
                <a:latin typeface="Arial"/>
                <a:cs typeface="Arial"/>
              </a:rPr>
              <a:t>Primer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pacto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(1733)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07504" y="5785523"/>
            <a:ext cx="2088514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2565" indent="-11176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03200" algn="l"/>
              </a:tabLst>
            </a:pPr>
            <a:r>
              <a:rPr sz="1400" b="1" spc="-5" dirty="0">
                <a:latin typeface="Arial"/>
                <a:cs typeface="Arial"/>
              </a:rPr>
              <a:t>Segundo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pacto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(1743)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07504" y="6217577"/>
            <a:ext cx="201676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2565" indent="-11176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03200" algn="l"/>
              </a:tabLst>
            </a:pPr>
            <a:r>
              <a:rPr sz="1400" b="1" dirty="0">
                <a:latin typeface="Arial"/>
                <a:cs typeface="Arial"/>
              </a:rPr>
              <a:t>Tercer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pacto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(1761)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2483739" y="5354053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39">
                <a:moveTo>
                  <a:pt x="0" y="523214"/>
                </a:moveTo>
                <a:lnTo>
                  <a:pt x="2952368" y="523214"/>
                </a:lnTo>
                <a:lnTo>
                  <a:pt x="2952368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2562860" y="5382259"/>
            <a:ext cx="2705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recupera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reino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Nápoles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ducados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Parma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Toscana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2120773" y="5440679"/>
            <a:ext cx="635000" cy="347980"/>
            <a:chOff x="2120773" y="5440679"/>
            <a:chExt cx="635000" cy="347980"/>
          </a:xfrm>
        </p:grpSpPr>
        <p:pic>
          <p:nvPicPr>
            <p:cNvPr id="112" name="object 11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4268" y="5440679"/>
              <a:ext cx="611124" cy="347472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2120773" y="5503544"/>
              <a:ext cx="434975" cy="171450"/>
            </a:xfrm>
            <a:custGeom>
              <a:avLst/>
              <a:gdLst/>
              <a:ahLst/>
              <a:cxnLst/>
              <a:rect l="l" t="t" r="r" b="b"/>
              <a:pathLst>
                <a:path w="434975" h="171450">
                  <a:moveTo>
                    <a:pt x="263525" y="0"/>
                  </a:moveTo>
                  <a:lnTo>
                    <a:pt x="263525" y="171424"/>
                  </a:lnTo>
                  <a:lnTo>
                    <a:pt x="377825" y="114274"/>
                  </a:lnTo>
                  <a:lnTo>
                    <a:pt x="292100" y="114274"/>
                  </a:lnTo>
                  <a:lnTo>
                    <a:pt x="292100" y="57149"/>
                  </a:lnTo>
                  <a:lnTo>
                    <a:pt x="377858" y="57149"/>
                  </a:lnTo>
                  <a:lnTo>
                    <a:pt x="263525" y="0"/>
                  </a:lnTo>
                  <a:close/>
                </a:path>
                <a:path w="434975" h="171450">
                  <a:moveTo>
                    <a:pt x="263525" y="57149"/>
                  </a:moveTo>
                  <a:lnTo>
                    <a:pt x="0" y="57149"/>
                  </a:lnTo>
                  <a:lnTo>
                    <a:pt x="0" y="114274"/>
                  </a:lnTo>
                  <a:lnTo>
                    <a:pt x="263525" y="114274"/>
                  </a:lnTo>
                  <a:lnTo>
                    <a:pt x="263525" y="57149"/>
                  </a:lnTo>
                  <a:close/>
                </a:path>
                <a:path w="434975" h="171450">
                  <a:moveTo>
                    <a:pt x="377858" y="57149"/>
                  </a:moveTo>
                  <a:lnTo>
                    <a:pt x="292100" y="57149"/>
                  </a:lnTo>
                  <a:lnTo>
                    <a:pt x="292100" y="114274"/>
                  </a:lnTo>
                  <a:lnTo>
                    <a:pt x="377825" y="114274"/>
                  </a:lnTo>
                  <a:lnTo>
                    <a:pt x="434975" y="85699"/>
                  </a:lnTo>
                  <a:lnTo>
                    <a:pt x="377858" y="57149"/>
                  </a:lnTo>
                  <a:close/>
                </a:path>
              </a:pathLst>
            </a:custGeom>
            <a:solidFill>
              <a:srgbClr val="CA9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/>
          <p:nvPr/>
        </p:nvSpPr>
        <p:spPr>
          <a:xfrm>
            <a:off x="2474595" y="6165303"/>
            <a:ext cx="2097405" cy="523240"/>
          </a:xfrm>
          <a:custGeom>
            <a:avLst/>
            <a:gdLst/>
            <a:ahLst/>
            <a:cxnLst/>
            <a:rect l="l" t="t" r="r" b="b"/>
            <a:pathLst>
              <a:path w="2097404" h="523240">
                <a:moveTo>
                  <a:pt x="0" y="523214"/>
                </a:moveTo>
                <a:lnTo>
                  <a:pt x="2097405" y="523214"/>
                </a:lnTo>
                <a:lnTo>
                  <a:pt x="2097405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2553716" y="6193637"/>
            <a:ext cx="17195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recupera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Florida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Menorca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2123694" y="6233159"/>
            <a:ext cx="635000" cy="347980"/>
            <a:chOff x="2123694" y="6233159"/>
            <a:chExt cx="635000" cy="347980"/>
          </a:xfrm>
        </p:grpSpPr>
        <p:pic>
          <p:nvPicPr>
            <p:cNvPr id="117" name="object 11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47316" y="6233159"/>
              <a:ext cx="611124" cy="347472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2123694" y="6295605"/>
              <a:ext cx="434975" cy="171450"/>
            </a:xfrm>
            <a:custGeom>
              <a:avLst/>
              <a:gdLst/>
              <a:ahLst/>
              <a:cxnLst/>
              <a:rect l="l" t="t" r="r" b="b"/>
              <a:pathLst>
                <a:path w="434975" h="171450">
                  <a:moveTo>
                    <a:pt x="263525" y="0"/>
                  </a:moveTo>
                  <a:lnTo>
                    <a:pt x="263525" y="171450"/>
                  </a:lnTo>
                  <a:lnTo>
                    <a:pt x="377825" y="114300"/>
                  </a:lnTo>
                  <a:lnTo>
                    <a:pt x="292100" y="114300"/>
                  </a:lnTo>
                  <a:lnTo>
                    <a:pt x="292100" y="57150"/>
                  </a:lnTo>
                  <a:lnTo>
                    <a:pt x="377825" y="57150"/>
                  </a:lnTo>
                  <a:lnTo>
                    <a:pt x="263525" y="0"/>
                  </a:lnTo>
                  <a:close/>
                </a:path>
                <a:path w="434975" h="171450">
                  <a:moveTo>
                    <a:pt x="2635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63525" y="114300"/>
                  </a:lnTo>
                  <a:lnTo>
                    <a:pt x="263525" y="57150"/>
                  </a:lnTo>
                  <a:close/>
                </a:path>
                <a:path w="434975" h="171450">
                  <a:moveTo>
                    <a:pt x="377825" y="57150"/>
                  </a:moveTo>
                  <a:lnTo>
                    <a:pt x="292100" y="57150"/>
                  </a:lnTo>
                  <a:lnTo>
                    <a:pt x="292100" y="114300"/>
                  </a:lnTo>
                  <a:lnTo>
                    <a:pt x="377825" y="114300"/>
                  </a:lnTo>
                  <a:lnTo>
                    <a:pt x="434975" y="85725"/>
                  </a:lnTo>
                  <a:lnTo>
                    <a:pt x="377825" y="57150"/>
                  </a:lnTo>
                  <a:close/>
                </a:path>
              </a:pathLst>
            </a:custGeom>
            <a:solidFill>
              <a:srgbClr val="CA9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107504" y="4839563"/>
            <a:ext cx="4671695" cy="4622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175260" indent="-84455">
              <a:lnSpc>
                <a:spcPct val="100000"/>
              </a:lnSpc>
              <a:spcBef>
                <a:spcPts val="334"/>
              </a:spcBef>
              <a:buChar char="•"/>
              <a:tabLst>
                <a:tab pos="175895" algn="l"/>
              </a:tabLst>
            </a:pPr>
            <a:r>
              <a:rPr sz="1200" spc="-5" dirty="0">
                <a:latin typeface="Arial MT"/>
                <a:cs typeface="Arial MT"/>
              </a:rPr>
              <a:t>Pérdida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poder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contexto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internacional</a:t>
            </a:r>
            <a:endParaRPr sz="1200">
              <a:latin typeface="Arial MT"/>
              <a:cs typeface="Arial MT"/>
            </a:endParaRPr>
          </a:p>
          <a:p>
            <a:pPr marL="175260" indent="-84455">
              <a:lnSpc>
                <a:spcPct val="100000"/>
              </a:lnSpc>
              <a:buChar char="•"/>
              <a:tabLst>
                <a:tab pos="175895" algn="l"/>
              </a:tabLst>
            </a:pPr>
            <a:r>
              <a:rPr sz="1200" dirty="0">
                <a:latin typeface="Arial MT"/>
                <a:cs typeface="Arial MT"/>
              </a:rPr>
              <a:t>Intentos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por recuperar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los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territorios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perdidos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Utrecht-Rastatt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78677" y="4093590"/>
            <a:ext cx="725170" cy="1431290"/>
            <a:chOff x="6178677" y="4093590"/>
            <a:chExt cx="725170" cy="1431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2848" y="4117847"/>
              <a:ext cx="700871" cy="14068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78677" y="4093590"/>
              <a:ext cx="697865" cy="1404620"/>
            </a:xfrm>
            <a:custGeom>
              <a:avLst/>
              <a:gdLst/>
              <a:ahLst/>
              <a:cxnLst/>
              <a:rect l="l" t="t" r="r" b="b"/>
              <a:pathLst>
                <a:path w="697865" h="1404620">
                  <a:moveTo>
                    <a:pt x="57150" y="1233042"/>
                  </a:moveTo>
                  <a:lnTo>
                    <a:pt x="0" y="1233042"/>
                  </a:lnTo>
                  <a:lnTo>
                    <a:pt x="85725" y="1404492"/>
                  </a:lnTo>
                  <a:lnTo>
                    <a:pt x="157162" y="1261617"/>
                  </a:lnTo>
                  <a:lnTo>
                    <a:pt x="57150" y="1261617"/>
                  </a:lnTo>
                  <a:lnTo>
                    <a:pt x="57150" y="1233042"/>
                  </a:lnTo>
                  <a:close/>
                </a:path>
                <a:path w="697865" h="1404620">
                  <a:moveTo>
                    <a:pt x="697611" y="0"/>
                  </a:moveTo>
                  <a:lnTo>
                    <a:pt x="57150" y="0"/>
                  </a:lnTo>
                  <a:lnTo>
                    <a:pt x="57150" y="1261617"/>
                  </a:lnTo>
                  <a:lnTo>
                    <a:pt x="114300" y="1261617"/>
                  </a:lnTo>
                  <a:lnTo>
                    <a:pt x="114300" y="57149"/>
                  </a:lnTo>
                  <a:lnTo>
                    <a:pt x="85725" y="57149"/>
                  </a:lnTo>
                  <a:lnTo>
                    <a:pt x="114300" y="28574"/>
                  </a:lnTo>
                  <a:lnTo>
                    <a:pt x="697611" y="28574"/>
                  </a:lnTo>
                  <a:lnTo>
                    <a:pt x="697611" y="0"/>
                  </a:lnTo>
                  <a:close/>
                </a:path>
                <a:path w="697865" h="1404620">
                  <a:moveTo>
                    <a:pt x="171450" y="1233042"/>
                  </a:moveTo>
                  <a:lnTo>
                    <a:pt x="114300" y="1233042"/>
                  </a:lnTo>
                  <a:lnTo>
                    <a:pt x="114300" y="1261617"/>
                  </a:lnTo>
                  <a:lnTo>
                    <a:pt x="157162" y="1261617"/>
                  </a:lnTo>
                  <a:lnTo>
                    <a:pt x="171450" y="1233042"/>
                  </a:lnTo>
                  <a:close/>
                </a:path>
                <a:path w="697865" h="1404620">
                  <a:moveTo>
                    <a:pt x="114300" y="28574"/>
                  </a:moveTo>
                  <a:lnTo>
                    <a:pt x="85725" y="57149"/>
                  </a:lnTo>
                  <a:lnTo>
                    <a:pt x="114300" y="57149"/>
                  </a:lnTo>
                  <a:lnTo>
                    <a:pt x="114300" y="28574"/>
                  </a:lnTo>
                  <a:close/>
                </a:path>
                <a:path w="697865" h="1404620">
                  <a:moveTo>
                    <a:pt x="697611" y="28574"/>
                  </a:moveTo>
                  <a:lnTo>
                    <a:pt x="114300" y="28574"/>
                  </a:lnTo>
                  <a:lnTo>
                    <a:pt x="114300" y="57149"/>
                  </a:lnTo>
                  <a:lnTo>
                    <a:pt x="697611" y="57149"/>
                  </a:lnTo>
                  <a:lnTo>
                    <a:pt x="697611" y="285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4833" y="2973323"/>
            <a:ext cx="1139825" cy="2481580"/>
            <a:chOff x="74833" y="2973323"/>
            <a:chExt cx="1139825" cy="24815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59" y="2997760"/>
              <a:ext cx="1115568" cy="24566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833" y="2973323"/>
              <a:ext cx="1113155" cy="2454910"/>
            </a:xfrm>
            <a:custGeom>
              <a:avLst/>
              <a:gdLst/>
              <a:ahLst/>
              <a:cxnLst/>
              <a:rect l="l" t="t" r="r" b="b"/>
              <a:pathLst>
                <a:path w="1113155" h="2454910">
                  <a:moveTo>
                    <a:pt x="85732" y="57150"/>
                  </a:moveTo>
                  <a:lnTo>
                    <a:pt x="0" y="57150"/>
                  </a:lnTo>
                  <a:lnTo>
                    <a:pt x="0" y="2454529"/>
                  </a:lnTo>
                  <a:lnTo>
                    <a:pt x="1112794" y="2454529"/>
                  </a:lnTo>
                  <a:lnTo>
                    <a:pt x="1112794" y="2425954"/>
                  </a:lnTo>
                  <a:lnTo>
                    <a:pt x="57144" y="2425954"/>
                  </a:lnTo>
                  <a:lnTo>
                    <a:pt x="28575" y="2397379"/>
                  </a:lnTo>
                  <a:lnTo>
                    <a:pt x="57144" y="2397379"/>
                  </a:lnTo>
                  <a:lnTo>
                    <a:pt x="57144" y="114300"/>
                  </a:lnTo>
                  <a:lnTo>
                    <a:pt x="28575" y="114300"/>
                  </a:lnTo>
                  <a:lnTo>
                    <a:pt x="57144" y="85725"/>
                  </a:lnTo>
                  <a:lnTo>
                    <a:pt x="85732" y="85725"/>
                  </a:lnTo>
                  <a:lnTo>
                    <a:pt x="85732" y="57150"/>
                  </a:lnTo>
                  <a:close/>
                </a:path>
                <a:path w="1113155" h="2454910">
                  <a:moveTo>
                    <a:pt x="57144" y="2397379"/>
                  </a:moveTo>
                  <a:lnTo>
                    <a:pt x="28575" y="2397379"/>
                  </a:lnTo>
                  <a:lnTo>
                    <a:pt x="57144" y="2425954"/>
                  </a:lnTo>
                  <a:lnTo>
                    <a:pt x="57144" y="2397379"/>
                  </a:lnTo>
                  <a:close/>
                </a:path>
                <a:path w="1113155" h="2454910">
                  <a:moveTo>
                    <a:pt x="1112794" y="2397379"/>
                  </a:moveTo>
                  <a:lnTo>
                    <a:pt x="57144" y="2397379"/>
                  </a:lnTo>
                  <a:lnTo>
                    <a:pt x="57144" y="2425954"/>
                  </a:lnTo>
                  <a:lnTo>
                    <a:pt x="1112794" y="2425954"/>
                  </a:lnTo>
                  <a:lnTo>
                    <a:pt x="1112794" y="2397379"/>
                  </a:lnTo>
                  <a:close/>
                </a:path>
                <a:path w="1113155" h="2454910">
                  <a:moveTo>
                    <a:pt x="85732" y="0"/>
                  </a:moveTo>
                  <a:lnTo>
                    <a:pt x="85732" y="171450"/>
                  </a:lnTo>
                  <a:lnTo>
                    <a:pt x="200032" y="114300"/>
                  </a:lnTo>
                  <a:lnTo>
                    <a:pt x="114307" y="114300"/>
                  </a:lnTo>
                  <a:lnTo>
                    <a:pt x="114307" y="57150"/>
                  </a:lnTo>
                  <a:lnTo>
                    <a:pt x="200032" y="57150"/>
                  </a:lnTo>
                  <a:lnTo>
                    <a:pt x="85732" y="0"/>
                  </a:lnTo>
                  <a:close/>
                </a:path>
                <a:path w="1113155" h="2454910">
                  <a:moveTo>
                    <a:pt x="57144" y="85725"/>
                  </a:moveTo>
                  <a:lnTo>
                    <a:pt x="28575" y="114300"/>
                  </a:lnTo>
                  <a:lnTo>
                    <a:pt x="57144" y="114300"/>
                  </a:lnTo>
                  <a:lnTo>
                    <a:pt x="57144" y="85725"/>
                  </a:lnTo>
                  <a:close/>
                </a:path>
                <a:path w="1113155" h="2454910">
                  <a:moveTo>
                    <a:pt x="85732" y="85725"/>
                  </a:moveTo>
                  <a:lnTo>
                    <a:pt x="57144" y="85725"/>
                  </a:lnTo>
                  <a:lnTo>
                    <a:pt x="57144" y="114300"/>
                  </a:lnTo>
                  <a:lnTo>
                    <a:pt x="85732" y="114300"/>
                  </a:lnTo>
                  <a:lnTo>
                    <a:pt x="85732" y="85725"/>
                  </a:lnTo>
                  <a:close/>
                </a:path>
                <a:path w="1113155" h="2454910">
                  <a:moveTo>
                    <a:pt x="200032" y="57150"/>
                  </a:moveTo>
                  <a:lnTo>
                    <a:pt x="114307" y="57150"/>
                  </a:lnTo>
                  <a:lnTo>
                    <a:pt x="114307" y="114300"/>
                  </a:lnTo>
                  <a:lnTo>
                    <a:pt x="200032" y="114300"/>
                  </a:lnTo>
                  <a:lnTo>
                    <a:pt x="257182" y="85725"/>
                  </a:lnTo>
                  <a:lnTo>
                    <a:pt x="200032" y="5715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478532" y="3501009"/>
            <a:ext cx="2701925" cy="1894205"/>
            <a:chOff x="2478532" y="3501009"/>
            <a:chExt cx="2701925" cy="189420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2408" y="3526406"/>
              <a:ext cx="2677715" cy="18685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78532" y="3501009"/>
              <a:ext cx="2674620" cy="1866900"/>
            </a:xfrm>
            <a:custGeom>
              <a:avLst/>
              <a:gdLst/>
              <a:ahLst/>
              <a:cxnLst/>
              <a:rect l="l" t="t" r="r" b="b"/>
              <a:pathLst>
                <a:path w="2674620" h="1866900">
                  <a:moveTo>
                    <a:pt x="2559812" y="1809495"/>
                  </a:moveTo>
                  <a:lnTo>
                    <a:pt x="0" y="1809495"/>
                  </a:lnTo>
                  <a:lnTo>
                    <a:pt x="0" y="1866645"/>
                  </a:lnTo>
                  <a:lnTo>
                    <a:pt x="2616962" y="1866645"/>
                  </a:lnTo>
                  <a:lnTo>
                    <a:pt x="2616962" y="1838070"/>
                  </a:lnTo>
                  <a:lnTo>
                    <a:pt x="2559812" y="1838070"/>
                  </a:lnTo>
                  <a:lnTo>
                    <a:pt x="2559812" y="1809495"/>
                  </a:lnTo>
                  <a:close/>
                </a:path>
                <a:path w="2674620" h="1866900">
                  <a:moveTo>
                    <a:pt x="2616962" y="142874"/>
                  </a:moveTo>
                  <a:lnTo>
                    <a:pt x="2559812" y="142874"/>
                  </a:lnTo>
                  <a:lnTo>
                    <a:pt x="2559812" y="1838070"/>
                  </a:lnTo>
                  <a:lnTo>
                    <a:pt x="2588387" y="1809495"/>
                  </a:lnTo>
                  <a:lnTo>
                    <a:pt x="2616962" y="1809495"/>
                  </a:lnTo>
                  <a:lnTo>
                    <a:pt x="2616962" y="142874"/>
                  </a:lnTo>
                  <a:close/>
                </a:path>
                <a:path w="2674620" h="1866900">
                  <a:moveTo>
                    <a:pt x="2616962" y="1809495"/>
                  </a:moveTo>
                  <a:lnTo>
                    <a:pt x="2588387" y="1809495"/>
                  </a:lnTo>
                  <a:lnTo>
                    <a:pt x="2559812" y="1838070"/>
                  </a:lnTo>
                  <a:lnTo>
                    <a:pt x="2616962" y="1838070"/>
                  </a:lnTo>
                  <a:lnTo>
                    <a:pt x="2616962" y="1809495"/>
                  </a:lnTo>
                  <a:close/>
                </a:path>
                <a:path w="2674620" h="1866900">
                  <a:moveTo>
                    <a:pt x="2588387" y="0"/>
                  </a:moveTo>
                  <a:lnTo>
                    <a:pt x="2502662" y="171449"/>
                  </a:lnTo>
                  <a:lnTo>
                    <a:pt x="2559812" y="171449"/>
                  </a:lnTo>
                  <a:lnTo>
                    <a:pt x="2559812" y="142874"/>
                  </a:lnTo>
                  <a:lnTo>
                    <a:pt x="2659824" y="142874"/>
                  </a:lnTo>
                  <a:lnTo>
                    <a:pt x="2588387" y="0"/>
                  </a:lnTo>
                  <a:close/>
                </a:path>
                <a:path w="2674620" h="1866900">
                  <a:moveTo>
                    <a:pt x="2659824" y="142874"/>
                  </a:moveTo>
                  <a:lnTo>
                    <a:pt x="2616962" y="142874"/>
                  </a:lnTo>
                  <a:lnTo>
                    <a:pt x="2616962" y="171449"/>
                  </a:lnTo>
                  <a:lnTo>
                    <a:pt x="2674112" y="171449"/>
                  </a:lnTo>
                  <a:lnTo>
                    <a:pt x="2659824" y="142874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588252" y="4792979"/>
            <a:ext cx="634365" cy="347980"/>
            <a:chOff x="6588252" y="4792979"/>
            <a:chExt cx="634365" cy="34798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2636" y="4792979"/>
              <a:ext cx="609600" cy="3474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88252" y="4855463"/>
              <a:ext cx="434975" cy="171450"/>
            </a:xfrm>
            <a:custGeom>
              <a:avLst/>
              <a:gdLst/>
              <a:ahLst/>
              <a:cxnLst/>
              <a:rect l="l" t="t" r="r" b="b"/>
              <a:pathLst>
                <a:path w="434975" h="171450">
                  <a:moveTo>
                    <a:pt x="263525" y="0"/>
                  </a:moveTo>
                  <a:lnTo>
                    <a:pt x="263525" y="171450"/>
                  </a:lnTo>
                  <a:lnTo>
                    <a:pt x="377825" y="114300"/>
                  </a:lnTo>
                  <a:lnTo>
                    <a:pt x="292100" y="114300"/>
                  </a:lnTo>
                  <a:lnTo>
                    <a:pt x="292100" y="57150"/>
                  </a:lnTo>
                  <a:lnTo>
                    <a:pt x="377825" y="57150"/>
                  </a:lnTo>
                  <a:lnTo>
                    <a:pt x="263525" y="0"/>
                  </a:lnTo>
                  <a:close/>
                </a:path>
                <a:path w="434975" h="171450">
                  <a:moveTo>
                    <a:pt x="2635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63525" y="114300"/>
                  </a:lnTo>
                  <a:lnTo>
                    <a:pt x="263525" y="57150"/>
                  </a:lnTo>
                  <a:close/>
                </a:path>
                <a:path w="434975" h="171450">
                  <a:moveTo>
                    <a:pt x="377825" y="57150"/>
                  </a:moveTo>
                  <a:lnTo>
                    <a:pt x="292100" y="57150"/>
                  </a:lnTo>
                  <a:lnTo>
                    <a:pt x="292100" y="114300"/>
                  </a:lnTo>
                  <a:lnTo>
                    <a:pt x="377825" y="114300"/>
                  </a:lnTo>
                  <a:lnTo>
                    <a:pt x="434975" y="85725"/>
                  </a:lnTo>
                  <a:lnTo>
                    <a:pt x="377825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270247" y="1321561"/>
            <a:ext cx="198120" cy="850900"/>
            <a:chOff x="4270247" y="1321561"/>
            <a:chExt cx="198120" cy="8509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94631" y="1345691"/>
              <a:ext cx="173736" cy="8262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70247" y="1321561"/>
              <a:ext cx="171450" cy="821055"/>
            </a:xfrm>
            <a:custGeom>
              <a:avLst/>
              <a:gdLst/>
              <a:ahLst/>
              <a:cxnLst/>
              <a:rect l="l" t="t" r="r" b="b"/>
              <a:pathLst>
                <a:path w="171450" h="821055">
                  <a:moveTo>
                    <a:pt x="57150" y="649097"/>
                  </a:moveTo>
                  <a:lnTo>
                    <a:pt x="0" y="649097"/>
                  </a:lnTo>
                  <a:lnTo>
                    <a:pt x="85725" y="820547"/>
                  </a:lnTo>
                  <a:lnTo>
                    <a:pt x="157162" y="677672"/>
                  </a:lnTo>
                  <a:lnTo>
                    <a:pt x="57150" y="677672"/>
                  </a:lnTo>
                  <a:lnTo>
                    <a:pt x="57150" y="649097"/>
                  </a:lnTo>
                  <a:close/>
                </a:path>
                <a:path w="171450" h="821055">
                  <a:moveTo>
                    <a:pt x="114300" y="0"/>
                  </a:moveTo>
                  <a:lnTo>
                    <a:pt x="57150" y="0"/>
                  </a:lnTo>
                  <a:lnTo>
                    <a:pt x="57150" y="677672"/>
                  </a:lnTo>
                  <a:lnTo>
                    <a:pt x="114300" y="677672"/>
                  </a:lnTo>
                  <a:lnTo>
                    <a:pt x="114300" y="0"/>
                  </a:lnTo>
                  <a:close/>
                </a:path>
                <a:path w="171450" h="821055">
                  <a:moveTo>
                    <a:pt x="171450" y="649097"/>
                  </a:moveTo>
                  <a:lnTo>
                    <a:pt x="114300" y="649097"/>
                  </a:lnTo>
                  <a:lnTo>
                    <a:pt x="114300" y="677672"/>
                  </a:lnTo>
                  <a:lnTo>
                    <a:pt x="157162" y="677672"/>
                  </a:lnTo>
                  <a:lnTo>
                    <a:pt x="171450" y="64909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57884" y="1196721"/>
            <a:ext cx="198755" cy="622300"/>
            <a:chOff x="957884" y="1196721"/>
            <a:chExt cx="198755" cy="62230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1837" y="1220724"/>
              <a:ext cx="174497" cy="5977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57884" y="1196721"/>
              <a:ext cx="171450" cy="595630"/>
            </a:xfrm>
            <a:custGeom>
              <a:avLst/>
              <a:gdLst/>
              <a:ahLst/>
              <a:cxnLst/>
              <a:rect l="l" t="t" r="r" b="b"/>
              <a:pathLst>
                <a:path w="171450" h="595630">
                  <a:moveTo>
                    <a:pt x="57150" y="423799"/>
                  </a:moveTo>
                  <a:lnTo>
                    <a:pt x="0" y="423799"/>
                  </a:lnTo>
                  <a:lnTo>
                    <a:pt x="85725" y="595249"/>
                  </a:lnTo>
                  <a:lnTo>
                    <a:pt x="157162" y="452374"/>
                  </a:lnTo>
                  <a:lnTo>
                    <a:pt x="57150" y="452374"/>
                  </a:lnTo>
                  <a:lnTo>
                    <a:pt x="57150" y="423799"/>
                  </a:lnTo>
                  <a:close/>
                </a:path>
                <a:path w="171450" h="595630">
                  <a:moveTo>
                    <a:pt x="114300" y="0"/>
                  </a:moveTo>
                  <a:lnTo>
                    <a:pt x="57150" y="0"/>
                  </a:lnTo>
                  <a:lnTo>
                    <a:pt x="57150" y="452374"/>
                  </a:lnTo>
                  <a:lnTo>
                    <a:pt x="114300" y="452374"/>
                  </a:lnTo>
                  <a:lnTo>
                    <a:pt x="114300" y="0"/>
                  </a:lnTo>
                  <a:close/>
                </a:path>
                <a:path w="171450" h="595630">
                  <a:moveTo>
                    <a:pt x="171450" y="423799"/>
                  </a:moveTo>
                  <a:lnTo>
                    <a:pt x="114300" y="423799"/>
                  </a:lnTo>
                  <a:lnTo>
                    <a:pt x="114300" y="452374"/>
                  </a:lnTo>
                  <a:lnTo>
                    <a:pt x="157162" y="452374"/>
                  </a:lnTo>
                  <a:lnTo>
                    <a:pt x="171450" y="423799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654670" y="1393571"/>
            <a:ext cx="198120" cy="764540"/>
            <a:chOff x="7654670" y="1393571"/>
            <a:chExt cx="198120" cy="76454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78292" y="1417320"/>
              <a:ext cx="174498" cy="74066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654670" y="1393571"/>
              <a:ext cx="171450" cy="739775"/>
            </a:xfrm>
            <a:custGeom>
              <a:avLst/>
              <a:gdLst/>
              <a:ahLst/>
              <a:cxnLst/>
              <a:rect l="l" t="t" r="r" b="b"/>
              <a:pathLst>
                <a:path w="171450" h="739775">
                  <a:moveTo>
                    <a:pt x="57150" y="567816"/>
                  </a:moveTo>
                  <a:lnTo>
                    <a:pt x="0" y="567816"/>
                  </a:lnTo>
                  <a:lnTo>
                    <a:pt x="85725" y="739266"/>
                  </a:lnTo>
                  <a:lnTo>
                    <a:pt x="157162" y="596391"/>
                  </a:lnTo>
                  <a:lnTo>
                    <a:pt x="57150" y="596391"/>
                  </a:lnTo>
                  <a:lnTo>
                    <a:pt x="57150" y="567816"/>
                  </a:lnTo>
                  <a:close/>
                </a:path>
                <a:path w="171450" h="739775">
                  <a:moveTo>
                    <a:pt x="114300" y="0"/>
                  </a:moveTo>
                  <a:lnTo>
                    <a:pt x="57150" y="0"/>
                  </a:lnTo>
                  <a:lnTo>
                    <a:pt x="57150" y="596391"/>
                  </a:lnTo>
                  <a:lnTo>
                    <a:pt x="114300" y="596391"/>
                  </a:lnTo>
                  <a:lnTo>
                    <a:pt x="114300" y="0"/>
                  </a:lnTo>
                  <a:close/>
                </a:path>
                <a:path w="171450" h="739775">
                  <a:moveTo>
                    <a:pt x="171450" y="567816"/>
                  </a:moveTo>
                  <a:lnTo>
                    <a:pt x="114300" y="567816"/>
                  </a:lnTo>
                  <a:lnTo>
                    <a:pt x="114300" y="596391"/>
                  </a:lnTo>
                  <a:lnTo>
                    <a:pt x="157162" y="596391"/>
                  </a:lnTo>
                  <a:lnTo>
                    <a:pt x="171450" y="5678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6715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1.-</a:t>
            </a:r>
            <a:r>
              <a:rPr u="none" dirty="0"/>
              <a:t> </a:t>
            </a:r>
            <a:r>
              <a:rPr u="none" spc="-5" dirty="0"/>
              <a:t>LA</a:t>
            </a:r>
            <a:r>
              <a:rPr u="none" spc="-70" dirty="0"/>
              <a:t> </a:t>
            </a:r>
            <a:r>
              <a:rPr u="none" spc="-10" dirty="0"/>
              <a:t>LLEGADA</a:t>
            </a:r>
            <a:r>
              <a:rPr u="none" spc="-35" dirty="0"/>
              <a:t> </a:t>
            </a:r>
            <a:r>
              <a:rPr u="none" spc="-5" dirty="0"/>
              <a:t>DE</a:t>
            </a:r>
            <a:r>
              <a:rPr u="none" dirty="0"/>
              <a:t> </a:t>
            </a:r>
            <a:r>
              <a:rPr u="none" spc="-5" dirty="0"/>
              <a:t>UNA</a:t>
            </a:r>
            <a:r>
              <a:rPr u="none" spc="-65" dirty="0"/>
              <a:t> </a:t>
            </a:r>
            <a:r>
              <a:rPr u="none" spc="-30" dirty="0"/>
              <a:t>NUEVA</a:t>
            </a:r>
            <a:r>
              <a:rPr u="none" spc="-65" dirty="0"/>
              <a:t> </a:t>
            </a:r>
            <a:r>
              <a:rPr u="none" spc="-10" dirty="0"/>
              <a:t>DINASTÍA:</a:t>
            </a:r>
            <a:r>
              <a:rPr u="none" spc="65" dirty="0"/>
              <a:t> </a:t>
            </a:r>
            <a:r>
              <a:rPr u="none" dirty="0"/>
              <a:t>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5496" y="836726"/>
            <a:ext cx="2016760" cy="32321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latin typeface="Arial"/>
                <a:cs typeface="Arial"/>
              </a:rPr>
              <a:t>Carlos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II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(1665-1700)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123694" y="894969"/>
            <a:ext cx="648970" cy="198120"/>
            <a:chOff x="2123694" y="894969"/>
            <a:chExt cx="648970" cy="19812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47316" y="918972"/>
              <a:ext cx="625170" cy="17373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123694" y="894969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2843783" y="126875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39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013710" y="1296162"/>
            <a:ext cx="268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32815" marR="5080" indent="-92075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Felipe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(dinastía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francesa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Borbones)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9029" y="1196708"/>
            <a:ext cx="1910714" cy="277495"/>
          </a:xfrm>
          <a:custGeom>
            <a:avLst/>
            <a:gdLst/>
            <a:ahLst/>
            <a:cxnLst/>
            <a:rect l="l" t="t" r="r" b="b"/>
            <a:pathLst>
              <a:path w="1910714" h="277494">
                <a:moveTo>
                  <a:pt x="1910714" y="0"/>
                </a:moveTo>
                <a:lnTo>
                  <a:pt x="0" y="0"/>
                </a:lnTo>
                <a:lnTo>
                  <a:pt x="0" y="276999"/>
                </a:lnTo>
                <a:lnTo>
                  <a:pt x="1910714" y="276999"/>
                </a:lnTo>
                <a:lnTo>
                  <a:pt x="1910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47929" y="1225422"/>
            <a:ext cx="1806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Último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rey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 los </a:t>
            </a:r>
            <a:r>
              <a:rPr sz="1200" b="1" spc="-10" dirty="0">
                <a:latin typeface="Arial"/>
                <a:cs typeface="Arial"/>
              </a:rPr>
              <a:t>Austrias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843783" y="745515"/>
            <a:ext cx="2952750" cy="523240"/>
          </a:xfrm>
          <a:custGeom>
            <a:avLst/>
            <a:gdLst/>
            <a:ahLst/>
            <a:cxnLst/>
            <a:rect l="l" t="t" r="r" b="b"/>
            <a:pathLst>
              <a:path w="2952750" h="523240">
                <a:moveTo>
                  <a:pt x="2952369" y="0"/>
                </a:moveTo>
                <a:lnTo>
                  <a:pt x="0" y="0"/>
                </a:lnTo>
                <a:lnTo>
                  <a:pt x="0" y="523214"/>
                </a:lnTo>
                <a:lnTo>
                  <a:pt x="2952369" y="523214"/>
                </a:lnTo>
                <a:lnTo>
                  <a:pt x="29523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843783" y="745515"/>
            <a:ext cx="2952750" cy="523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3200" marR="224790" indent="-111760">
              <a:lnSpc>
                <a:spcPct val="100000"/>
              </a:lnSpc>
              <a:spcBef>
                <a:spcPts val="315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Designa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sucesor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Felipe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Anjou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(nieto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Luis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XIV)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372225" y="692734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0" y="307771"/>
                </a:moveTo>
                <a:lnTo>
                  <a:pt x="2736342" y="307771"/>
                </a:lnTo>
                <a:lnTo>
                  <a:pt x="2736342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556375" y="719708"/>
            <a:ext cx="2443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rompe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equilibrio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europeo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372225" y="1052779"/>
            <a:ext cx="2736850" cy="307975"/>
          </a:xfrm>
          <a:custGeom>
            <a:avLst/>
            <a:gdLst/>
            <a:ahLst/>
            <a:cxnLst/>
            <a:rect l="l" t="t" r="r" b="b"/>
            <a:pathLst>
              <a:path w="2736850" h="307975">
                <a:moveTo>
                  <a:pt x="2736342" y="0"/>
                </a:moveTo>
                <a:lnTo>
                  <a:pt x="0" y="0"/>
                </a:lnTo>
                <a:lnTo>
                  <a:pt x="0" y="307771"/>
                </a:lnTo>
                <a:lnTo>
                  <a:pt x="2736342" y="307771"/>
                </a:lnTo>
                <a:lnTo>
                  <a:pt x="27363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372225" y="1052779"/>
            <a:ext cx="273685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45134">
              <a:lnSpc>
                <a:spcPct val="100000"/>
              </a:lnSpc>
              <a:spcBef>
                <a:spcPts val="315"/>
              </a:spcBef>
            </a:pPr>
            <a:r>
              <a:rPr sz="1400" b="1" spc="-5" dirty="0">
                <a:latin typeface="Arial"/>
                <a:cs typeface="Arial"/>
              </a:rPr>
              <a:t>Conflicto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796153" y="832103"/>
            <a:ext cx="3312795" cy="1085215"/>
            <a:chOff x="5796153" y="832103"/>
            <a:chExt cx="3312795" cy="1085215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20156" y="832103"/>
              <a:ext cx="797051" cy="34747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796153" y="894968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72225" y="1393596"/>
              <a:ext cx="2736850" cy="523240"/>
            </a:xfrm>
            <a:custGeom>
              <a:avLst/>
              <a:gdLst/>
              <a:ahLst/>
              <a:cxnLst/>
              <a:rect l="l" t="t" r="r" b="b"/>
              <a:pathLst>
                <a:path w="2736850" h="523239">
                  <a:moveTo>
                    <a:pt x="2736342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736342" y="523214"/>
                  </a:lnTo>
                  <a:lnTo>
                    <a:pt x="2736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464934" y="1420825"/>
            <a:ext cx="262763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Gr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Br</a:t>
            </a:r>
            <a:r>
              <a:rPr sz="1400" spc="-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tañ</a:t>
            </a:r>
            <a:r>
              <a:rPr sz="1400" spc="-10" dirty="0">
                <a:latin typeface="Arial MT"/>
                <a:cs typeface="Arial MT"/>
              </a:rPr>
              <a:t>a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1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H</a:t>
            </a:r>
            <a:r>
              <a:rPr sz="1400" dirty="0">
                <a:latin typeface="Arial MT"/>
                <a:cs typeface="Arial MT"/>
              </a:rPr>
              <a:t>ola</a:t>
            </a:r>
            <a:r>
              <a:rPr sz="1400" spc="-1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da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Portugal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84746" y="2160270"/>
            <a:ext cx="25876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7720" marR="5080" indent="-79565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Archiduque </a:t>
            </a:r>
            <a:r>
              <a:rPr sz="1400" b="1" spc="-5" dirty="0">
                <a:latin typeface="Arial"/>
                <a:cs typeface="Arial"/>
              </a:rPr>
              <a:t>Carlos </a:t>
            </a:r>
            <a:r>
              <a:rPr sz="1400" dirty="0">
                <a:latin typeface="Arial MT"/>
                <a:cs typeface="Arial MT"/>
              </a:rPr>
              <a:t>(dinastía </a:t>
            </a:r>
            <a:r>
              <a:rPr sz="1400" spc="-5" dirty="0">
                <a:latin typeface="Arial MT"/>
                <a:cs typeface="Arial MT"/>
              </a:rPr>
              <a:t>de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Austrias)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0734" y="1767992"/>
            <a:ext cx="6541134" cy="1150620"/>
            <a:chOff x="30734" y="1767992"/>
            <a:chExt cx="6541134" cy="1150620"/>
          </a:xfrm>
        </p:grpSpPr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02024" y="2246376"/>
              <a:ext cx="2569464" cy="67208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977639" y="2308733"/>
              <a:ext cx="2394585" cy="582930"/>
            </a:xfrm>
            <a:custGeom>
              <a:avLst/>
              <a:gdLst/>
              <a:ahLst/>
              <a:cxnLst/>
              <a:rect l="l" t="t" r="r" b="b"/>
              <a:pathLst>
                <a:path w="2394585" h="582930">
                  <a:moveTo>
                    <a:pt x="1604137" y="525526"/>
                  </a:moveTo>
                  <a:lnTo>
                    <a:pt x="0" y="525526"/>
                  </a:lnTo>
                  <a:lnTo>
                    <a:pt x="0" y="582676"/>
                  </a:lnTo>
                  <a:lnTo>
                    <a:pt x="1661287" y="582676"/>
                  </a:lnTo>
                  <a:lnTo>
                    <a:pt x="1661287" y="554101"/>
                  </a:lnTo>
                  <a:lnTo>
                    <a:pt x="1604137" y="554101"/>
                  </a:lnTo>
                  <a:lnTo>
                    <a:pt x="1604137" y="525526"/>
                  </a:lnTo>
                  <a:close/>
                </a:path>
                <a:path w="2394585" h="582930">
                  <a:moveTo>
                    <a:pt x="2223135" y="57150"/>
                  </a:moveTo>
                  <a:lnTo>
                    <a:pt x="1604137" y="57150"/>
                  </a:lnTo>
                  <a:lnTo>
                    <a:pt x="1604137" y="554101"/>
                  </a:lnTo>
                  <a:lnTo>
                    <a:pt x="1632712" y="525526"/>
                  </a:lnTo>
                  <a:lnTo>
                    <a:pt x="1661287" y="525526"/>
                  </a:lnTo>
                  <a:lnTo>
                    <a:pt x="1661287" y="114300"/>
                  </a:lnTo>
                  <a:lnTo>
                    <a:pt x="1632712" y="114300"/>
                  </a:lnTo>
                  <a:lnTo>
                    <a:pt x="1661287" y="85725"/>
                  </a:lnTo>
                  <a:lnTo>
                    <a:pt x="2223135" y="85725"/>
                  </a:lnTo>
                  <a:lnTo>
                    <a:pt x="2223135" y="57150"/>
                  </a:lnTo>
                  <a:close/>
                </a:path>
                <a:path w="2394585" h="582930">
                  <a:moveTo>
                    <a:pt x="1661287" y="525526"/>
                  </a:moveTo>
                  <a:lnTo>
                    <a:pt x="1632712" y="525526"/>
                  </a:lnTo>
                  <a:lnTo>
                    <a:pt x="1604137" y="554101"/>
                  </a:lnTo>
                  <a:lnTo>
                    <a:pt x="1661287" y="554101"/>
                  </a:lnTo>
                  <a:lnTo>
                    <a:pt x="1661287" y="525526"/>
                  </a:lnTo>
                  <a:close/>
                </a:path>
                <a:path w="2394585" h="582930">
                  <a:moveTo>
                    <a:pt x="2223135" y="0"/>
                  </a:moveTo>
                  <a:lnTo>
                    <a:pt x="2223135" y="171450"/>
                  </a:lnTo>
                  <a:lnTo>
                    <a:pt x="2337435" y="114300"/>
                  </a:lnTo>
                  <a:lnTo>
                    <a:pt x="2251710" y="114300"/>
                  </a:lnTo>
                  <a:lnTo>
                    <a:pt x="2251710" y="57150"/>
                  </a:lnTo>
                  <a:lnTo>
                    <a:pt x="2337435" y="57150"/>
                  </a:lnTo>
                  <a:lnTo>
                    <a:pt x="2223135" y="0"/>
                  </a:lnTo>
                  <a:close/>
                </a:path>
                <a:path w="2394585" h="582930">
                  <a:moveTo>
                    <a:pt x="1661287" y="85725"/>
                  </a:moveTo>
                  <a:lnTo>
                    <a:pt x="1632712" y="114300"/>
                  </a:lnTo>
                  <a:lnTo>
                    <a:pt x="1661287" y="114300"/>
                  </a:lnTo>
                  <a:lnTo>
                    <a:pt x="1661287" y="85725"/>
                  </a:lnTo>
                  <a:close/>
                </a:path>
                <a:path w="2394585" h="582930">
                  <a:moveTo>
                    <a:pt x="2223135" y="85725"/>
                  </a:moveTo>
                  <a:lnTo>
                    <a:pt x="1661287" y="85725"/>
                  </a:lnTo>
                  <a:lnTo>
                    <a:pt x="1661287" y="114300"/>
                  </a:lnTo>
                  <a:lnTo>
                    <a:pt x="2223135" y="114300"/>
                  </a:lnTo>
                  <a:lnTo>
                    <a:pt x="2223135" y="85725"/>
                  </a:lnTo>
                  <a:close/>
                </a:path>
                <a:path w="2394585" h="582930">
                  <a:moveTo>
                    <a:pt x="2337435" y="57150"/>
                  </a:moveTo>
                  <a:lnTo>
                    <a:pt x="2251710" y="57150"/>
                  </a:lnTo>
                  <a:lnTo>
                    <a:pt x="2251710" y="114300"/>
                  </a:lnTo>
                  <a:lnTo>
                    <a:pt x="2337435" y="114300"/>
                  </a:lnTo>
                  <a:lnTo>
                    <a:pt x="2394585" y="85725"/>
                  </a:lnTo>
                  <a:lnTo>
                    <a:pt x="2337435" y="5715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496" y="1772754"/>
              <a:ext cx="2664460" cy="739140"/>
            </a:xfrm>
            <a:custGeom>
              <a:avLst/>
              <a:gdLst/>
              <a:ahLst/>
              <a:cxnLst/>
              <a:rect l="l" t="t" r="r" b="b"/>
              <a:pathLst>
                <a:path w="2664460" h="739139">
                  <a:moveTo>
                    <a:pt x="2664333" y="0"/>
                  </a:moveTo>
                  <a:lnTo>
                    <a:pt x="0" y="0"/>
                  </a:lnTo>
                  <a:lnTo>
                    <a:pt x="0" y="738670"/>
                  </a:lnTo>
                  <a:lnTo>
                    <a:pt x="2664333" y="738670"/>
                  </a:lnTo>
                  <a:lnTo>
                    <a:pt x="266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496" y="1772754"/>
              <a:ext cx="2664460" cy="739140"/>
            </a:xfrm>
            <a:custGeom>
              <a:avLst/>
              <a:gdLst/>
              <a:ahLst/>
              <a:cxnLst/>
              <a:rect l="l" t="t" r="r" b="b"/>
              <a:pathLst>
                <a:path w="2664460" h="739139">
                  <a:moveTo>
                    <a:pt x="0" y="738670"/>
                  </a:moveTo>
                  <a:lnTo>
                    <a:pt x="2664333" y="738670"/>
                  </a:lnTo>
                  <a:lnTo>
                    <a:pt x="2664333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14401" y="1800225"/>
            <a:ext cx="254444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habían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reforzado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  <a:p>
            <a:pPr marL="123825" marR="5080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respetaban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particularismos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regionales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(fueros)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505390" y="2180348"/>
            <a:ext cx="1719580" cy="317500"/>
            <a:chOff x="3505390" y="2180348"/>
            <a:chExt cx="1719580" cy="317500"/>
          </a:xfrm>
        </p:grpSpPr>
        <p:sp>
          <p:nvSpPr>
            <p:cNvPr id="52" name="object 52"/>
            <p:cNvSpPr/>
            <p:nvPr/>
          </p:nvSpPr>
          <p:spPr>
            <a:xfrm>
              <a:off x="3510153" y="2185111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170992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7" y="307771"/>
                  </a:lnTo>
                  <a:lnTo>
                    <a:pt x="17099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10153" y="2185111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0" y="307771"/>
                  </a:moveTo>
                  <a:lnTo>
                    <a:pt x="1709927" y="307771"/>
                  </a:lnTo>
                  <a:lnTo>
                    <a:pt x="1709927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667505" y="2212594"/>
            <a:ext cx="14693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Política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centralista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262949" y="2704223"/>
            <a:ext cx="1719580" cy="317500"/>
            <a:chOff x="2262949" y="2704223"/>
            <a:chExt cx="1719580" cy="317500"/>
          </a:xfrm>
        </p:grpSpPr>
        <p:sp>
          <p:nvSpPr>
            <p:cNvPr id="56" name="object 56"/>
            <p:cNvSpPr/>
            <p:nvPr/>
          </p:nvSpPr>
          <p:spPr>
            <a:xfrm>
              <a:off x="2267711" y="2708986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170992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7" y="307771"/>
                  </a:lnTo>
                  <a:lnTo>
                    <a:pt x="1709927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267711" y="2708986"/>
              <a:ext cx="1710055" cy="307975"/>
            </a:xfrm>
            <a:custGeom>
              <a:avLst/>
              <a:gdLst/>
              <a:ahLst/>
              <a:cxnLst/>
              <a:rect l="l" t="t" r="r" b="b"/>
              <a:pathLst>
                <a:path w="1710054" h="307975">
                  <a:moveTo>
                    <a:pt x="0" y="307771"/>
                  </a:moveTo>
                  <a:lnTo>
                    <a:pt x="1709927" y="307771"/>
                  </a:lnTo>
                  <a:lnTo>
                    <a:pt x="1709927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2656458" y="2736595"/>
            <a:ext cx="100456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civil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596895" y="2189988"/>
            <a:ext cx="1094740" cy="812800"/>
            <a:chOff x="2596895" y="2189988"/>
            <a:chExt cx="1094740" cy="812800"/>
          </a:xfrm>
        </p:grpSpPr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96895" y="2189988"/>
              <a:ext cx="1094232" cy="35813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2745993" y="2255520"/>
              <a:ext cx="746125" cy="177165"/>
            </a:xfrm>
            <a:custGeom>
              <a:avLst/>
              <a:gdLst/>
              <a:ahLst/>
              <a:cxnLst/>
              <a:rect l="l" t="t" r="r" b="b"/>
              <a:pathLst>
                <a:path w="746125" h="177164">
                  <a:moveTo>
                    <a:pt x="575564" y="5333"/>
                  </a:moveTo>
                  <a:lnTo>
                    <a:pt x="574801" y="62486"/>
                  </a:lnTo>
                  <a:lnTo>
                    <a:pt x="603377" y="62864"/>
                  </a:lnTo>
                  <a:lnTo>
                    <a:pt x="602615" y="120014"/>
                  </a:lnTo>
                  <a:lnTo>
                    <a:pt x="574034" y="120014"/>
                  </a:lnTo>
                  <a:lnTo>
                    <a:pt x="573278" y="176783"/>
                  </a:lnTo>
                  <a:lnTo>
                    <a:pt x="690704" y="120014"/>
                  </a:lnTo>
                  <a:lnTo>
                    <a:pt x="602615" y="120014"/>
                  </a:lnTo>
                  <a:lnTo>
                    <a:pt x="574039" y="119636"/>
                  </a:lnTo>
                  <a:lnTo>
                    <a:pt x="691487" y="119636"/>
                  </a:lnTo>
                  <a:lnTo>
                    <a:pt x="745870" y="93344"/>
                  </a:lnTo>
                  <a:lnTo>
                    <a:pt x="575564" y="5333"/>
                  </a:lnTo>
                  <a:close/>
                </a:path>
                <a:path w="746125" h="177164">
                  <a:moveTo>
                    <a:pt x="172593" y="0"/>
                  </a:moveTo>
                  <a:lnTo>
                    <a:pt x="0" y="83438"/>
                  </a:lnTo>
                  <a:lnTo>
                    <a:pt x="170306" y="171450"/>
                  </a:lnTo>
                  <a:lnTo>
                    <a:pt x="171069" y="114297"/>
                  </a:lnTo>
                  <a:lnTo>
                    <a:pt x="142494" y="113918"/>
                  </a:lnTo>
                  <a:lnTo>
                    <a:pt x="143256" y="56768"/>
                  </a:lnTo>
                  <a:lnTo>
                    <a:pt x="171836" y="56768"/>
                  </a:lnTo>
                  <a:lnTo>
                    <a:pt x="172593" y="0"/>
                  </a:lnTo>
                  <a:close/>
                </a:path>
                <a:path w="746125" h="177164">
                  <a:moveTo>
                    <a:pt x="574801" y="62486"/>
                  </a:moveTo>
                  <a:lnTo>
                    <a:pt x="574039" y="119636"/>
                  </a:lnTo>
                  <a:lnTo>
                    <a:pt x="602615" y="120014"/>
                  </a:lnTo>
                  <a:lnTo>
                    <a:pt x="603377" y="62864"/>
                  </a:lnTo>
                  <a:lnTo>
                    <a:pt x="574801" y="62486"/>
                  </a:lnTo>
                  <a:close/>
                </a:path>
                <a:path w="746125" h="177164">
                  <a:moveTo>
                    <a:pt x="171831" y="57147"/>
                  </a:moveTo>
                  <a:lnTo>
                    <a:pt x="171069" y="114297"/>
                  </a:lnTo>
                  <a:lnTo>
                    <a:pt x="574039" y="119636"/>
                  </a:lnTo>
                  <a:lnTo>
                    <a:pt x="574801" y="62486"/>
                  </a:lnTo>
                  <a:lnTo>
                    <a:pt x="171831" y="57147"/>
                  </a:lnTo>
                  <a:close/>
                </a:path>
                <a:path w="746125" h="177164">
                  <a:moveTo>
                    <a:pt x="143256" y="56768"/>
                  </a:moveTo>
                  <a:lnTo>
                    <a:pt x="142494" y="113918"/>
                  </a:lnTo>
                  <a:lnTo>
                    <a:pt x="171069" y="114297"/>
                  </a:lnTo>
                  <a:lnTo>
                    <a:pt x="171831" y="57147"/>
                  </a:lnTo>
                  <a:lnTo>
                    <a:pt x="143256" y="56768"/>
                  </a:lnTo>
                  <a:close/>
                </a:path>
                <a:path w="746125" h="177164">
                  <a:moveTo>
                    <a:pt x="171836" y="56768"/>
                  </a:moveTo>
                  <a:lnTo>
                    <a:pt x="143256" y="56768"/>
                  </a:lnTo>
                  <a:lnTo>
                    <a:pt x="171831" y="57147"/>
                  </a:lnTo>
                  <a:lnTo>
                    <a:pt x="171836" y="56768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82467" y="2417064"/>
              <a:ext cx="348995" cy="58521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046094" y="2392426"/>
              <a:ext cx="171450" cy="410845"/>
            </a:xfrm>
            <a:custGeom>
              <a:avLst/>
              <a:gdLst/>
              <a:ahLst/>
              <a:cxnLst/>
              <a:rect l="l" t="t" r="r" b="b"/>
              <a:pathLst>
                <a:path w="171450" h="410844">
                  <a:moveTo>
                    <a:pt x="57150" y="238887"/>
                  </a:moveTo>
                  <a:lnTo>
                    <a:pt x="0" y="238887"/>
                  </a:lnTo>
                  <a:lnTo>
                    <a:pt x="85725" y="410337"/>
                  </a:lnTo>
                  <a:lnTo>
                    <a:pt x="157162" y="267462"/>
                  </a:lnTo>
                  <a:lnTo>
                    <a:pt x="57150" y="267462"/>
                  </a:lnTo>
                  <a:lnTo>
                    <a:pt x="57150" y="238887"/>
                  </a:lnTo>
                  <a:close/>
                </a:path>
                <a:path w="171450" h="410844">
                  <a:moveTo>
                    <a:pt x="114300" y="0"/>
                  </a:moveTo>
                  <a:lnTo>
                    <a:pt x="57150" y="0"/>
                  </a:lnTo>
                  <a:lnTo>
                    <a:pt x="57150" y="267462"/>
                  </a:lnTo>
                  <a:lnTo>
                    <a:pt x="114300" y="267462"/>
                  </a:lnTo>
                  <a:lnTo>
                    <a:pt x="114300" y="0"/>
                  </a:lnTo>
                  <a:close/>
                </a:path>
                <a:path w="171450" h="410844">
                  <a:moveTo>
                    <a:pt x="171450" y="238887"/>
                  </a:moveTo>
                  <a:lnTo>
                    <a:pt x="114300" y="238887"/>
                  </a:lnTo>
                  <a:lnTo>
                    <a:pt x="114300" y="267462"/>
                  </a:lnTo>
                  <a:lnTo>
                    <a:pt x="157162" y="267462"/>
                  </a:lnTo>
                  <a:lnTo>
                    <a:pt x="171450" y="23888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834339" y="2716530"/>
            <a:ext cx="660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astilla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332016" y="2688970"/>
            <a:ext cx="8776970" cy="524510"/>
            <a:chOff x="332016" y="2688970"/>
            <a:chExt cx="8776970" cy="524510"/>
          </a:xfrm>
        </p:grpSpPr>
        <p:sp>
          <p:nvSpPr>
            <p:cNvPr id="66" name="object 66"/>
            <p:cNvSpPr/>
            <p:nvPr/>
          </p:nvSpPr>
          <p:spPr>
            <a:xfrm>
              <a:off x="332016" y="2688970"/>
              <a:ext cx="5608320" cy="524510"/>
            </a:xfrm>
            <a:custGeom>
              <a:avLst/>
              <a:gdLst/>
              <a:ahLst/>
              <a:cxnLst/>
              <a:rect l="l" t="t" r="r" b="b"/>
              <a:pathLst>
                <a:path w="5608320" h="524510">
                  <a:moveTo>
                    <a:pt x="1863725" y="216027"/>
                  </a:moveTo>
                  <a:lnTo>
                    <a:pt x="0" y="216027"/>
                  </a:lnTo>
                  <a:lnTo>
                    <a:pt x="0" y="524002"/>
                  </a:lnTo>
                  <a:lnTo>
                    <a:pt x="1863725" y="524002"/>
                  </a:lnTo>
                  <a:lnTo>
                    <a:pt x="1863725" y="216027"/>
                  </a:lnTo>
                  <a:close/>
                </a:path>
                <a:path w="5608320" h="524510">
                  <a:moveTo>
                    <a:pt x="5608155" y="0"/>
                  </a:moveTo>
                  <a:lnTo>
                    <a:pt x="3944455" y="0"/>
                  </a:lnTo>
                  <a:lnTo>
                    <a:pt x="3944455" y="307975"/>
                  </a:lnTo>
                  <a:lnTo>
                    <a:pt x="5608155" y="307975"/>
                  </a:lnTo>
                  <a:lnTo>
                    <a:pt x="56081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70659" y="2714243"/>
              <a:ext cx="824484" cy="34747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619631" y="2776854"/>
              <a:ext cx="648335" cy="171450"/>
            </a:xfrm>
            <a:custGeom>
              <a:avLst/>
              <a:gdLst/>
              <a:ahLst/>
              <a:cxnLst/>
              <a:rect l="l" t="t" r="r" b="b"/>
              <a:pathLst>
                <a:path w="648335" h="171450">
                  <a:moveTo>
                    <a:pt x="171450" y="0"/>
                  </a:moveTo>
                  <a:lnTo>
                    <a:pt x="0" y="85979"/>
                  </a:lnTo>
                  <a:lnTo>
                    <a:pt x="171576" y="171450"/>
                  </a:lnTo>
                  <a:lnTo>
                    <a:pt x="171534" y="114427"/>
                  </a:lnTo>
                  <a:lnTo>
                    <a:pt x="143001" y="114427"/>
                  </a:lnTo>
                  <a:lnTo>
                    <a:pt x="142875" y="57277"/>
                  </a:lnTo>
                  <a:lnTo>
                    <a:pt x="171492" y="57241"/>
                  </a:lnTo>
                  <a:lnTo>
                    <a:pt x="171450" y="0"/>
                  </a:lnTo>
                  <a:close/>
                </a:path>
                <a:path w="648335" h="171450">
                  <a:moveTo>
                    <a:pt x="171492" y="57241"/>
                  </a:moveTo>
                  <a:lnTo>
                    <a:pt x="142875" y="57277"/>
                  </a:lnTo>
                  <a:lnTo>
                    <a:pt x="143001" y="114427"/>
                  </a:lnTo>
                  <a:lnTo>
                    <a:pt x="171534" y="114391"/>
                  </a:lnTo>
                  <a:lnTo>
                    <a:pt x="171492" y="57241"/>
                  </a:lnTo>
                  <a:close/>
                </a:path>
                <a:path w="648335" h="171450">
                  <a:moveTo>
                    <a:pt x="171534" y="114391"/>
                  </a:moveTo>
                  <a:lnTo>
                    <a:pt x="143001" y="114427"/>
                  </a:lnTo>
                  <a:lnTo>
                    <a:pt x="171534" y="114427"/>
                  </a:lnTo>
                  <a:close/>
                </a:path>
                <a:path w="648335" h="171450">
                  <a:moveTo>
                    <a:pt x="648081" y="56642"/>
                  </a:moveTo>
                  <a:lnTo>
                    <a:pt x="171492" y="57241"/>
                  </a:lnTo>
                  <a:lnTo>
                    <a:pt x="171534" y="114391"/>
                  </a:lnTo>
                  <a:lnTo>
                    <a:pt x="648081" y="113792"/>
                  </a:lnTo>
                  <a:lnTo>
                    <a:pt x="648081" y="56642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501891" y="2904997"/>
              <a:ext cx="2606675" cy="307975"/>
            </a:xfrm>
            <a:custGeom>
              <a:avLst/>
              <a:gdLst/>
              <a:ahLst/>
              <a:cxnLst/>
              <a:rect l="l" t="t" r="r" b="b"/>
              <a:pathLst>
                <a:path w="2606675" h="307975">
                  <a:moveTo>
                    <a:pt x="2606675" y="0"/>
                  </a:moveTo>
                  <a:lnTo>
                    <a:pt x="0" y="0"/>
                  </a:lnTo>
                  <a:lnTo>
                    <a:pt x="0" y="307975"/>
                  </a:lnTo>
                  <a:lnTo>
                    <a:pt x="2606675" y="307975"/>
                  </a:lnTo>
                  <a:lnTo>
                    <a:pt x="260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628892" y="2932557"/>
            <a:ext cx="2429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Emperador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Austria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(1711)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7020306" y="2586735"/>
            <a:ext cx="1726564" cy="2282825"/>
            <a:chOff x="7020306" y="2586735"/>
            <a:chExt cx="1726564" cy="2282825"/>
          </a:xfrm>
        </p:grpSpPr>
        <p:pic>
          <p:nvPicPr>
            <p:cNvPr id="72" name="object 7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91044" y="2610611"/>
              <a:ext cx="348996" cy="58521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654671" y="2586735"/>
              <a:ext cx="171450" cy="410209"/>
            </a:xfrm>
            <a:custGeom>
              <a:avLst/>
              <a:gdLst/>
              <a:ahLst/>
              <a:cxnLst/>
              <a:rect l="l" t="t" r="r" b="b"/>
              <a:pathLst>
                <a:path w="171450" h="410210">
                  <a:moveTo>
                    <a:pt x="57150" y="238760"/>
                  </a:moveTo>
                  <a:lnTo>
                    <a:pt x="0" y="238760"/>
                  </a:lnTo>
                  <a:lnTo>
                    <a:pt x="85725" y="410210"/>
                  </a:lnTo>
                  <a:lnTo>
                    <a:pt x="157162" y="267335"/>
                  </a:lnTo>
                  <a:lnTo>
                    <a:pt x="57150" y="267335"/>
                  </a:lnTo>
                  <a:lnTo>
                    <a:pt x="57150" y="238760"/>
                  </a:lnTo>
                  <a:close/>
                </a:path>
                <a:path w="171450" h="410210">
                  <a:moveTo>
                    <a:pt x="114300" y="0"/>
                  </a:moveTo>
                  <a:lnTo>
                    <a:pt x="57150" y="0"/>
                  </a:lnTo>
                  <a:lnTo>
                    <a:pt x="57150" y="267335"/>
                  </a:lnTo>
                  <a:lnTo>
                    <a:pt x="114300" y="267335"/>
                  </a:lnTo>
                  <a:lnTo>
                    <a:pt x="114300" y="0"/>
                  </a:lnTo>
                  <a:close/>
                </a:path>
                <a:path w="171450" h="410210">
                  <a:moveTo>
                    <a:pt x="171450" y="238760"/>
                  </a:moveTo>
                  <a:lnTo>
                    <a:pt x="114300" y="238760"/>
                  </a:lnTo>
                  <a:lnTo>
                    <a:pt x="114300" y="267335"/>
                  </a:lnTo>
                  <a:lnTo>
                    <a:pt x="157162" y="267335"/>
                  </a:lnTo>
                  <a:lnTo>
                    <a:pt x="171450" y="23876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020306" y="4407509"/>
              <a:ext cx="1726564" cy="462280"/>
            </a:xfrm>
            <a:custGeom>
              <a:avLst/>
              <a:gdLst/>
              <a:ahLst/>
              <a:cxnLst/>
              <a:rect l="l" t="t" r="r" b="b"/>
              <a:pathLst>
                <a:path w="1726565" h="462279">
                  <a:moveTo>
                    <a:pt x="1726183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1726183" y="461670"/>
                  </a:lnTo>
                  <a:lnTo>
                    <a:pt x="1726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7100061" y="4437126"/>
            <a:ext cx="1515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incorpora </a:t>
            </a:r>
            <a:r>
              <a:rPr sz="1200" spc="-5" dirty="0">
                <a:latin typeface="Arial MT"/>
                <a:cs typeface="Arial MT"/>
              </a:rPr>
              <a:t>posesiones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europeas</a:t>
            </a:r>
            <a:r>
              <a:rPr sz="1200" spc="29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España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876288" y="3860990"/>
            <a:ext cx="1802130" cy="522605"/>
          </a:xfrm>
          <a:custGeom>
            <a:avLst/>
            <a:gdLst/>
            <a:ahLst/>
            <a:cxnLst/>
            <a:rect l="l" t="t" r="r" b="b"/>
            <a:pathLst>
              <a:path w="1802129" h="522604">
                <a:moveTo>
                  <a:pt x="0" y="522287"/>
                </a:moveTo>
                <a:lnTo>
                  <a:pt x="1801876" y="522287"/>
                </a:lnTo>
                <a:lnTo>
                  <a:pt x="1801876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6992873" y="3888994"/>
            <a:ext cx="16427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Tratados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Utrecht</a:t>
            </a:r>
            <a:endParaRPr sz="14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y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Rastatt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(1713-14)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5494401" y="4455286"/>
            <a:ext cx="198120" cy="1591945"/>
            <a:chOff x="5494401" y="4455286"/>
            <a:chExt cx="198120" cy="1591945"/>
          </a:xfrm>
        </p:grpSpPr>
        <p:pic>
          <p:nvPicPr>
            <p:cNvPr id="79" name="object 7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18404" y="4479035"/>
              <a:ext cx="173736" cy="156819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5494401" y="4455286"/>
              <a:ext cx="171450" cy="1566545"/>
            </a:xfrm>
            <a:custGeom>
              <a:avLst/>
              <a:gdLst/>
              <a:ahLst/>
              <a:cxnLst/>
              <a:rect l="l" t="t" r="r" b="b"/>
              <a:pathLst>
                <a:path w="171450" h="1566545">
                  <a:moveTo>
                    <a:pt x="57150" y="1394548"/>
                  </a:moveTo>
                  <a:lnTo>
                    <a:pt x="0" y="1394548"/>
                  </a:lnTo>
                  <a:lnTo>
                    <a:pt x="85725" y="1565998"/>
                  </a:lnTo>
                  <a:lnTo>
                    <a:pt x="157162" y="1423123"/>
                  </a:lnTo>
                  <a:lnTo>
                    <a:pt x="57150" y="1423123"/>
                  </a:lnTo>
                  <a:lnTo>
                    <a:pt x="57150" y="1394548"/>
                  </a:lnTo>
                  <a:close/>
                </a:path>
                <a:path w="171450" h="1566545">
                  <a:moveTo>
                    <a:pt x="114300" y="0"/>
                  </a:moveTo>
                  <a:lnTo>
                    <a:pt x="57150" y="0"/>
                  </a:lnTo>
                  <a:lnTo>
                    <a:pt x="57150" y="1423123"/>
                  </a:lnTo>
                  <a:lnTo>
                    <a:pt x="114300" y="1423123"/>
                  </a:lnTo>
                  <a:lnTo>
                    <a:pt x="114300" y="0"/>
                  </a:lnTo>
                  <a:close/>
                </a:path>
                <a:path w="171450" h="1566545">
                  <a:moveTo>
                    <a:pt x="171450" y="1394548"/>
                  </a:moveTo>
                  <a:lnTo>
                    <a:pt x="114300" y="1394548"/>
                  </a:lnTo>
                  <a:lnTo>
                    <a:pt x="114300" y="1423123"/>
                  </a:lnTo>
                  <a:lnTo>
                    <a:pt x="157162" y="1423123"/>
                  </a:lnTo>
                  <a:lnTo>
                    <a:pt x="171450" y="1394548"/>
                  </a:lnTo>
                  <a:close/>
                </a:path>
              </a:pathLst>
            </a:custGeom>
            <a:solidFill>
              <a:srgbClr val="CA9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6372225" y="3265246"/>
            <a:ext cx="273685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rompe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equilibrio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europeo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269798" y="3121228"/>
            <a:ext cx="7670800" cy="939165"/>
            <a:chOff x="269798" y="3121228"/>
            <a:chExt cx="7670800" cy="939165"/>
          </a:xfrm>
        </p:grpSpPr>
        <p:sp>
          <p:nvSpPr>
            <p:cNvPr id="83" name="object 83"/>
            <p:cNvSpPr/>
            <p:nvPr/>
          </p:nvSpPr>
          <p:spPr>
            <a:xfrm>
              <a:off x="269798" y="3121228"/>
              <a:ext cx="5652135" cy="380365"/>
            </a:xfrm>
            <a:custGeom>
              <a:avLst/>
              <a:gdLst/>
              <a:ahLst/>
              <a:cxnLst/>
              <a:rect l="l" t="t" r="r" b="b"/>
              <a:pathLst>
                <a:path w="5652135" h="380364">
                  <a:moveTo>
                    <a:pt x="1709928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709928" y="307771"/>
                  </a:lnTo>
                  <a:lnTo>
                    <a:pt x="1709928" y="0"/>
                  </a:lnTo>
                  <a:close/>
                </a:path>
                <a:path w="5652135" h="380364">
                  <a:moveTo>
                    <a:pt x="5652071" y="72021"/>
                  </a:moveTo>
                  <a:lnTo>
                    <a:pt x="3942156" y="72021"/>
                  </a:lnTo>
                  <a:lnTo>
                    <a:pt x="3942156" y="379780"/>
                  </a:lnTo>
                  <a:lnTo>
                    <a:pt x="5652071" y="379780"/>
                  </a:lnTo>
                  <a:lnTo>
                    <a:pt x="5652071" y="720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91044" y="3598164"/>
              <a:ext cx="348996" cy="461772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7654671" y="3573653"/>
              <a:ext cx="171450" cy="287655"/>
            </a:xfrm>
            <a:custGeom>
              <a:avLst/>
              <a:gdLst/>
              <a:ahLst/>
              <a:cxnLst/>
              <a:rect l="l" t="t" r="r" b="b"/>
              <a:pathLst>
                <a:path w="171450" h="287654">
                  <a:moveTo>
                    <a:pt x="57150" y="115951"/>
                  </a:moveTo>
                  <a:lnTo>
                    <a:pt x="0" y="115951"/>
                  </a:lnTo>
                  <a:lnTo>
                    <a:pt x="85725" y="287401"/>
                  </a:lnTo>
                  <a:lnTo>
                    <a:pt x="157162" y="144526"/>
                  </a:lnTo>
                  <a:lnTo>
                    <a:pt x="57150" y="144526"/>
                  </a:lnTo>
                  <a:lnTo>
                    <a:pt x="57150" y="115951"/>
                  </a:lnTo>
                  <a:close/>
                </a:path>
                <a:path w="171450" h="287654">
                  <a:moveTo>
                    <a:pt x="114300" y="0"/>
                  </a:moveTo>
                  <a:lnTo>
                    <a:pt x="57150" y="0"/>
                  </a:lnTo>
                  <a:lnTo>
                    <a:pt x="57150" y="144526"/>
                  </a:lnTo>
                  <a:lnTo>
                    <a:pt x="114300" y="144526"/>
                  </a:lnTo>
                  <a:lnTo>
                    <a:pt x="114300" y="0"/>
                  </a:lnTo>
                  <a:close/>
                </a:path>
                <a:path w="171450" h="287654">
                  <a:moveTo>
                    <a:pt x="171450" y="115951"/>
                  </a:moveTo>
                  <a:lnTo>
                    <a:pt x="114300" y="115951"/>
                  </a:lnTo>
                  <a:lnTo>
                    <a:pt x="114300" y="144526"/>
                  </a:lnTo>
                  <a:lnTo>
                    <a:pt x="157162" y="144526"/>
                  </a:lnTo>
                  <a:lnTo>
                    <a:pt x="171450" y="1159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410972" y="2932557"/>
            <a:ext cx="1725295" cy="455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Navarra,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País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Vasco</a:t>
            </a:r>
            <a:endParaRPr sz="1400">
              <a:latin typeface="Arial"/>
              <a:cs typeface="Arial"/>
            </a:endParaRPr>
          </a:p>
          <a:p>
            <a:pPr marL="314325">
              <a:lnSpc>
                <a:spcPct val="100000"/>
              </a:lnSpc>
              <a:spcBef>
                <a:spcPts val="20"/>
              </a:spcBef>
            </a:pPr>
            <a:r>
              <a:rPr sz="1400" i="1" dirty="0">
                <a:latin typeface="Arial"/>
                <a:cs typeface="Arial"/>
              </a:rPr>
              <a:t>borbónicos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5796153" y="4797120"/>
            <a:ext cx="936625" cy="307975"/>
          </a:xfrm>
          <a:custGeom>
            <a:avLst/>
            <a:gdLst/>
            <a:ahLst/>
            <a:cxnLst/>
            <a:rect l="l" t="t" r="r" b="b"/>
            <a:pathLst>
              <a:path w="936625" h="307975">
                <a:moveTo>
                  <a:pt x="936523" y="0"/>
                </a:moveTo>
                <a:lnTo>
                  <a:pt x="0" y="0"/>
                </a:lnTo>
                <a:lnTo>
                  <a:pt x="0" y="307771"/>
                </a:lnTo>
                <a:lnTo>
                  <a:pt x="936523" y="307771"/>
                </a:lnTo>
                <a:lnTo>
                  <a:pt x="936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5796153" y="4797120"/>
            <a:ext cx="936625" cy="307975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325"/>
              </a:spcBef>
            </a:pPr>
            <a:r>
              <a:rPr sz="1400" b="1" spc="-10" dirty="0">
                <a:latin typeface="Arial"/>
                <a:cs typeface="Arial"/>
              </a:rPr>
              <a:t>Austria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796153" y="5498071"/>
            <a:ext cx="936625" cy="523240"/>
          </a:xfrm>
          <a:custGeom>
            <a:avLst/>
            <a:gdLst/>
            <a:ahLst/>
            <a:cxnLst/>
            <a:rect l="l" t="t" r="r" b="b"/>
            <a:pathLst>
              <a:path w="936625" h="523239">
                <a:moveTo>
                  <a:pt x="936523" y="0"/>
                </a:moveTo>
                <a:lnTo>
                  <a:pt x="0" y="0"/>
                </a:lnTo>
                <a:lnTo>
                  <a:pt x="0" y="523214"/>
                </a:lnTo>
                <a:lnTo>
                  <a:pt x="936523" y="523214"/>
                </a:lnTo>
                <a:lnTo>
                  <a:pt x="936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5796153" y="5498071"/>
            <a:ext cx="936625" cy="523240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73355" marR="92075" indent="123189">
              <a:lnSpc>
                <a:spcPct val="100000"/>
              </a:lnSpc>
              <a:spcBef>
                <a:spcPts val="325"/>
              </a:spcBef>
            </a:pPr>
            <a:r>
              <a:rPr sz="1400" b="1" dirty="0">
                <a:latin typeface="Arial"/>
                <a:cs typeface="Arial"/>
              </a:rPr>
              <a:t>Gran 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</a:t>
            </a:r>
            <a:r>
              <a:rPr sz="1400" b="1" dirty="0">
                <a:latin typeface="Arial"/>
                <a:cs typeface="Arial"/>
              </a:rPr>
              <a:t>reta</a:t>
            </a:r>
            <a:r>
              <a:rPr sz="1400" b="1" spc="-10" dirty="0">
                <a:latin typeface="Arial"/>
                <a:cs typeface="Arial"/>
              </a:rPr>
              <a:t>ñ</a:t>
            </a:r>
            <a:r>
              <a:rPr sz="1400" b="1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7020306" y="6093289"/>
            <a:ext cx="1818005" cy="739140"/>
          </a:xfrm>
          <a:custGeom>
            <a:avLst/>
            <a:gdLst/>
            <a:ahLst/>
            <a:cxnLst/>
            <a:rect l="l" t="t" r="r" b="b"/>
            <a:pathLst>
              <a:path w="1818004" h="739140">
                <a:moveTo>
                  <a:pt x="0" y="738670"/>
                </a:moveTo>
                <a:lnTo>
                  <a:pt x="1817624" y="738670"/>
                </a:lnTo>
                <a:lnTo>
                  <a:pt x="1817624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7100061" y="6121704"/>
            <a:ext cx="160845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Gibraltar,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enorca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spcBef>
                <a:spcPts val="5"/>
              </a:spcBef>
              <a:buChar char="•"/>
              <a:tabLst>
                <a:tab pos="124460" algn="l"/>
              </a:tabLst>
            </a:pPr>
            <a:r>
              <a:rPr sz="1400" spc="-5" dirty="0">
                <a:latin typeface="Arial MT"/>
                <a:cs typeface="Arial MT"/>
              </a:rPr>
              <a:t>navío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permiso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asiento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negros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7002780" y="4850574"/>
            <a:ext cx="1818005" cy="739140"/>
          </a:xfrm>
          <a:custGeom>
            <a:avLst/>
            <a:gdLst/>
            <a:ahLst/>
            <a:cxnLst/>
            <a:rect l="l" t="t" r="r" b="b"/>
            <a:pathLst>
              <a:path w="1818004" h="739139">
                <a:moveTo>
                  <a:pt x="1817624" y="0"/>
                </a:moveTo>
                <a:lnTo>
                  <a:pt x="0" y="0"/>
                </a:lnTo>
                <a:lnTo>
                  <a:pt x="0" y="738670"/>
                </a:lnTo>
                <a:lnTo>
                  <a:pt x="1817624" y="738670"/>
                </a:lnTo>
                <a:lnTo>
                  <a:pt x="18176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7002780" y="4850574"/>
            <a:ext cx="1818005" cy="739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3835" indent="-111760">
              <a:lnSpc>
                <a:spcPct val="100000"/>
              </a:lnSpc>
              <a:spcBef>
                <a:spcPts val="325"/>
              </a:spcBef>
              <a:buChar char="•"/>
              <a:tabLst>
                <a:tab pos="204470" algn="l"/>
              </a:tabLst>
            </a:pPr>
            <a:r>
              <a:rPr sz="1400" dirty="0">
                <a:latin typeface="Arial MT"/>
                <a:cs typeface="Arial MT"/>
              </a:rPr>
              <a:t>Milanesado</a:t>
            </a:r>
            <a:endParaRPr sz="1400">
              <a:latin typeface="Arial MT"/>
              <a:cs typeface="Arial MT"/>
            </a:endParaRPr>
          </a:p>
          <a:p>
            <a:pPr marL="203835" indent="-1117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400" dirty="0">
                <a:latin typeface="Arial MT"/>
                <a:cs typeface="Arial MT"/>
              </a:rPr>
              <a:t>Flandes</a:t>
            </a:r>
            <a:endParaRPr sz="1400">
              <a:latin typeface="Arial MT"/>
              <a:cs typeface="Arial MT"/>
            </a:endParaRPr>
          </a:p>
          <a:p>
            <a:pPr marL="203835" indent="-1117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400" dirty="0">
                <a:latin typeface="Arial MT"/>
                <a:cs typeface="Arial MT"/>
              </a:rPr>
              <a:t>Nápoles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Cerdeña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6732651" y="5641505"/>
            <a:ext cx="1871980" cy="651510"/>
            <a:chOff x="6732651" y="5641505"/>
            <a:chExt cx="1871980" cy="651510"/>
          </a:xfrm>
        </p:grpSpPr>
        <p:pic>
          <p:nvPicPr>
            <p:cNvPr id="96" name="object 9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55892" y="5754624"/>
              <a:ext cx="1373124" cy="537971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6732651" y="5731103"/>
              <a:ext cx="1282700" cy="362585"/>
            </a:xfrm>
            <a:custGeom>
              <a:avLst/>
              <a:gdLst/>
              <a:ahLst/>
              <a:cxnLst/>
              <a:rect l="l" t="t" r="r" b="b"/>
              <a:pathLst>
                <a:path w="1282700" h="362585">
                  <a:moveTo>
                    <a:pt x="1167892" y="190741"/>
                  </a:moveTo>
                  <a:lnTo>
                    <a:pt x="1110742" y="190741"/>
                  </a:lnTo>
                  <a:lnTo>
                    <a:pt x="1196467" y="362191"/>
                  </a:lnTo>
                  <a:lnTo>
                    <a:pt x="1267904" y="219316"/>
                  </a:lnTo>
                  <a:lnTo>
                    <a:pt x="1167892" y="219316"/>
                  </a:lnTo>
                  <a:lnTo>
                    <a:pt x="1167892" y="190741"/>
                  </a:lnTo>
                  <a:close/>
                </a:path>
                <a:path w="1282700" h="362585">
                  <a:moveTo>
                    <a:pt x="1167892" y="28574"/>
                  </a:moveTo>
                  <a:lnTo>
                    <a:pt x="1167892" y="219316"/>
                  </a:lnTo>
                  <a:lnTo>
                    <a:pt x="1225042" y="219316"/>
                  </a:lnTo>
                  <a:lnTo>
                    <a:pt x="1225042" y="57149"/>
                  </a:lnTo>
                  <a:lnTo>
                    <a:pt x="1196467" y="57149"/>
                  </a:lnTo>
                  <a:lnTo>
                    <a:pt x="1167892" y="28574"/>
                  </a:lnTo>
                  <a:close/>
                </a:path>
                <a:path w="1282700" h="362585">
                  <a:moveTo>
                    <a:pt x="1282192" y="190741"/>
                  </a:moveTo>
                  <a:lnTo>
                    <a:pt x="1225042" y="190741"/>
                  </a:lnTo>
                  <a:lnTo>
                    <a:pt x="1225042" y="219316"/>
                  </a:lnTo>
                  <a:lnTo>
                    <a:pt x="1267904" y="219316"/>
                  </a:lnTo>
                  <a:lnTo>
                    <a:pt x="1282192" y="190741"/>
                  </a:lnTo>
                  <a:close/>
                </a:path>
                <a:path w="1282700" h="362585">
                  <a:moveTo>
                    <a:pt x="1225042" y="0"/>
                  </a:moveTo>
                  <a:lnTo>
                    <a:pt x="0" y="0"/>
                  </a:lnTo>
                  <a:lnTo>
                    <a:pt x="0" y="57149"/>
                  </a:lnTo>
                  <a:lnTo>
                    <a:pt x="1167892" y="57149"/>
                  </a:lnTo>
                  <a:lnTo>
                    <a:pt x="1167892" y="28574"/>
                  </a:lnTo>
                  <a:lnTo>
                    <a:pt x="1225042" y="28574"/>
                  </a:lnTo>
                  <a:lnTo>
                    <a:pt x="1225042" y="0"/>
                  </a:lnTo>
                  <a:close/>
                </a:path>
                <a:path w="1282700" h="362585">
                  <a:moveTo>
                    <a:pt x="1225042" y="28574"/>
                  </a:moveTo>
                  <a:lnTo>
                    <a:pt x="1167892" y="28574"/>
                  </a:lnTo>
                  <a:lnTo>
                    <a:pt x="1196467" y="57149"/>
                  </a:lnTo>
                  <a:lnTo>
                    <a:pt x="1225042" y="57149"/>
                  </a:lnTo>
                  <a:lnTo>
                    <a:pt x="1225042" y="285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948678" y="5641505"/>
              <a:ext cx="1656080" cy="307975"/>
            </a:xfrm>
            <a:custGeom>
              <a:avLst/>
              <a:gdLst/>
              <a:ahLst/>
              <a:cxnLst/>
              <a:rect l="l" t="t" r="r" b="b"/>
              <a:pathLst>
                <a:path w="1656079" h="307975">
                  <a:moveTo>
                    <a:pt x="1655699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655699" y="307771"/>
                  </a:lnTo>
                  <a:lnTo>
                    <a:pt x="1655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7210170" y="5669686"/>
            <a:ext cx="12084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potencial</a:t>
            </a:r>
            <a:r>
              <a:rPr sz="1400" spc="-9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naval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4211954" y="2924886"/>
            <a:ext cx="1782445" cy="307975"/>
          </a:xfrm>
          <a:custGeom>
            <a:avLst/>
            <a:gdLst/>
            <a:ahLst/>
            <a:cxnLst/>
            <a:rect l="l" t="t" r="r" b="b"/>
            <a:pathLst>
              <a:path w="1782445" h="307975">
                <a:moveTo>
                  <a:pt x="1782445" y="0"/>
                </a:moveTo>
                <a:lnTo>
                  <a:pt x="0" y="0"/>
                </a:lnTo>
                <a:lnTo>
                  <a:pt x="0" y="307771"/>
                </a:lnTo>
                <a:lnTo>
                  <a:pt x="1782445" y="307771"/>
                </a:lnTo>
                <a:lnTo>
                  <a:pt x="17824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4291329" y="2694279"/>
            <a:ext cx="1684655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0" algn="ctr">
              <a:lnSpc>
                <a:spcPct val="1107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Corona de </a:t>
            </a:r>
            <a:r>
              <a:rPr sz="1400" b="1" spc="-10" dirty="0">
                <a:latin typeface="Arial"/>
                <a:cs typeface="Arial"/>
              </a:rPr>
              <a:t>Aragón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Valencia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Baleares</a:t>
            </a:r>
            <a:endParaRPr sz="1400">
              <a:latin typeface="Arial"/>
              <a:cs typeface="Arial"/>
            </a:endParaRPr>
          </a:p>
          <a:p>
            <a:pPr marR="51435" algn="ctr">
              <a:lnSpc>
                <a:spcPct val="100000"/>
              </a:lnSpc>
              <a:spcBef>
                <a:spcPts val="430"/>
              </a:spcBef>
            </a:pPr>
            <a:r>
              <a:rPr sz="1400" i="1" spc="-5" dirty="0">
                <a:latin typeface="Arial"/>
                <a:cs typeface="Arial"/>
              </a:rPr>
              <a:t>austracistas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4446206" y="3858043"/>
            <a:ext cx="2002789" cy="655955"/>
            <a:chOff x="4446206" y="3858043"/>
            <a:chExt cx="2002789" cy="655955"/>
          </a:xfrm>
        </p:grpSpPr>
        <p:sp>
          <p:nvSpPr>
            <p:cNvPr id="103" name="object 103"/>
            <p:cNvSpPr/>
            <p:nvPr/>
          </p:nvSpPr>
          <p:spPr>
            <a:xfrm>
              <a:off x="4450969" y="3862806"/>
              <a:ext cx="1993264" cy="646430"/>
            </a:xfrm>
            <a:custGeom>
              <a:avLst/>
              <a:gdLst/>
              <a:ahLst/>
              <a:cxnLst/>
              <a:rect l="l" t="t" r="r" b="b"/>
              <a:pathLst>
                <a:path w="1993264" h="646429">
                  <a:moveTo>
                    <a:pt x="1993264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1993264" y="646328"/>
                  </a:lnTo>
                  <a:lnTo>
                    <a:pt x="1993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50969" y="3862806"/>
              <a:ext cx="1993264" cy="646430"/>
            </a:xfrm>
            <a:custGeom>
              <a:avLst/>
              <a:gdLst/>
              <a:ahLst/>
              <a:cxnLst/>
              <a:rect l="l" t="t" r="r" b="b"/>
              <a:pathLst>
                <a:path w="1993264" h="646429">
                  <a:moveTo>
                    <a:pt x="0" y="646328"/>
                  </a:moveTo>
                  <a:lnTo>
                    <a:pt x="1993264" y="646328"/>
                  </a:lnTo>
                  <a:lnTo>
                    <a:pt x="1993264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4432795" y="3892042"/>
            <a:ext cx="2007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 marR="60960" indent="-24765">
              <a:lnSpc>
                <a:spcPct val="100000"/>
              </a:lnSpc>
              <a:spcBef>
                <a:spcPts val="100"/>
              </a:spcBef>
              <a:buChar char="•"/>
              <a:tabLst>
                <a:tab pos="207010" algn="l"/>
              </a:tabLst>
            </a:pPr>
            <a:r>
              <a:rPr sz="1200" spc="-5" dirty="0">
                <a:latin typeface="Arial MT"/>
                <a:cs typeface="Arial MT"/>
              </a:rPr>
              <a:t>Felipe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V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renuncia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al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trono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francés</a:t>
            </a:r>
            <a:endParaRPr sz="1200">
              <a:latin typeface="Arial MT"/>
              <a:cs typeface="Arial MT"/>
            </a:endParaRPr>
          </a:p>
          <a:p>
            <a:pPr marL="206375" indent="-96520">
              <a:lnSpc>
                <a:spcPct val="100000"/>
              </a:lnSpc>
              <a:buChar char="•"/>
              <a:tabLst>
                <a:tab pos="207010" algn="l"/>
              </a:tabLst>
            </a:pPr>
            <a:r>
              <a:rPr sz="1200" spc="-5" dirty="0">
                <a:latin typeface="Arial MT"/>
                <a:cs typeface="Arial MT"/>
              </a:rPr>
              <a:t>Los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Borbones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España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534784" y="3568242"/>
            <a:ext cx="6299200" cy="1179195"/>
            <a:chOff x="534784" y="3568242"/>
            <a:chExt cx="6299200" cy="1179195"/>
          </a:xfrm>
        </p:grpSpPr>
        <p:pic>
          <p:nvPicPr>
            <p:cNvPr id="107" name="object 10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24016" y="4000499"/>
              <a:ext cx="609599" cy="347472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6372224" y="4063364"/>
              <a:ext cx="434975" cy="171450"/>
            </a:xfrm>
            <a:custGeom>
              <a:avLst/>
              <a:gdLst/>
              <a:ahLst/>
              <a:cxnLst/>
              <a:rect l="l" t="t" r="r" b="b"/>
              <a:pathLst>
                <a:path w="434975" h="17145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434975" h="17145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434975" h="171450">
                  <a:moveTo>
                    <a:pt x="434975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434975" y="114300"/>
                  </a:lnTo>
                  <a:lnTo>
                    <a:pt x="434975" y="571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39546" y="3573005"/>
              <a:ext cx="3888740" cy="1169670"/>
            </a:xfrm>
            <a:custGeom>
              <a:avLst/>
              <a:gdLst/>
              <a:ahLst/>
              <a:cxnLst/>
              <a:rect l="l" t="t" r="r" b="b"/>
              <a:pathLst>
                <a:path w="3888740" h="1169670">
                  <a:moveTo>
                    <a:pt x="3888486" y="0"/>
                  </a:moveTo>
                  <a:lnTo>
                    <a:pt x="0" y="0"/>
                  </a:lnTo>
                  <a:lnTo>
                    <a:pt x="0" y="1169555"/>
                  </a:lnTo>
                  <a:lnTo>
                    <a:pt x="3888486" y="1169555"/>
                  </a:lnTo>
                  <a:lnTo>
                    <a:pt x="38884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9546" y="3573005"/>
              <a:ext cx="3888740" cy="1169670"/>
            </a:xfrm>
            <a:custGeom>
              <a:avLst/>
              <a:gdLst/>
              <a:ahLst/>
              <a:cxnLst/>
              <a:rect l="l" t="t" r="r" b="b"/>
              <a:pathLst>
                <a:path w="3888740" h="1169670">
                  <a:moveTo>
                    <a:pt x="0" y="1169555"/>
                  </a:moveTo>
                  <a:lnTo>
                    <a:pt x="3888486" y="1169555"/>
                  </a:lnTo>
                  <a:lnTo>
                    <a:pt x="3888486" y="0"/>
                  </a:lnTo>
                  <a:lnTo>
                    <a:pt x="0" y="0"/>
                  </a:lnTo>
                  <a:lnTo>
                    <a:pt x="0" y="1169555"/>
                  </a:lnTo>
                  <a:close/>
                </a:path>
              </a:pathLst>
            </a:custGeom>
            <a:ln w="9525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539546" y="3573005"/>
            <a:ext cx="3888740" cy="1169670"/>
          </a:xfrm>
          <a:prstGeom prst="rect">
            <a:avLst/>
          </a:prstGeom>
          <a:ln w="9525">
            <a:solidFill>
              <a:srgbClr val="92D05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2565" indent="-111760">
              <a:lnSpc>
                <a:spcPct val="100000"/>
              </a:lnSpc>
              <a:spcBef>
                <a:spcPts val="325"/>
              </a:spcBef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El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conflicto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desarrolló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casi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siempre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favor</a:t>
            </a:r>
            <a:endParaRPr sz="1400">
              <a:latin typeface="Arial MT"/>
              <a:cs typeface="Arial MT"/>
            </a:endParaRPr>
          </a:p>
          <a:p>
            <a:pPr marL="202565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Borbones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dirty="0">
                <a:latin typeface="Arial"/>
                <a:cs typeface="Arial"/>
              </a:rPr>
              <a:t>batalla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Almansa</a:t>
            </a:r>
            <a:r>
              <a:rPr sz="1400" spc="-5" dirty="0">
                <a:latin typeface="Arial MT"/>
                <a:cs typeface="Arial MT"/>
              </a:rPr>
              <a:t>,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1707</a:t>
            </a:r>
            <a:r>
              <a:rPr sz="1400" spc="-5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  <a:p>
            <a:pPr marL="202565" marR="363855" indent="-11176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La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victoria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Felipe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significó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cambio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drástico en la </a:t>
            </a:r>
            <a:r>
              <a:rPr sz="1400" spc="-5" dirty="0">
                <a:latin typeface="Arial MT"/>
                <a:cs typeface="Arial MT"/>
              </a:rPr>
              <a:t>configuración </a:t>
            </a:r>
            <a:r>
              <a:rPr sz="1400" dirty="0">
                <a:latin typeface="Arial MT"/>
                <a:cs typeface="Arial MT"/>
              </a:rPr>
              <a:t>política y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administrativa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España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1182865" y="3090672"/>
            <a:ext cx="2148840" cy="2575560"/>
            <a:chOff x="1182865" y="3090672"/>
            <a:chExt cx="2148840" cy="2575560"/>
          </a:xfrm>
        </p:grpSpPr>
        <p:pic>
          <p:nvPicPr>
            <p:cNvPr id="113" name="object 11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82468" y="3115056"/>
              <a:ext cx="348995" cy="585215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3046094" y="3090672"/>
              <a:ext cx="171450" cy="410845"/>
            </a:xfrm>
            <a:custGeom>
              <a:avLst/>
              <a:gdLst/>
              <a:ahLst/>
              <a:cxnLst/>
              <a:rect l="l" t="t" r="r" b="b"/>
              <a:pathLst>
                <a:path w="171450" h="410845">
                  <a:moveTo>
                    <a:pt x="57150" y="238887"/>
                  </a:moveTo>
                  <a:lnTo>
                    <a:pt x="0" y="238887"/>
                  </a:lnTo>
                  <a:lnTo>
                    <a:pt x="85725" y="410337"/>
                  </a:lnTo>
                  <a:lnTo>
                    <a:pt x="157162" y="267462"/>
                  </a:lnTo>
                  <a:lnTo>
                    <a:pt x="57150" y="267462"/>
                  </a:lnTo>
                  <a:lnTo>
                    <a:pt x="57150" y="238887"/>
                  </a:lnTo>
                  <a:close/>
                </a:path>
                <a:path w="171450" h="410845">
                  <a:moveTo>
                    <a:pt x="114300" y="0"/>
                  </a:moveTo>
                  <a:lnTo>
                    <a:pt x="57150" y="0"/>
                  </a:lnTo>
                  <a:lnTo>
                    <a:pt x="57150" y="267462"/>
                  </a:lnTo>
                  <a:lnTo>
                    <a:pt x="114300" y="267462"/>
                  </a:lnTo>
                  <a:lnTo>
                    <a:pt x="114300" y="0"/>
                  </a:lnTo>
                  <a:close/>
                </a:path>
                <a:path w="171450" h="410845">
                  <a:moveTo>
                    <a:pt x="171450" y="238887"/>
                  </a:moveTo>
                  <a:lnTo>
                    <a:pt x="114300" y="238887"/>
                  </a:lnTo>
                  <a:lnTo>
                    <a:pt x="114300" y="267462"/>
                  </a:lnTo>
                  <a:lnTo>
                    <a:pt x="157162" y="267462"/>
                  </a:lnTo>
                  <a:lnTo>
                    <a:pt x="171450" y="23888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187627" y="5137378"/>
              <a:ext cx="1323975" cy="523875"/>
            </a:xfrm>
            <a:custGeom>
              <a:avLst/>
              <a:gdLst/>
              <a:ahLst/>
              <a:cxnLst/>
              <a:rect l="l" t="t" r="r" b="b"/>
              <a:pathLst>
                <a:path w="1323975" h="523875">
                  <a:moveTo>
                    <a:pt x="1323975" y="0"/>
                  </a:moveTo>
                  <a:lnTo>
                    <a:pt x="0" y="0"/>
                  </a:lnTo>
                  <a:lnTo>
                    <a:pt x="0" y="523874"/>
                  </a:lnTo>
                  <a:lnTo>
                    <a:pt x="1323975" y="523874"/>
                  </a:lnTo>
                  <a:lnTo>
                    <a:pt x="1323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87627" y="5137378"/>
              <a:ext cx="1323975" cy="523875"/>
            </a:xfrm>
            <a:custGeom>
              <a:avLst/>
              <a:gdLst/>
              <a:ahLst/>
              <a:cxnLst/>
              <a:rect l="l" t="t" r="r" b="b"/>
              <a:pathLst>
                <a:path w="1323975" h="523875">
                  <a:moveTo>
                    <a:pt x="0" y="523874"/>
                  </a:moveTo>
                  <a:lnTo>
                    <a:pt x="1323975" y="523874"/>
                  </a:lnTo>
                  <a:lnTo>
                    <a:pt x="1323975" y="0"/>
                  </a:lnTo>
                  <a:lnTo>
                    <a:pt x="0" y="0"/>
                  </a:lnTo>
                  <a:lnTo>
                    <a:pt x="0" y="523874"/>
                  </a:lnTo>
                  <a:close/>
                </a:path>
              </a:pathLst>
            </a:custGeom>
            <a:ln w="9525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1315338" y="5165597"/>
            <a:ext cx="11410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Decretos de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Nu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5" dirty="0">
                <a:latin typeface="Arial"/>
                <a:cs typeface="Arial"/>
              </a:rPr>
              <a:t>v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Pla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35496" y="5229161"/>
            <a:ext cx="936625" cy="306705"/>
          </a:xfrm>
          <a:custGeom>
            <a:avLst/>
            <a:gdLst/>
            <a:ahLst/>
            <a:cxnLst/>
            <a:rect l="l" t="t" r="r" b="b"/>
            <a:pathLst>
              <a:path w="936625" h="306704">
                <a:moveTo>
                  <a:pt x="936625" y="0"/>
                </a:moveTo>
                <a:lnTo>
                  <a:pt x="0" y="0"/>
                </a:lnTo>
                <a:lnTo>
                  <a:pt x="0" y="306387"/>
                </a:lnTo>
                <a:lnTo>
                  <a:pt x="936625" y="306387"/>
                </a:lnTo>
                <a:lnTo>
                  <a:pt x="936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216204" y="5257241"/>
            <a:ext cx="6489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 MT"/>
                <a:cs typeface="Arial MT"/>
              </a:rPr>
              <a:t>excepto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2699766" y="5138039"/>
            <a:ext cx="2664460" cy="523240"/>
          </a:xfrm>
          <a:custGeom>
            <a:avLst/>
            <a:gdLst/>
            <a:ahLst/>
            <a:cxnLst/>
            <a:rect l="l" t="t" r="r" b="b"/>
            <a:pathLst>
              <a:path w="2664460" h="523239">
                <a:moveTo>
                  <a:pt x="2664333" y="0"/>
                </a:moveTo>
                <a:lnTo>
                  <a:pt x="0" y="0"/>
                </a:lnTo>
                <a:lnTo>
                  <a:pt x="0" y="523214"/>
                </a:lnTo>
                <a:lnTo>
                  <a:pt x="2664333" y="523214"/>
                </a:lnTo>
                <a:lnTo>
                  <a:pt x="26643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2699766" y="5138039"/>
            <a:ext cx="2664460" cy="523240"/>
          </a:xfrm>
          <a:prstGeom prst="rect">
            <a:avLst/>
          </a:prstGeom>
          <a:ln w="9525">
            <a:solidFill>
              <a:srgbClr val="92D05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3200" indent="-111760">
              <a:lnSpc>
                <a:spcPct val="100000"/>
              </a:lnSpc>
              <a:spcBef>
                <a:spcPts val="325"/>
              </a:spcBef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Imposición</a:t>
            </a:r>
            <a:r>
              <a:rPr sz="1400" spc="-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del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absolutismo</a:t>
            </a:r>
            <a:endParaRPr sz="1400">
              <a:latin typeface="Arial MT"/>
              <a:cs typeface="Arial MT"/>
            </a:endParaRPr>
          </a:p>
          <a:p>
            <a:pPr marL="203200" indent="-11176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Centralización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uniformidad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1758695" y="4746878"/>
            <a:ext cx="349250" cy="610235"/>
            <a:chOff x="1758695" y="4746878"/>
            <a:chExt cx="349250" cy="610235"/>
          </a:xfrm>
        </p:grpSpPr>
        <p:pic>
          <p:nvPicPr>
            <p:cNvPr id="123" name="object 1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58695" y="4770119"/>
              <a:ext cx="348995" cy="58674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1821941" y="4746878"/>
              <a:ext cx="171450" cy="410845"/>
            </a:xfrm>
            <a:custGeom>
              <a:avLst/>
              <a:gdLst/>
              <a:ahLst/>
              <a:cxnLst/>
              <a:rect l="l" t="t" r="r" b="b"/>
              <a:pathLst>
                <a:path w="171450" h="410845">
                  <a:moveTo>
                    <a:pt x="57150" y="238887"/>
                  </a:moveTo>
                  <a:lnTo>
                    <a:pt x="0" y="238887"/>
                  </a:lnTo>
                  <a:lnTo>
                    <a:pt x="85725" y="410337"/>
                  </a:lnTo>
                  <a:lnTo>
                    <a:pt x="157162" y="267462"/>
                  </a:lnTo>
                  <a:lnTo>
                    <a:pt x="57150" y="267462"/>
                  </a:lnTo>
                  <a:lnTo>
                    <a:pt x="57150" y="238887"/>
                  </a:lnTo>
                  <a:close/>
                </a:path>
                <a:path w="171450" h="410845">
                  <a:moveTo>
                    <a:pt x="114300" y="0"/>
                  </a:moveTo>
                  <a:lnTo>
                    <a:pt x="57150" y="0"/>
                  </a:lnTo>
                  <a:lnTo>
                    <a:pt x="57150" y="267462"/>
                  </a:lnTo>
                  <a:lnTo>
                    <a:pt x="114300" y="267462"/>
                  </a:lnTo>
                  <a:lnTo>
                    <a:pt x="114300" y="0"/>
                  </a:lnTo>
                  <a:close/>
                </a:path>
                <a:path w="171450" h="410845">
                  <a:moveTo>
                    <a:pt x="171450" y="238887"/>
                  </a:moveTo>
                  <a:lnTo>
                    <a:pt x="114300" y="238887"/>
                  </a:lnTo>
                  <a:lnTo>
                    <a:pt x="114300" y="267462"/>
                  </a:lnTo>
                  <a:lnTo>
                    <a:pt x="157162" y="267462"/>
                  </a:lnTo>
                  <a:lnTo>
                    <a:pt x="171450" y="238887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5" name="object 12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7950" y="333375"/>
            <a:ext cx="8078978" cy="353949"/>
          </a:xfrm>
          <a:prstGeom prst="rect">
            <a:avLst/>
          </a:prstGeom>
        </p:spPr>
      </p:pic>
      <p:sp>
        <p:nvSpPr>
          <p:cNvPr id="126" name="object 126"/>
          <p:cNvSpPr txBox="1"/>
          <p:nvPr/>
        </p:nvSpPr>
        <p:spPr>
          <a:xfrm>
            <a:off x="186639" y="360426"/>
            <a:ext cx="7991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1.1.-1.2.-1.3.</a:t>
            </a:r>
            <a:r>
              <a:rPr sz="17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 cuestión sucesoria.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Sucesión. La paz de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Utrecht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4795520" y="6103721"/>
            <a:ext cx="16459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Política exterior</a:t>
            </a:r>
            <a:r>
              <a:rPr sz="1400" dirty="0">
                <a:latin typeface="Arial MT"/>
                <a:cs typeface="Arial MT"/>
              </a:rPr>
              <a:t>: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alianza con Francia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dirty="0">
                <a:latin typeface="Arial"/>
                <a:cs typeface="Arial"/>
              </a:rPr>
              <a:t>Pactos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Familia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9810" y="908685"/>
            <a:ext cx="2239899" cy="27527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05612" y="4792090"/>
            <a:ext cx="8443595" cy="421640"/>
            <a:chOff x="705612" y="4792090"/>
            <a:chExt cx="8443595" cy="4216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5612" y="4792090"/>
              <a:ext cx="603504" cy="4215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900" y="4792090"/>
              <a:ext cx="603504" cy="4215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4188" y="4792090"/>
              <a:ext cx="603504" cy="4215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1284" y="4792090"/>
              <a:ext cx="603504" cy="4215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1240" y="4792090"/>
              <a:ext cx="603504" cy="4215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2051" y="4792090"/>
              <a:ext cx="603503" cy="4215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01340" y="4792090"/>
              <a:ext cx="603503" cy="42151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0628" y="4792090"/>
              <a:ext cx="603503" cy="4215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99916" y="4792090"/>
              <a:ext cx="603503" cy="42151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97679" y="4792090"/>
              <a:ext cx="603503" cy="4215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5444" y="4792090"/>
              <a:ext cx="603503" cy="4215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94732" y="4792090"/>
              <a:ext cx="603503" cy="4215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92496" y="4792090"/>
              <a:ext cx="603503" cy="42151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93308" y="4792090"/>
              <a:ext cx="603503" cy="4215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78879" y="4792090"/>
              <a:ext cx="603503" cy="42151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91883" y="4792090"/>
              <a:ext cx="603503" cy="4215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91171" y="4792090"/>
              <a:ext cx="603503" cy="42151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88935" y="4792090"/>
              <a:ext cx="603503" cy="42151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89747" y="4792090"/>
              <a:ext cx="603503" cy="42151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87512" y="4792090"/>
              <a:ext cx="603503" cy="42151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780526" y="4796853"/>
              <a:ext cx="363855" cy="360680"/>
            </a:xfrm>
            <a:custGeom>
              <a:avLst/>
              <a:gdLst/>
              <a:ahLst/>
              <a:cxnLst/>
              <a:rect l="l" t="t" r="r" b="b"/>
              <a:pathLst>
                <a:path w="363854" h="360679">
                  <a:moveTo>
                    <a:pt x="0" y="360362"/>
                  </a:moveTo>
                  <a:lnTo>
                    <a:pt x="363473" y="360362"/>
                  </a:lnTo>
                  <a:lnTo>
                    <a:pt x="363473" y="0"/>
                  </a:lnTo>
                  <a:lnTo>
                    <a:pt x="0" y="0"/>
                  </a:lnTo>
                  <a:lnTo>
                    <a:pt x="0" y="360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80526" y="5157215"/>
              <a:ext cx="363855" cy="0"/>
            </a:xfrm>
            <a:custGeom>
              <a:avLst/>
              <a:gdLst/>
              <a:ahLst/>
              <a:cxnLst/>
              <a:rect l="l" t="t" r="r" b="b"/>
              <a:pathLst>
                <a:path w="363854">
                  <a:moveTo>
                    <a:pt x="0" y="0"/>
                  </a:moveTo>
                  <a:lnTo>
                    <a:pt x="363473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88323" y="4792090"/>
              <a:ext cx="460438" cy="421513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95908" y="4852796"/>
            <a:ext cx="8278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latin typeface="Times New Roman"/>
                <a:cs typeface="Times New Roman"/>
              </a:rPr>
              <a:t>70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170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171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171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172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173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173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174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174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175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175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176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176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177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178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178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179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179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180</a:t>
            </a: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116" y="4884912"/>
            <a:ext cx="889000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</a:pPr>
            <a:r>
              <a:rPr sz="1400" spc="5" dirty="0">
                <a:latin typeface="Times New Roman"/>
                <a:cs typeface="Times New Roman"/>
              </a:rPr>
              <a:t>1690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1695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4762" y="4792090"/>
            <a:ext cx="913130" cy="421640"/>
            <a:chOff x="-4762" y="4792090"/>
            <a:chExt cx="913130" cy="421640"/>
          </a:xfrm>
        </p:grpSpPr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-4762" y="4792090"/>
              <a:ext cx="515302" cy="42151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4800" y="4792090"/>
              <a:ext cx="603504" cy="42151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-31750" y="3884917"/>
            <a:ext cx="993775" cy="1821180"/>
            <a:chOff x="-31750" y="3884917"/>
            <a:chExt cx="993775" cy="1821180"/>
          </a:xfrm>
        </p:grpSpPr>
        <p:sp>
          <p:nvSpPr>
            <p:cNvPr id="33" name="object 33"/>
            <p:cNvSpPr/>
            <p:nvPr/>
          </p:nvSpPr>
          <p:spPr>
            <a:xfrm>
              <a:off x="0" y="4233836"/>
              <a:ext cx="930275" cy="1440180"/>
            </a:xfrm>
            <a:custGeom>
              <a:avLst/>
              <a:gdLst/>
              <a:ahLst/>
              <a:cxnLst/>
              <a:rect l="l" t="t" r="r" b="b"/>
              <a:pathLst>
                <a:path w="930275" h="1440179">
                  <a:moveTo>
                    <a:pt x="929703" y="0"/>
                  </a:moveTo>
                  <a:lnTo>
                    <a:pt x="0" y="0"/>
                  </a:lnTo>
                  <a:lnTo>
                    <a:pt x="0" y="1440180"/>
                  </a:lnTo>
                  <a:lnTo>
                    <a:pt x="929703" y="1440180"/>
                  </a:lnTo>
                  <a:lnTo>
                    <a:pt x="929703" y="0"/>
                  </a:lnTo>
                  <a:close/>
                </a:path>
              </a:pathLst>
            </a:custGeom>
            <a:solidFill>
              <a:srgbClr val="FFC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0" y="4233836"/>
              <a:ext cx="930275" cy="1440180"/>
            </a:xfrm>
            <a:custGeom>
              <a:avLst/>
              <a:gdLst/>
              <a:ahLst/>
              <a:cxnLst/>
              <a:rect l="l" t="t" r="r" b="b"/>
              <a:pathLst>
                <a:path w="930275" h="1440179">
                  <a:moveTo>
                    <a:pt x="0" y="1440180"/>
                  </a:moveTo>
                  <a:lnTo>
                    <a:pt x="929703" y="1440180"/>
                  </a:lnTo>
                  <a:lnTo>
                    <a:pt x="929703" y="0"/>
                  </a:lnTo>
                  <a:lnTo>
                    <a:pt x="0" y="0"/>
                  </a:lnTo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0" y="3884917"/>
              <a:ext cx="930275" cy="277495"/>
            </a:xfrm>
            <a:custGeom>
              <a:avLst/>
              <a:gdLst/>
              <a:ahLst/>
              <a:cxnLst/>
              <a:rect l="l" t="t" r="r" b="b"/>
              <a:pathLst>
                <a:path w="930275" h="277495">
                  <a:moveTo>
                    <a:pt x="929703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929703" y="276999"/>
                  </a:lnTo>
                  <a:lnTo>
                    <a:pt x="92970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8564" y="3915536"/>
            <a:ext cx="796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CARLOS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II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-4762" y="5298236"/>
            <a:ext cx="904240" cy="287020"/>
            <a:chOff x="-4762" y="5298236"/>
            <a:chExt cx="904240" cy="287020"/>
          </a:xfrm>
        </p:grpSpPr>
        <p:sp>
          <p:nvSpPr>
            <p:cNvPr id="38" name="object 38"/>
            <p:cNvSpPr/>
            <p:nvPr/>
          </p:nvSpPr>
          <p:spPr>
            <a:xfrm>
              <a:off x="0" y="5302999"/>
              <a:ext cx="894715" cy="277495"/>
            </a:xfrm>
            <a:custGeom>
              <a:avLst/>
              <a:gdLst/>
              <a:ahLst/>
              <a:cxnLst/>
              <a:rect l="l" t="t" r="r" b="b"/>
              <a:pathLst>
                <a:path w="894715" h="277495">
                  <a:moveTo>
                    <a:pt x="894638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894638" y="276999"/>
                  </a:lnTo>
                  <a:lnTo>
                    <a:pt x="8946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0" y="5302999"/>
              <a:ext cx="894715" cy="277495"/>
            </a:xfrm>
            <a:custGeom>
              <a:avLst/>
              <a:gdLst/>
              <a:ahLst/>
              <a:cxnLst/>
              <a:rect l="l" t="t" r="r" b="b"/>
              <a:pathLst>
                <a:path w="894715" h="277495">
                  <a:moveTo>
                    <a:pt x="0" y="276999"/>
                  </a:moveTo>
                  <a:lnTo>
                    <a:pt x="894638" y="276999"/>
                  </a:lnTo>
                  <a:lnTo>
                    <a:pt x="894638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612" y="5334127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1665-1700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71600" y="4222813"/>
            <a:ext cx="3619500" cy="1440180"/>
          </a:xfrm>
          <a:custGeom>
            <a:avLst/>
            <a:gdLst/>
            <a:ahLst/>
            <a:cxnLst/>
            <a:rect l="l" t="t" r="r" b="b"/>
            <a:pathLst>
              <a:path w="3619500" h="1440179">
                <a:moveTo>
                  <a:pt x="0" y="1440180"/>
                </a:moveTo>
                <a:lnTo>
                  <a:pt x="3619500" y="1440180"/>
                </a:lnTo>
                <a:lnTo>
                  <a:pt x="3619500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523D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165604" y="3862819"/>
            <a:ext cx="966469" cy="277495"/>
          </a:xfrm>
          <a:prstGeom prst="rect">
            <a:avLst/>
          </a:prstGeom>
          <a:solidFill>
            <a:srgbClr val="B58E5F"/>
          </a:solidFill>
        </p:spPr>
        <p:txBody>
          <a:bodyPr vert="horz" wrap="square" lIns="0" tIns="4318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FELIPE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65604" y="5302999"/>
            <a:ext cx="966469" cy="277495"/>
          </a:xfrm>
          <a:prstGeom prst="rect">
            <a:avLst/>
          </a:prstGeom>
          <a:solidFill>
            <a:srgbClr val="B58E5F"/>
          </a:solidFill>
        </p:spPr>
        <p:txBody>
          <a:bodyPr vert="horz" wrap="square" lIns="0" tIns="4381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1700-1746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619116" y="4222813"/>
            <a:ext cx="1167130" cy="1440180"/>
          </a:xfrm>
          <a:custGeom>
            <a:avLst/>
            <a:gdLst/>
            <a:ahLst/>
            <a:cxnLst/>
            <a:rect l="l" t="t" r="r" b="b"/>
            <a:pathLst>
              <a:path w="1167129" h="1440179">
                <a:moveTo>
                  <a:pt x="0" y="1440180"/>
                </a:moveTo>
                <a:lnTo>
                  <a:pt x="1166914" y="1440180"/>
                </a:lnTo>
                <a:lnTo>
                  <a:pt x="1166914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572000" y="3689197"/>
            <a:ext cx="1214120" cy="46228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4450" rIns="0" bIns="0" rtlCol="0">
            <a:spAutoFit/>
          </a:bodyPr>
          <a:lstStyle/>
          <a:p>
            <a:pPr marL="534670" marR="170180" indent="-356870">
              <a:lnSpc>
                <a:spcPct val="100000"/>
              </a:lnSpc>
              <a:spcBef>
                <a:spcPts val="35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FERN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  VI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20971" y="5302999"/>
            <a:ext cx="931544" cy="27749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381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1746-1759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868161" y="4222813"/>
            <a:ext cx="2114550" cy="1440180"/>
          </a:xfrm>
          <a:custGeom>
            <a:avLst/>
            <a:gdLst/>
            <a:ahLst/>
            <a:cxnLst/>
            <a:rect l="l" t="t" r="r" b="b"/>
            <a:pathLst>
              <a:path w="2114550" h="1440179">
                <a:moveTo>
                  <a:pt x="0" y="1440180"/>
                </a:moveTo>
                <a:lnTo>
                  <a:pt x="2114168" y="1440180"/>
                </a:lnTo>
                <a:lnTo>
                  <a:pt x="2114168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444234" y="5302999"/>
            <a:ext cx="931544" cy="27749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381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1759-1788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42126" y="3873868"/>
            <a:ext cx="1041400" cy="27749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34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CARLOS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III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996681" y="4191063"/>
            <a:ext cx="1179195" cy="1503680"/>
            <a:chOff x="7996681" y="4191063"/>
            <a:chExt cx="1179195" cy="1503680"/>
          </a:xfrm>
        </p:grpSpPr>
        <p:sp>
          <p:nvSpPr>
            <p:cNvPr id="51" name="object 51"/>
            <p:cNvSpPr/>
            <p:nvPr/>
          </p:nvSpPr>
          <p:spPr>
            <a:xfrm>
              <a:off x="8028431" y="4222813"/>
              <a:ext cx="1115695" cy="1440180"/>
            </a:xfrm>
            <a:custGeom>
              <a:avLst/>
              <a:gdLst/>
              <a:ahLst/>
              <a:cxnLst/>
              <a:rect l="l" t="t" r="r" b="b"/>
              <a:pathLst>
                <a:path w="1115695" h="1440179">
                  <a:moveTo>
                    <a:pt x="0" y="1440180"/>
                  </a:moveTo>
                  <a:lnTo>
                    <a:pt x="1115567" y="1440180"/>
                  </a:lnTo>
                </a:path>
                <a:path w="1115695" h="1440179">
                  <a:moveTo>
                    <a:pt x="1115567" y="0"/>
                  </a:moveTo>
                  <a:lnTo>
                    <a:pt x="0" y="0"/>
                  </a:lnTo>
                  <a:lnTo>
                    <a:pt x="0" y="1440180"/>
                  </a:lnTo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130285" y="5302999"/>
              <a:ext cx="931544" cy="277495"/>
            </a:xfrm>
            <a:custGeom>
              <a:avLst/>
              <a:gdLst/>
              <a:ahLst/>
              <a:cxnLst/>
              <a:rect l="l" t="t" r="r" b="b"/>
              <a:pathLst>
                <a:path w="931545" h="277495">
                  <a:moveTo>
                    <a:pt x="931151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931151" y="276999"/>
                  </a:lnTo>
                  <a:lnTo>
                    <a:pt x="9311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8219693" y="5334127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1778-1808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067293" y="3862819"/>
            <a:ext cx="1041400" cy="277495"/>
          </a:xfrm>
          <a:custGeom>
            <a:avLst/>
            <a:gdLst/>
            <a:ahLst/>
            <a:cxnLst/>
            <a:rect l="l" t="t" r="r" b="b"/>
            <a:pathLst>
              <a:path w="1041400" h="277495">
                <a:moveTo>
                  <a:pt x="1041171" y="0"/>
                </a:moveTo>
                <a:lnTo>
                  <a:pt x="0" y="0"/>
                </a:lnTo>
                <a:lnTo>
                  <a:pt x="0" y="276999"/>
                </a:lnTo>
                <a:lnTo>
                  <a:pt x="1041171" y="276999"/>
                </a:lnTo>
                <a:lnTo>
                  <a:pt x="104117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8161781" y="3893566"/>
            <a:ext cx="8553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CARLOS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IV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2514" y="6074702"/>
            <a:ext cx="1011555" cy="462280"/>
          </a:xfrm>
          <a:prstGeom prst="rect">
            <a:avLst/>
          </a:prstGeom>
          <a:solidFill>
            <a:srgbClr val="6F2F9F"/>
          </a:solidFill>
          <a:ln w="9525">
            <a:solidFill>
              <a:srgbClr val="2C1F15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35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Monarquía</a:t>
            </a:r>
            <a:endParaRPr sz="1200">
              <a:latin typeface="Arial"/>
              <a:cs typeface="Arial"/>
            </a:endParaRPr>
          </a:p>
          <a:p>
            <a:pPr marL="131445">
              <a:lnSpc>
                <a:spcPct val="100000"/>
              </a:lnSpc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autoritaria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868161" y="5734989"/>
            <a:ext cx="2089150" cy="277495"/>
          </a:xfrm>
          <a:prstGeom prst="rect">
            <a:avLst/>
          </a:prstGeom>
          <a:solidFill>
            <a:srgbClr val="92D050"/>
          </a:solidFill>
          <a:ln w="9525">
            <a:solidFill>
              <a:srgbClr val="2C1F1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34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Despotismo</a:t>
            </a:r>
            <a:r>
              <a:rPr sz="12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Ilustrado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097393" y="6023025"/>
            <a:ext cx="1011555" cy="646430"/>
          </a:xfrm>
          <a:custGeom>
            <a:avLst/>
            <a:gdLst/>
            <a:ahLst/>
            <a:cxnLst/>
            <a:rect l="l" t="t" r="r" b="b"/>
            <a:pathLst>
              <a:path w="1011554" h="646429">
                <a:moveTo>
                  <a:pt x="1011097" y="0"/>
                </a:moveTo>
                <a:lnTo>
                  <a:pt x="0" y="0"/>
                </a:lnTo>
                <a:lnTo>
                  <a:pt x="0" y="646328"/>
                </a:lnTo>
                <a:lnTo>
                  <a:pt x="1011097" y="646328"/>
                </a:lnTo>
                <a:lnTo>
                  <a:pt x="10110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8097393" y="6023025"/>
            <a:ext cx="1011555" cy="646430"/>
          </a:xfrm>
          <a:prstGeom prst="rect">
            <a:avLst/>
          </a:prstGeom>
          <a:ln w="9525">
            <a:solidFill>
              <a:srgbClr val="2C1F15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63195" marR="154940" algn="ctr">
              <a:lnSpc>
                <a:spcPct val="100000"/>
              </a:lnSpc>
              <a:spcBef>
                <a:spcPts val="360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Crisis</a:t>
            </a:r>
            <a:r>
              <a:rPr sz="1200" b="1" i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200" b="1" i="1" spc="-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Antiguo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Régimen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724144" y="6328625"/>
            <a:ext cx="2405380" cy="0"/>
          </a:xfrm>
          <a:custGeom>
            <a:avLst/>
            <a:gdLst/>
            <a:ahLst/>
            <a:cxnLst/>
            <a:rect l="l" t="t" r="r" b="b"/>
            <a:pathLst>
              <a:path w="2405379">
                <a:moveTo>
                  <a:pt x="0" y="0"/>
                </a:moveTo>
                <a:lnTo>
                  <a:pt x="2404999" y="0"/>
                </a:lnTo>
              </a:path>
            </a:pathLst>
          </a:custGeom>
          <a:ln w="98628">
            <a:solidFill>
              <a:srgbClr val="2C1F1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5169" y="6328625"/>
            <a:ext cx="2762885" cy="0"/>
          </a:xfrm>
          <a:custGeom>
            <a:avLst/>
            <a:gdLst/>
            <a:ahLst/>
            <a:cxnLst/>
            <a:rect l="l" t="t" r="r" b="b"/>
            <a:pathLst>
              <a:path w="2762885">
                <a:moveTo>
                  <a:pt x="0" y="0"/>
                </a:moveTo>
                <a:lnTo>
                  <a:pt x="2762605" y="0"/>
                </a:lnTo>
              </a:path>
            </a:pathLst>
          </a:custGeom>
          <a:ln w="98628">
            <a:solidFill>
              <a:srgbClr val="2C1F1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787775" y="6167043"/>
            <a:ext cx="1936750" cy="277495"/>
          </a:xfrm>
          <a:prstGeom prst="rect">
            <a:avLst/>
          </a:prstGeom>
          <a:solidFill>
            <a:srgbClr val="B58E5F"/>
          </a:solidFill>
          <a:ln w="9525">
            <a:solidFill>
              <a:srgbClr val="2C1F1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34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Monarquía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absoluta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896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3</a:t>
            </a:r>
            <a:r>
              <a:rPr spc="-5" dirty="0"/>
              <a:t>.- LA</a:t>
            </a:r>
            <a:r>
              <a:rPr spc="-75" dirty="0"/>
              <a:t> </a:t>
            </a:r>
            <a:r>
              <a:rPr spc="-5" dirty="0"/>
              <a:t>PERVIVENCIA</a:t>
            </a:r>
            <a:r>
              <a:rPr spc="-60" dirty="0"/>
              <a:t> </a:t>
            </a:r>
            <a:r>
              <a:rPr spc="-5" dirty="0"/>
              <a:t>DEL</a:t>
            </a:r>
            <a:r>
              <a:rPr spc="-110" dirty="0"/>
              <a:t> </a:t>
            </a:r>
            <a:r>
              <a:rPr spc="-10" dirty="0"/>
              <a:t>ANTIGUO</a:t>
            </a:r>
            <a:r>
              <a:rPr spc="50" dirty="0"/>
              <a:t> </a:t>
            </a:r>
            <a:r>
              <a:rPr dirty="0"/>
              <a:t>RÉGIMEN</a:t>
            </a:r>
            <a:r>
              <a:rPr spc="-15" dirty="0"/>
              <a:t> </a:t>
            </a:r>
            <a:r>
              <a:rPr spc="-5" dirty="0"/>
              <a:t>EN</a:t>
            </a:r>
            <a:r>
              <a:rPr dirty="0"/>
              <a:t> EL</a:t>
            </a:r>
            <a:r>
              <a:rPr spc="-40" dirty="0"/>
              <a:t> </a:t>
            </a:r>
            <a:r>
              <a:rPr dirty="0"/>
              <a:t>SIGLO</a:t>
            </a:r>
            <a:r>
              <a:rPr spc="-20" dirty="0"/>
              <a:t> </a:t>
            </a:r>
            <a:r>
              <a:rPr dirty="0"/>
              <a:t>XVIII	</a:t>
            </a:r>
          </a:p>
        </p:txBody>
      </p:sp>
      <p:sp>
        <p:nvSpPr>
          <p:cNvPr id="64" name="object 64"/>
          <p:cNvSpPr/>
          <p:nvPr/>
        </p:nvSpPr>
        <p:spPr>
          <a:xfrm>
            <a:off x="35496" y="385470"/>
            <a:ext cx="9000490" cy="523240"/>
          </a:xfrm>
          <a:custGeom>
            <a:avLst/>
            <a:gdLst/>
            <a:ahLst/>
            <a:cxnLst/>
            <a:rect l="l" t="t" r="r" b="b"/>
            <a:pathLst>
              <a:path w="9000490" h="523240">
                <a:moveTo>
                  <a:pt x="0" y="523214"/>
                </a:moveTo>
                <a:lnTo>
                  <a:pt x="9000490" y="523214"/>
                </a:lnTo>
                <a:lnTo>
                  <a:pt x="9000490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14401" y="412495"/>
            <a:ext cx="84924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España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continuaba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inmersa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modelo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social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que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denomina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spc="-10" dirty="0">
                <a:latin typeface="Arial"/>
                <a:cs typeface="Arial"/>
              </a:rPr>
              <a:t>Antiguo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Régimen</a:t>
            </a:r>
            <a:r>
              <a:rPr sz="1400" spc="-5" dirty="0">
                <a:latin typeface="Arial MT"/>
                <a:cs typeface="Arial MT"/>
              </a:rPr>
              <a:t>: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sociedad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estamental, </a:t>
            </a:r>
            <a:r>
              <a:rPr sz="1400" spc="-3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economía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rural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monarquía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absoluta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683564" y="792606"/>
            <a:ext cx="8354059" cy="2999105"/>
            <a:chOff x="683564" y="792606"/>
            <a:chExt cx="8354059" cy="2999105"/>
          </a:xfrm>
        </p:grpSpPr>
        <p:pic>
          <p:nvPicPr>
            <p:cNvPr id="67" name="object 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68161" y="792606"/>
              <a:ext cx="3168904" cy="292442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3564" y="908685"/>
              <a:ext cx="2028825" cy="2882646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2349373" y="4365104"/>
            <a:ext cx="6431280" cy="277495"/>
          </a:xfrm>
          <a:custGeom>
            <a:avLst/>
            <a:gdLst/>
            <a:ahLst/>
            <a:cxnLst/>
            <a:rect l="l" t="t" r="r" b="b"/>
            <a:pathLst>
              <a:path w="6431280" h="277495">
                <a:moveTo>
                  <a:pt x="6431280" y="0"/>
                </a:moveTo>
                <a:lnTo>
                  <a:pt x="0" y="0"/>
                </a:lnTo>
                <a:lnTo>
                  <a:pt x="0" y="276999"/>
                </a:lnTo>
                <a:lnTo>
                  <a:pt x="6431280" y="276999"/>
                </a:lnTo>
                <a:lnTo>
                  <a:pt x="643128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2349373" y="4365104"/>
            <a:ext cx="6431280" cy="277495"/>
          </a:xfrm>
          <a:prstGeom prst="rect">
            <a:avLst/>
          </a:prstGeom>
          <a:ln w="9525">
            <a:solidFill>
              <a:srgbClr val="2C1F15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40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Ilustración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3</a:t>
            </a:r>
            <a:r>
              <a:rPr spc="-5" dirty="0"/>
              <a:t>.- LA</a:t>
            </a:r>
            <a:r>
              <a:rPr spc="-75" dirty="0"/>
              <a:t> </a:t>
            </a:r>
            <a:r>
              <a:rPr spc="-5" dirty="0"/>
              <a:t>PERVIVENCIA</a:t>
            </a:r>
            <a:r>
              <a:rPr spc="-60" dirty="0"/>
              <a:t> </a:t>
            </a:r>
            <a:r>
              <a:rPr spc="-5" dirty="0"/>
              <a:t>DEL</a:t>
            </a:r>
            <a:r>
              <a:rPr spc="-110" dirty="0"/>
              <a:t> </a:t>
            </a:r>
            <a:r>
              <a:rPr spc="-10" dirty="0"/>
              <a:t>ANTIGUO</a:t>
            </a:r>
            <a:r>
              <a:rPr spc="50" dirty="0"/>
              <a:t> </a:t>
            </a:r>
            <a:r>
              <a:rPr dirty="0"/>
              <a:t>RÉGIMEN</a:t>
            </a:r>
            <a:r>
              <a:rPr spc="-15" dirty="0"/>
              <a:t> </a:t>
            </a:r>
            <a:r>
              <a:rPr spc="-5" dirty="0"/>
              <a:t>EN</a:t>
            </a:r>
            <a:r>
              <a:rPr dirty="0"/>
              <a:t> EL</a:t>
            </a:r>
            <a:r>
              <a:rPr spc="-40" dirty="0"/>
              <a:t> </a:t>
            </a:r>
            <a:r>
              <a:rPr dirty="0"/>
              <a:t>SIGLO</a:t>
            </a:r>
            <a:r>
              <a:rPr spc="-20" dirty="0"/>
              <a:t> </a:t>
            </a:r>
            <a:r>
              <a:rPr dirty="0"/>
              <a:t>XVIII	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96" y="332613"/>
            <a:ext cx="3159379" cy="3539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4401" y="359790"/>
            <a:ext cx="304609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3.1.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sociedad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estamental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496" y="816940"/>
            <a:ext cx="1296670" cy="307975"/>
          </a:xfrm>
          <a:prstGeom prst="rect">
            <a:avLst/>
          </a:prstGeom>
          <a:ln w="9525">
            <a:solidFill>
              <a:srgbClr val="938953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315"/>
              </a:spcBef>
            </a:pPr>
            <a:r>
              <a:rPr sz="1400" b="1" dirty="0">
                <a:latin typeface="Arial"/>
                <a:cs typeface="Arial"/>
              </a:rPr>
              <a:t>Estamentos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79676" y="745515"/>
            <a:ext cx="5400675" cy="523240"/>
          </a:xfrm>
          <a:custGeom>
            <a:avLst/>
            <a:gdLst/>
            <a:ahLst/>
            <a:cxnLst/>
            <a:rect l="l" t="t" r="r" b="b"/>
            <a:pathLst>
              <a:path w="5400675" h="523240">
                <a:moveTo>
                  <a:pt x="0" y="523214"/>
                </a:moveTo>
                <a:lnTo>
                  <a:pt x="5400548" y="523214"/>
                </a:lnTo>
                <a:lnTo>
                  <a:pt x="5400548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4">
            <a:solidFill>
              <a:srgbClr val="9389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58670" y="772795"/>
            <a:ext cx="52609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Grupos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cerrados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determinados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nacimiento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(inmovilismo)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spc="-5" dirty="0">
                <a:latin typeface="Arial"/>
                <a:cs typeface="Arial"/>
              </a:rPr>
              <a:t>Desigualdad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jurídica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734" y="822960"/>
            <a:ext cx="2119630" cy="789305"/>
            <a:chOff x="30734" y="822960"/>
            <a:chExt cx="2119630" cy="78930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1787" y="822960"/>
              <a:ext cx="798576" cy="3474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28166" y="885190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496" y="1268755"/>
              <a:ext cx="1751964" cy="339090"/>
            </a:xfrm>
            <a:custGeom>
              <a:avLst/>
              <a:gdLst/>
              <a:ahLst/>
              <a:cxnLst/>
              <a:rect l="l" t="t" r="r" b="b"/>
              <a:pathLst>
                <a:path w="1751964" h="339090">
                  <a:moveTo>
                    <a:pt x="0" y="338556"/>
                  </a:moveTo>
                  <a:lnTo>
                    <a:pt x="1751711" y="338556"/>
                  </a:lnTo>
                  <a:lnTo>
                    <a:pt x="1751711" y="0"/>
                  </a:lnTo>
                  <a:lnTo>
                    <a:pt x="0" y="0"/>
                  </a:lnTo>
                  <a:lnTo>
                    <a:pt x="0" y="338556"/>
                  </a:lnTo>
                  <a:close/>
                </a:path>
              </a:pathLst>
            </a:custGeom>
            <a:ln w="9525">
              <a:solidFill>
                <a:srgbClr val="996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0259" y="1273517"/>
            <a:ext cx="1742439" cy="350520"/>
          </a:xfrm>
          <a:prstGeom prst="rect">
            <a:avLst/>
          </a:prstGeom>
          <a:solidFill>
            <a:srgbClr val="CC0099"/>
          </a:solidFill>
        </p:spPr>
        <p:txBody>
          <a:bodyPr vert="horz" wrap="square" lIns="0" tIns="36195" rIns="0" bIns="0" rtlCol="0">
            <a:spAutoFit/>
          </a:bodyPr>
          <a:lstStyle/>
          <a:p>
            <a:pPr marL="278765">
              <a:lnSpc>
                <a:spcPct val="100000"/>
              </a:lnSpc>
              <a:spcBef>
                <a:spcPts val="285"/>
              </a:spcBef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Privilegiados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496" y="1628736"/>
            <a:ext cx="3600450" cy="739140"/>
          </a:xfrm>
          <a:prstGeom prst="rect">
            <a:avLst/>
          </a:prstGeom>
          <a:ln w="9525">
            <a:solidFill>
              <a:srgbClr val="93895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02565" indent="-111760">
              <a:lnSpc>
                <a:spcPct val="100000"/>
              </a:lnSpc>
              <a:spcBef>
                <a:spcPts val="320"/>
              </a:spcBef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Basan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posesión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tierra</a:t>
            </a:r>
            <a:endParaRPr sz="1400">
              <a:latin typeface="Arial MT"/>
              <a:cs typeface="Arial MT"/>
            </a:endParaRPr>
          </a:p>
          <a:p>
            <a:pPr marL="202565" indent="-11176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400" spc="-5" dirty="0">
                <a:latin typeface="Arial MT"/>
                <a:cs typeface="Arial MT"/>
              </a:rPr>
              <a:t>Exentos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pagar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impuestos</a:t>
            </a:r>
            <a:endParaRPr sz="1400">
              <a:latin typeface="Arial MT"/>
              <a:cs typeface="Arial MT"/>
            </a:endParaRPr>
          </a:p>
          <a:p>
            <a:pPr marL="202565" indent="-11176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Ocupan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cargos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políticos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07891" y="1556842"/>
            <a:ext cx="936625" cy="307975"/>
          </a:xfrm>
          <a:prstGeom prst="rect">
            <a:avLst/>
          </a:prstGeom>
          <a:solidFill>
            <a:srgbClr val="CC0099"/>
          </a:solidFill>
          <a:ln w="9525">
            <a:solidFill>
              <a:srgbClr val="99663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63830">
              <a:lnSpc>
                <a:spcPct val="100000"/>
              </a:lnSpc>
              <a:spcBef>
                <a:spcPts val="320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Nobleza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07891" y="2060905"/>
            <a:ext cx="936625" cy="307975"/>
          </a:xfrm>
          <a:prstGeom prst="rect">
            <a:avLst/>
          </a:prstGeom>
          <a:solidFill>
            <a:srgbClr val="CC0099"/>
          </a:solidFill>
          <a:ln w="9525">
            <a:solidFill>
              <a:srgbClr val="99663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76860">
              <a:lnSpc>
                <a:spcPct val="100000"/>
              </a:lnSpc>
              <a:spcBef>
                <a:spcPts val="320"/>
              </a:spcBef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Clero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16017" y="1412773"/>
            <a:ext cx="4256405" cy="523240"/>
          </a:xfrm>
          <a:prstGeom prst="rect">
            <a:avLst/>
          </a:prstGeom>
          <a:ln w="9525">
            <a:solidFill>
              <a:srgbClr val="938953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3200" indent="-111760">
              <a:lnSpc>
                <a:spcPct val="100000"/>
              </a:lnSpc>
              <a:spcBef>
                <a:spcPts val="315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Tenía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señoríos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jurisdiccionales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endParaRPr sz="1400">
              <a:latin typeface="Arial MT"/>
              <a:cs typeface="Arial MT"/>
            </a:endParaRPr>
          </a:p>
          <a:p>
            <a:pPr marL="2032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que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administraba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justicia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recibía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rentas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16017" y="1988845"/>
            <a:ext cx="4256405" cy="523240"/>
          </a:xfrm>
          <a:prstGeom prst="rect">
            <a:avLst/>
          </a:prstGeom>
          <a:ln w="9525">
            <a:solidFill>
              <a:srgbClr val="93895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03200" marR="497840" indent="-111760">
              <a:lnSpc>
                <a:spcPct val="100000"/>
              </a:lnSpc>
              <a:spcBef>
                <a:spcPts val="320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Poseía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grandes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señoríos</a:t>
            </a:r>
            <a:r>
              <a:rPr sz="1400" spc="-5" dirty="0">
                <a:latin typeface="Arial MT"/>
                <a:cs typeface="Arial MT"/>
              </a:rPr>
              <a:t>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cuyos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ingresos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completaban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 </a:t>
            </a:r>
            <a:r>
              <a:rPr sz="1400" b="1" dirty="0">
                <a:latin typeface="Arial"/>
                <a:cs typeface="Arial"/>
              </a:rPr>
              <a:t>diezmo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496" y="2708935"/>
            <a:ext cx="3600450" cy="339090"/>
          </a:xfrm>
          <a:prstGeom prst="rect">
            <a:avLst/>
          </a:prstGeom>
          <a:solidFill>
            <a:srgbClr val="C00000"/>
          </a:solidFill>
          <a:ln w="9525">
            <a:solidFill>
              <a:srgbClr val="99663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325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privilegiados:</a:t>
            </a:r>
            <a:r>
              <a:rPr sz="16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tercer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estado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504" y="3645052"/>
            <a:ext cx="1440180" cy="339090"/>
          </a:xfrm>
          <a:prstGeom prst="rect">
            <a:avLst/>
          </a:prstGeom>
          <a:solidFill>
            <a:srgbClr val="00AF50"/>
          </a:solidFill>
          <a:ln w="9525">
            <a:solidFill>
              <a:srgbClr val="99663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325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Campesinos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39896" y="2718142"/>
            <a:ext cx="5224780" cy="739140"/>
          </a:xfrm>
          <a:prstGeom prst="rect">
            <a:avLst/>
          </a:prstGeom>
          <a:ln w="9525">
            <a:solidFill>
              <a:srgbClr val="160F0A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03200" indent="-111760">
              <a:lnSpc>
                <a:spcPct val="100000"/>
              </a:lnSpc>
              <a:spcBef>
                <a:spcPts val="320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Son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mayoría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población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(80%)</a:t>
            </a:r>
            <a:endParaRPr sz="1400">
              <a:latin typeface="Arial MT"/>
              <a:cs typeface="Arial MT"/>
            </a:endParaRPr>
          </a:p>
          <a:p>
            <a:pPr marL="203200" indent="-111760">
              <a:lnSpc>
                <a:spcPct val="100000"/>
              </a:lnSpc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Pagan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impuestos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tanto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nobleza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(</a:t>
            </a:r>
            <a:r>
              <a:rPr sz="1400" b="1" spc="-5" dirty="0">
                <a:latin typeface="Arial"/>
                <a:cs typeface="Arial"/>
              </a:rPr>
              <a:t>señoríos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territoriales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endParaRPr sz="1400">
              <a:latin typeface="Arial MT"/>
              <a:cs typeface="Arial MT"/>
            </a:endParaRPr>
          </a:p>
          <a:p>
            <a:pPr marL="2032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señoríos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jurisdiccionales</a:t>
            </a:r>
            <a:r>
              <a:rPr sz="1400" spc="-5" dirty="0">
                <a:latin typeface="Arial MT"/>
                <a:cs typeface="Arial MT"/>
              </a:rPr>
              <a:t>)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Iglesia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dirty="0">
                <a:latin typeface="Arial"/>
                <a:cs typeface="Arial"/>
              </a:rPr>
              <a:t>diezmo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9630" y="3563137"/>
            <a:ext cx="2120265" cy="523240"/>
          </a:xfrm>
          <a:prstGeom prst="rect">
            <a:avLst/>
          </a:prstGeom>
          <a:ln w="9525">
            <a:solidFill>
              <a:srgbClr val="160F0A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02565" indent="-111760">
              <a:lnSpc>
                <a:spcPct val="100000"/>
              </a:lnSpc>
              <a:spcBef>
                <a:spcPts val="320"/>
              </a:spcBef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Propietarios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tierras</a:t>
            </a:r>
            <a:endParaRPr sz="1400">
              <a:latin typeface="Arial MT"/>
              <a:cs typeface="Arial MT"/>
            </a:endParaRPr>
          </a:p>
          <a:p>
            <a:pPr marL="202565" indent="-11176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1400" dirty="0">
                <a:latin typeface="Arial MT"/>
                <a:cs typeface="Arial MT"/>
              </a:rPr>
              <a:t>Jornaleros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23919" y="3654323"/>
            <a:ext cx="1224280" cy="339090"/>
          </a:xfrm>
          <a:prstGeom prst="rect">
            <a:avLst/>
          </a:prstGeom>
          <a:solidFill>
            <a:srgbClr val="FFC000"/>
          </a:solidFill>
          <a:ln w="9525">
            <a:solidFill>
              <a:srgbClr val="99663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325"/>
              </a:spcBef>
            </a:pPr>
            <a:r>
              <a:rPr sz="1600" b="1" spc="-5" dirty="0">
                <a:latin typeface="Arial"/>
                <a:cs typeface="Arial"/>
              </a:rPr>
              <a:t>Burguesía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20080" y="3563137"/>
            <a:ext cx="3743960" cy="523240"/>
          </a:xfrm>
          <a:prstGeom prst="rect">
            <a:avLst/>
          </a:prstGeom>
          <a:ln w="9525">
            <a:solidFill>
              <a:srgbClr val="160F0A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03200" indent="-111760">
              <a:lnSpc>
                <a:spcPct val="100000"/>
              </a:lnSpc>
              <a:spcBef>
                <a:spcPts val="320"/>
              </a:spcBef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Grandes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mercaderes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5" dirty="0">
                <a:latin typeface="Arial MT"/>
                <a:cs typeface="Arial MT"/>
              </a:rPr>
              <a:t> maestros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gremios</a:t>
            </a:r>
            <a:endParaRPr sz="1400">
              <a:latin typeface="Arial MT"/>
              <a:cs typeface="Arial MT"/>
            </a:endParaRPr>
          </a:p>
          <a:p>
            <a:pPr marL="203200" indent="-111760">
              <a:lnSpc>
                <a:spcPct val="100000"/>
              </a:lnSpc>
              <a:buChar char="•"/>
              <a:tabLst>
                <a:tab pos="203835" algn="l"/>
              </a:tabLst>
            </a:pPr>
            <a:r>
              <a:rPr sz="1400" dirty="0">
                <a:latin typeface="Arial MT"/>
                <a:cs typeface="Arial MT"/>
              </a:rPr>
              <a:t>Proletariado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urbano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8352" y="3161271"/>
            <a:ext cx="2493645" cy="2774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330"/>
              </a:spcBef>
            </a:pPr>
            <a:r>
              <a:rPr sz="1200" spc="-5" dirty="0">
                <a:latin typeface="Arial MT"/>
                <a:cs typeface="Arial MT"/>
              </a:rPr>
              <a:t>notables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diferencias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entre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ellos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090" y="692658"/>
            <a:ext cx="3816477" cy="36363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3</a:t>
            </a:r>
            <a:r>
              <a:rPr spc="-5" dirty="0"/>
              <a:t>.- LA</a:t>
            </a:r>
            <a:r>
              <a:rPr spc="-75" dirty="0"/>
              <a:t> </a:t>
            </a:r>
            <a:r>
              <a:rPr spc="-5" dirty="0"/>
              <a:t>PERVIVENCIA</a:t>
            </a:r>
            <a:r>
              <a:rPr spc="-60" dirty="0"/>
              <a:t> </a:t>
            </a:r>
            <a:r>
              <a:rPr spc="-5" dirty="0"/>
              <a:t>DEL</a:t>
            </a:r>
            <a:r>
              <a:rPr spc="-110" dirty="0"/>
              <a:t> </a:t>
            </a:r>
            <a:r>
              <a:rPr spc="-10" dirty="0"/>
              <a:t>ANTIGUO</a:t>
            </a:r>
            <a:r>
              <a:rPr spc="50" dirty="0"/>
              <a:t> </a:t>
            </a:r>
            <a:r>
              <a:rPr dirty="0"/>
              <a:t>RÉGIMEN</a:t>
            </a:r>
            <a:r>
              <a:rPr spc="-15" dirty="0"/>
              <a:t> </a:t>
            </a:r>
            <a:r>
              <a:rPr spc="-5" dirty="0"/>
              <a:t>EN</a:t>
            </a:r>
            <a:r>
              <a:rPr dirty="0"/>
              <a:t> EL</a:t>
            </a:r>
            <a:r>
              <a:rPr spc="-40" dirty="0"/>
              <a:t> </a:t>
            </a:r>
            <a:r>
              <a:rPr dirty="0"/>
              <a:t>SIGLO</a:t>
            </a:r>
            <a:r>
              <a:rPr spc="-20" dirty="0"/>
              <a:t> </a:t>
            </a:r>
            <a:r>
              <a:rPr dirty="0"/>
              <a:t>XVIII	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0734" y="332613"/>
            <a:ext cx="7854950" cy="760095"/>
            <a:chOff x="30734" y="332613"/>
            <a:chExt cx="7854950" cy="7600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96" y="332613"/>
              <a:ext cx="7849743" cy="3539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496" y="764717"/>
              <a:ext cx="3409950" cy="323215"/>
            </a:xfrm>
            <a:custGeom>
              <a:avLst/>
              <a:gdLst/>
              <a:ahLst/>
              <a:cxnLst/>
              <a:rect l="l" t="t" r="r" b="b"/>
              <a:pathLst>
                <a:path w="3409950" h="323215">
                  <a:moveTo>
                    <a:pt x="0" y="323164"/>
                  </a:moveTo>
                  <a:lnTo>
                    <a:pt x="3409441" y="323164"/>
                  </a:lnTo>
                  <a:lnTo>
                    <a:pt x="3409441" y="0"/>
                  </a:lnTo>
                  <a:lnTo>
                    <a:pt x="0" y="0"/>
                  </a:lnTo>
                  <a:lnTo>
                    <a:pt x="0" y="32316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0259" y="359790"/>
            <a:ext cx="7703184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3.2.-3.3.</a:t>
            </a:r>
            <a:r>
              <a:rPr sz="17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Una economía agraria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señorial.</a:t>
            </a:r>
            <a:r>
              <a:rPr sz="17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Las manufacturas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 comercio</a:t>
            </a:r>
            <a:endParaRPr sz="1700">
              <a:latin typeface="Arial"/>
              <a:cs typeface="Arial"/>
            </a:endParaRPr>
          </a:p>
          <a:p>
            <a:pPr marL="86360">
              <a:lnSpc>
                <a:spcPct val="100000"/>
              </a:lnSpc>
              <a:spcBef>
                <a:spcPts val="1370"/>
              </a:spcBef>
            </a:pPr>
            <a:r>
              <a:rPr sz="1500" b="1" spc="-5" dirty="0">
                <a:latin typeface="Arial"/>
                <a:cs typeface="Arial"/>
              </a:rPr>
              <a:t>La </a:t>
            </a:r>
            <a:r>
              <a:rPr sz="1500" b="1" dirty="0">
                <a:latin typeface="Arial"/>
                <a:cs typeface="Arial"/>
              </a:rPr>
              <a:t>tierra,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principal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fuente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de riqueza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496" y="2905810"/>
            <a:ext cx="2651760" cy="323215"/>
          </a:xfrm>
          <a:custGeom>
            <a:avLst/>
            <a:gdLst/>
            <a:ahLst/>
            <a:cxnLst/>
            <a:rect l="l" t="t" r="r" b="b"/>
            <a:pathLst>
              <a:path w="2651760" h="323214">
                <a:moveTo>
                  <a:pt x="0" y="323164"/>
                </a:moveTo>
                <a:lnTo>
                  <a:pt x="2651252" y="323164"/>
                </a:lnTo>
                <a:lnTo>
                  <a:pt x="2651252" y="0"/>
                </a:lnTo>
                <a:lnTo>
                  <a:pt x="0" y="0"/>
                </a:lnTo>
                <a:lnTo>
                  <a:pt x="0" y="323164"/>
                </a:lnTo>
                <a:close/>
              </a:path>
            </a:pathLst>
          </a:custGeom>
          <a:ln w="9524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401" y="2934970"/>
            <a:ext cx="24790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Situación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del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campesinado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75838" y="2833776"/>
            <a:ext cx="1482090" cy="523240"/>
          </a:xfrm>
          <a:custGeom>
            <a:avLst/>
            <a:gdLst/>
            <a:ahLst/>
            <a:cxnLst/>
            <a:rect l="l" t="t" r="r" b="b"/>
            <a:pathLst>
              <a:path w="1482089" h="523239">
                <a:moveTo>
                  <a:pt x="0" y="523214"/>
                </a:moveTo>
                <a:lnTo>
                  <a:pt x="1481836" y="523214"/>
                </a:lnTo>
                <a:lnTo>
                  <a:pt x="1481836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55085" y="2861563"/>
            <a:ext cx="12750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24460" algn="l"/>
              </a:tabLst>
            </a:pPr>
            <a:r>
              <a:rPr sz="1400" b="1" spc="-5" dirty="0">
                <a:solidFill>
                  <a:srgbClr val="2C1F15"/>
                </a:solidFill>
                <a:latin typeface="Arial"/>
                <a:cs typeface="Arial"/>
              </a:rPr>
              <a:t>arrendatarios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spc="-5" dirty="0">
                <a:solidFill>
                  <a:srgbClr val="2C1F15"/>
                </a:solidFill>
                <a:latin typeface="Arial"/>
                <a:cs typeface="Arial"/>
              </a:rPr>
              <a:t>jornaleros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7568" y="1033272"/>
            <a:ext cx="5578475" cy="1227455"/>
            <a:chOff x="307568" y="1033272"/>
            <a:chExt cx="5578475" cy="122745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708" y="1057656"/>
              <a:ext cx="1848612" cy="6172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7568" y="1033272"/>
              <a:ext cx="1672589" cy="528320"/>
            </a:xfrm>
            <a:custGeom>
              <a:avLst/>
              <a:gdLst/>
              <a:ahLst/>
              <a:cxnLst/>
              <a:rect l="l" t="t" r="r" b="b"/>
              <a:pathLst>
                <a:path w="1672589" h="528319">
                  <a:moveTo>
                    <a:pt x="1500657" y="356488"/>
                  </a:moveTo>
                  <a:lnTo>
                    <a:pt x="1500657" y="527938"/>
                  </a:lnTo>
                  <a:lnTo>
                    <a:pt x="1614957" y="470788"/>
                  </a:lnTo>
                  <a:lnTo>
                    <a:pt x="1529232" y="470788"/>
                  </a:lnTo>
                  <a:lnTo>
                    <a:pt x="1529232" y="413638"/>
                  </a:lnTo>
                  <a:lnTo>
                    <a:pt x="1614957" y="413638"/>
                  </a:lnTo>
                  <a:lnTo>
                    <a:pt x="1500657" y="356488"/>
                  </a:lnTo>
                  <a:close/>
                </a:path>
                <a:path w="1672589" h="528319">
                  <a:moveTo>
                    <a:pt x="0" y="28575"/>
                  </a:moveTo>
                  <a:lnTo>
                    <a:pt x="0" y="470788"/>
                  </a:lnTo>
                  <a:lnTo>
                    <a:pt x="1500657" y="470788"/>
                  </a:lnTo>
                  <a:lnTo>
                    <a:pt x="1500657" y="442213"/>
                  </a:lnTo>
                  <a:lnTo>
                    <a:pt x="57150" y="442213"/>
                  </a:lnTo>
                  <a:lnTo>
                    <a:pt x="28575" y="413638"/>
                  </a:lnTo>
                  <a:lnTo>
                    <a:pt x="57150" y="413638"/>
                  </a:lnTo>
                  <a:lnTo>
                    <a:pt x="57150" y="57150"/>
                  </a:lnTo>
                  <a:lnTo>
                    <a:pt x="10617" y="57150"/>
                  </a:lnTo>
                  <a:lnTo>
                    <a:pt x="10617" y="39192"/>
                  </a:lnTo>
                  <a:lnTo>
                    <a:pt x="0" y="28575"/>
                  </a:lnTo>
                  <a:close/>
                </a:path>
                <a:path w="1672589" h="528319">
                  <a:moveTo>
                    <a:pt x="1614957" y="413638"/>
                  </a:moveTo>
                  <a:lnTo>
                    <a:pt x="1529232" y="413638"/>
                  </a:lnTo>
                  <a:lnTo>
                    <a:pt x="1529232" y="470788"/>
                  </a:lnTo>
                  <a:lnTo>
                    <a:pt x="1614957" y="470788"/>
                  </a:lnTo>
                  <a:lnTo>
                    <a:pt x="1672107" y="442213"/>
                  </a:lnTo>
                  <a:lnTo>
                    <a:pt x="1614957" y="413638"/>
                  </a:lnTo>
                  <a:close/>
                </a:path>
                <a:path w="1672589" h="528319">
                  <a:moveTo>
                    <a:pt x="57150" y="413638"/>
                  </a:moveTo>
                  <a:lnTo>
                    <a:pt x="28575" y="413638"/>
                  </a:lnTo>
                  <a:lnTo>
                    <a:pt x="57150" y="442213"/>
                  </a:lnTo>
                  <a:lnTo>
                    <a:pt x="57150" y="413638"/>
                  </a:lnTo>
                  <a:close/>
                </a:path>
                <a:path w="1672589" h="528319">
                  <a:moveTo>
                    <a:pt x="1500657" y="413638"/>
                  </a:moveTo>
                  <a:lnTo>
                    <a:pt x="57150" y="413638"/>
                  </a:lnTo>
                  <a:lnTo>
                    <a:pt x="57150" y="442213"/>
                  </a:lnTo>
                  <a:lnTo>
                    <a:pt x="1500657" y="442213"/>
                  </a:lnTo>
                  <a:lnTo>
                    <a:pt x="1500657" y="413638"/>
                  </a:lnTo>
                  <a:close/>
                </a:path>
                <a:path w="1672589" h="528319">
                  <a:moveTo>
                    <a:pt x="10617" y="39192"/>
                  </a:moveTo>
                  <a:lnTo>
                    <a:pt x="10617" y="57150"/>
                  </a:lnTo>
                  <a:lnTo>
                    <a:pt x="28575" y="57150"/>
                  </a:lnTo>
                  <a:lnTo>
                    <a:pt x="10617" y="39192"/>
                  </a:lnTo>
                  <a:close/>
                </a:path>
                <a:path w="1672589" h="528319">
                  <a:moveTo>
                    <a:pt x="57150" y="0"/>
                  </a:moveTo>
                  <a:lnTo>
                    <a:pt x="10617" y="0"/>
                  </a:lnTo>
                  <a:lnTo>
                    <a:pt x="10617" y="39192"/>
                  </a:lnTo>
                  <a:lnTo>
                    <a:pt x="28575" y="57150"/>
                  </a:lnTo>
                  <a:lnTo>
                    <a:pt x="57150" y="571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80" y="1868424"/>
              <a:ext cx="173736" cy="39213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02077" y="1844802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5">
                  <a:moveTo>
                    <a:pt x="57150" y="217424"/>
                  </a:moveTo>
                  <a:lnTo>
                    <a:pt x="0" y="217424"/>
                  </a:lnTo>
                  <a:lnTo>
                    <a:pt x="85725" y="388874"/>
                  </a:lnTo>
                  <a:lnTo>
                    <a:pt x="157162" y="245999"/>
                  </a:lnTo>
                  <a:lnTo>
                    <a:pt x="57150" y="245999"/>
                  </a:lnTo>
                  <a:lnTo>
                    <a:pt x="57150" y="217424"/>
                  </a:lnTo>
                  <a:close/>
                </a:path>
                <a:path w="171450" h="389255">
                  <a:moveTo>
                    <a:pt x="114300" y="0"/>
                  </a:moveTo>
                  <a:lnTo>
                    <a:pt x="57150" y="0"/>
                  </a:lnTo>
                  <a:lnTo>
                    <a:pt x="57150" y="245999"/>
                  </a:lnTo>
                  <a:lnTo>
                    <a:pt x="114300" y="245999"/>
                  </a:lnTo>
                  <a:lnTo>
                    <a:pt x="114300" y="0"/>
                  </a:lnTo>
                  <a:close/>
                </a:path>
                <a:path w="171450" h="389255">
                  <a:moveTo>
                    <a:pt x="171450" y="217424"/>
                  </a:moveTo>
                  <a:lnTo>
                    <a:pt x="114300" y="217424"/>
                  </a:lnTo>
                  <a:lnTo>
                    <a:pt x="114300" y="245999"/>
                  </a:lnTo>
                  <a:lnTo>
                    <a:pt x="157162" y="245999"/>
                  </a:lnTo>
                  <a:lnTo>
                    <a:pt x="171450" y="21742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07892" y="1681632"/>
              <a:ext cx="2178050" cy="523240"/>
            </a:xfrm>
            <a:custGeom>
              <a:avLst/>
              <a:gdLst/>
              <a:ahLst/>
              <a:cxnLst/>
              <a:rect l="l" t="t" r="r" b="b"/>
              <a:pathLst>
                <a:path w="2178050" h="523239">
                  <a:moveTo>
                    <a:pt x="2177668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177668" y="523214"/>
                  </a:lnTo>
                  <a:lnTo>
                    <a:pt x="2177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40428" y="1709166"/>
            <a:ext cx="787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Señoríos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7923" y="1826615"/>
            <a:ext cx="3675379" cy="85851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648460">
              <a:lnSpc>
                <a:spcPct val="100000"/>
              </a:lnSpc>
              <a:spcBef>
                <a:spcPts val="860"/>
              </a:spcBef>
            </a:pPr>
            <a:r>
              <a:rPr sz="1400" dirty="0">
                <a:latin typeface="Arial MT"/>
                <a:cs typeface="Arial MT"/>
              </a:rPr>
              <a:t>(territorial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jurisdiccional)</a:t>
            </a:r>
            <a:endParaRPr sz="1400">
              <a:latin typeface="Arial MT"/>
              <a:cs typeface="Arial MT"/>
            </a:endParaRPr>
          </a:p>
          <a:p>
            <a:pPr marL="429895" marR="1960245" indent="-417830">
              <a:lnSpc>
                <a:spcPct val="100000"/>
              </a:lnSpc>
              <a:spcBef>
                <a:spcPts val="760"/>
              </a:spcBef>
            </a:pPr>
            <a:r>
              <a:rPr sz="1400" b="1" spc="-5" dirty="0">
                <a:latin typeface="Arial"/>
                <a:cs typeface="Arial"/>
              </a:rPr>
              <a:t>Concentración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propiedad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79514" y="2973323"/>
            <a:ext cx="3235960" cy="1104265"/>
            <a:chOff x="179514" y="2973323"/>
            <a:chExt cx="3235960" cy="110426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3387" y="2973323"/>
              <a:ext cx="691896" cy="3474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99766" y="3036061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5" h="171450">
                  <a:moveTo>
                    <a:pt x="344550" y="0"/>
                  </a:moveTo>
                  <a:lnTo>
                    <a:pt x="344550" y="171450"/>
                  </a:lnTo>
                  <a:lnTo>
                    <a:pt x="458850" y="114300"/>
                  </a:lnTo>
                  <a:lnTo>
                    <a:pt x="373125" y="114300"/>
                  </a:lnTo>
                  <a:lnTo>
                    <a:pt x="373125" y="57150"/>
                  </a:lnTo>
                  <a:lnTo>
                    <a:pt x="458850" y="57150"/>
                  </a:lnTo>
                  <a:lnTo>
                    <a:pt x="344550" y="0"/>
                  </a:lnTo>
                  <a:close/>
                </a:path>
                <a:path w="516255" h="171450">
                  <a:moveTo>
                    <a:pt x="3445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0" y="114300"/>
                  </a:lnTo>
                  <a:lnTo>
                    <a:pt x="344550" y="57150"/>
                  </a:lnTo>
                  <a:close/>
                </a:path>
                <a:path w="516255" h="171450">
                  <a:moveTo>
                    <a:pt x="458850" y="57150"/>
                  </a:moveTo>
                  <a:lnTo>
                    <a:pt x="373125" y="57150"/>
                  </a:lnTo>
                  <a:lnTo>
                    <a:pt x="373125" y="114300"/>
                  </a:lnTo>
                  <a:lnTo>
                    <a:pt x="458850" y="114300"/>
                  </a:lnTo>
                  <a:lnTo>
                    <a:pt x="516000" y="85725"/>
                  </a:lnTo>
                  <a:lnTo>
                    <a:pt x="4588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972" y="3224783"/>
              <a:ext cx="1424940" cy="82143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13448" y="3200399"/>
              <a:ext cx="1250315" cy="732790"/>
            </a:xfrm>
            <a:custGeom>
              <a:avLst/>
              <a:gdLst/>
              <a:ahLst/>
              <a:cxnLst/>
              <a:rect l="l" t="t" r="r" b="b"/>
              <a:pathLst>
                <a:path w="1250314" h="732789">
                  <a:moveTo>
                    <a:pt x="1078750" y="560832"/>
                  </a:moveTo>
                  <a:lnTo>
                    <a:pt x="1078750" y="732282"/>
                  </a:lnTo>
                  <a:lnTo>
                    <a:pt x="1193050" y="675132"/>
                  </a:lnTo>
                  <a:lnTo>
                    <a:pt x="1107325" y="675132"/>
                  </a:lnTo>
                  <a:lnTo>
                    <a:pt x="1107325" y="617982"/>
                  </a:lnTo>
                  <a:lnTo>
                    <a:pt x="1193050" y="617982"/>
                  </a:lnTo>
                  <a:lnTo>
                    <a:pt x="1078750" y="560832"/>
                  </a:lnTo>
                  <a:close/>
                </a:path>
                <a:path w="1250314" h="732789">
                  <a:moveTo>
                    <a:pt x="0" y="28575"/>
                  </a:moveTo>
                  <a:lnTo>
                    <a:pt x="0" y="675132"/>
                  </a:lnTo>
                  <a:lnTo>
                    <a:pt x="1078750" y="675132"/>
                  </a:lnTo>
                  <a:lnTo>
                    <a:pt x="1078750" y="646557"/>
                  </a:lnTo>
                  <a:lnTo>
                    <a:pt x="57150" y="646557"/>
                  </a:lnTo>
                  <a:lnTo>
                    <a:pt x="28575" y="617982"/>
                  </a:lnTo>
                  <a:lnTo>
                    <a:pt x="57150" y="617982"/>
                  </a:lnTo>
                  <a:lnTo>
                    <a:pt x="57150" y="57150"/>
                  </a:lnTo>
                  <a:lnTo>
                    <a:pt x="26098" y="57150"/>
                  </a:lnTo>
                  <a:lnTo>
                    <a:pt x="26098" y="54673"/>
                  </a:lnTo>
                  <a:lnTo>
                    <a:pt x="0" y="28575"/>
                  </a:lnTo>
                  <a:close/>
                </a:path>
                <a:path w="1250314" h="732789">
                  <a:moveTo>
                    <a:pt x="1193050" y="617982"/>
                  </a:moveTo>
                  <a:lnTo>
                    <a:pt x="1107325" y="617982"/>
                  </a:lnTo>
                  <a:lnTo>
                    <a:pt x="1107325" y="675132"/>
                  </a:lnTo>
                  <a:lnTo>
                    <a:pt x="1193050" y="675132"/>
                  </a:lnTo>
                  <a:lnTo>
                    <a:pt x="1250200" y="646557"/>
                  </a:lnTo>
                  <a:lnTo>
                    <a:pt x="1193050" y="617982"/>
                  </a:lnTo>
                  <a:close/>
                </a:path>
                <a:path w="1250314" h="732789">
                  <a:moveTo>
                    <a:pt x="57150" y="617982"/>
                  </a:moveTo>
                  <a:lnTo>
                    <a:pt x="28575" y="617982"/>
                  </a:lnTo>
                  <a:lnTo>
                    <a:pt x="57150" y="646557"/>
                  </a:lnTo>
                  <a:lnTo>
                    <a:pt x="57150" y="617982"/>
                  </a:lnTo>
                  <a:close/>
                </a:path>
                <a:path w="1250314" h="732789">
                  <a:moveTo>
                    <a:pt x="1078750" y="617982"/>
                  </a:moveTo>
                  <a:lnTo>
                    <a:pt x="57150" y="617982"/>
                  </a:lnTo>
                  <a:lnTo>
                    <a:pt x="57150" y="646557"/>
                  </a:lnTo>
                  <a:lnTo>
                    <a:pt x="1078750" y="646557"/>
                  </a:lnTo>
                  <a:lnTo>
                    <a:pt x="1078750" y="617982"/>
                  </a:lnTo>
                  <a:close/>
                </a:path>
                <a:path w="1250314" h="732789">
                  <a:moveTo>
                    <a:pt x="26098" y="54673"/>
                  </a:moveTo>
                  <a:lnTo>
                    <a:pt x="26098" y="57150"/>
                  </a:lnTo>
                  <a:lnTo>
                    <a:pt x="28575" y="57150"/>
                  </a:lnTo>
                  <a:lnTo>
                    <a:pt x="26098" y="54673"/>
                  </a:lnTo>
                  <a:close/>
                </a:path>
                <a:path w="1250314" h="732789">
                  <a:moveTo>
                    <a:pt x="57150" y="0"/>
                  </a:moveTo>
                  <a:lnTo>
                    <a:pt x="26098" y="0"/>
                  </a:lnTo>
                  <a:lnTo>
                    <a:pt x="26098" y="54673"/>
                  </a:lnTo>
                  <a:lnTo>
                    <a:pt x="28575" y="57150"/>
                  </a:lnTo>
                  <a:lnTo>
                    <a:pt x="57150" y="571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9514" y="3584955"/>
              <a:ext cx="1311275" cy="492125"/>
            </a:xfrm>
            <a:custGeom>
              <a:avLst/>
              <a:gdLst/>
              <a:ahLst/>
              <a:cxnLst/>
              <a:rect l="l" t="t" r="r" b="b"/>
              <a:pathLst>
                <a:path w="1311275" h="492125">
                  <a:moveTo>
                    <a:pt x="1311275" y="0"/>
                  </a:moveTo>
                  <a:lnTo>
                    <a:pt x="0" y="0"/>
                  </a:lnTo>
                  <a:lnTo>
                    <a:pt x="0" y="492125"/>
                  </a:lnTo>
                  <a:lnTo>
                    <a:pt x="1311275" y="492125"/>
                  </a:lnTo>
                  <a:lnTo>
                    <a:pt x="1311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9546" y="1336370"/>
            <a:ext cx="1094105" cy="3079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320"/>
              </a:spcBef>
            </a:pPr>
            <a:r>
              <a:rPr sz="1400" b="1" spc="-5" dirty="0">
                <a:solidFill>
                  <a:srgbClr val="2C1F15"/>
                </a:solidFill>
                <a:latin typeface="Arial"/>
                <a:cs typeface="Arial"/>
              </a:rPr>
              <a:t>Amortizada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7703" y="3614420"/>
            <a:ext cx="110934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125" marR="5080" indent="-22606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diferencias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por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regiones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15439" y="1101369"/>
            <a:ext cx="2637790" cy="2004695"/>
            <a:chOff x="1615439" y="1101369"/>
            <a:chExt cx="2637790" cy="2004695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5439" y="2458211"/>
              <a:ext cx="489203" cy="64770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77923" y="2435097"/>
              <a:ext cx="400685" cy="471170"/>
            </a:xfrm>
            <a:custGeom>
              <a:avLst/>
              <a:gdLst/>
              <a:ahLst/>
              <a:cxnLst/>
              <a:rect l="l" t="t" r="r" b="b"/>
              <a:pathLst>
                <a:path w="400685" h="471169">
                  <a:moveTo>
                    <a:pt x="57150" y="299212"/>
                  </a:moveTo>
                  <a:lnTo>
                    <a:pt x="0" y="299212"/>
                  </a:lnTo>
                  <a:lnTo>
                    <a:pt x="85725" y="470662"/>
                  </a:lnTo>
                  <a:lnTo>
                    <a:pt x="157162" y="327787"/>
                  </a:lnTo>
                  <a:lnTo>
                    <a:pt x="57150" y="327787"/>
                  </a:lnTo>
                  <a:lnTo>
                    <a:pt x="57150" y="299212"/>
                  </a:lnTo>
                  <a:close/>
                </a:path>
                <a:path w="400685" h="471169">
                  <a:moveTo>
                    <a:pt x="400303" y="0"/>
                  </a:moveTo>
                  <a:lnTo>
                    <a:pt x="57150" y="0"/>
                  </a:lnTo>
                  <a:lnTo>
                    <a:pt x="57150" y="327787"/>
                  </a:lnTo>
                  <a:lnTo>
                    <a:pt x="114300" y="327787"/>
                  </a:lnTo>
                  <a:lnTo>
                    <a:pt x="114300" y="57150"/>
                  </a:lnTo>
                  <a:lnTo>
                    <a:pt x="85725" y="57150"/>
                  </a:lnTo>
                  <a:lnTo>
                    <a:pt x="114300" y="28575"/>
                  </a:lnTo>
                  <a:lnTo>
                    <a:pt x="400303" y="28575"/>
                  </a:lnTo>
                  <a:lnTo>
                    <a:pt x="400303" y="0"/>
                  </a:lnTo>
                  <a:close/>
                </a:path>
                <a:path w="400685" h="471169">
                  <a:moveTo>
                    <a:pt x="171450" y="299212"/>
                  </a:moveTo>
                  <a:lnTo>
                    <a:pt x="114300" y="299212"/>
                  </a:lnTo>
                  <a:lnTo>
                    <a:pt x="114300" y="327787"/>
                  </a:lnTo>
                  <a:lnTo>
                    <a:pt x="157162" y="327787"/>
                  </a:lnTo>
                  <a:lnTo>
                    <a:pt x="171450" y="299212"/>
                  </a:lnTo>
                  <a:close/>
                </a:path>
                <a:path w="400685" h="471169">
                  <a:moveTo>
                    <a:pt x="114300" y="28575"/>
                  </a:moveTo>
                  <a:lnTo>
                    <a:pt x="85725" y="57150"/>
                  </a:lnTo>
                  <a:lnTo>
                    <a:pt x="114300" y="57150"/>
                  </a:lnTo>
                  <a:lnTo>
                    <a:pt x="114300" y="28575"/>
                  </a:lnTo>
                  <a:close/>
                </a:path>
                <a:path w="400685" h="471169">
                  <a:moveTo>
                    <a:pt x="400303" y="28575"/>
                  </a:moveTo>
                  <a:lnTo>
                    <a:pt x="114300" y="28575"/>
                  </a:lnTo>
                  <a:lnTo>
                    <a:pt x="114300" y="57150"/>
                  </a:lnTo>
                  <a:lnTo>
                    <a:pt x="400303" y="57150"/>
                  </a:lnTo>
                  <a:lnTo>
                    <a:pt x="400303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79675" y="1106131"/>
              <a:ext cx="2268855" cy="739140"/>
            </a:xfrm>
            <a:custGeom>
              <a:avLst/>
              <a:gdLst/>
              <a:ahLst/>
              <a:cxnLst/>
              <a:rect l="l" t="t" r="r" b="b"/>
              <a:pathLst>
                <a:path w="2268854" h="739139">
                  <a:moveTo>
                    <a:pt x="0" y="738670"/>
                  </a:moveTo>
                  <a:lnTo>
                    <a:pt x="2268601" y="738670"/>
                  </a:lnTo>
                  <a:lnTo>
                    <a:pt x="2268601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ln w="9524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63648" y="3400933"/>
            <a:ext cx="3528695" cy="89217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 marR="570865">
              <a:lnSpc>
                <a:spcPct val="100000"/>
              </a:lnSpc>
              <a:spcBef>
                <a:spcPts val="325"/>
              </a:spcBef>
            </a:pP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Pequeños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propietarios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el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norte </a:t>
            </a:r>
            <a:r>
              <a:rPr sz="1300" b="1" spc="-5" dirty="0">
                <a:latin typeface="Arial"/>
                <a:cs typeface="Arial"/>
              </a:rPr>
              <a:t> (minifundismo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Galicia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Asturias)</a:t>
            </a:r>
            <a:endParaRPr sz="1300">
              <a:latin typeface="Arial"/>
              <a:cs typeface="Arial"/>
            </a:endParaRPr>
          </a:p>
          <a:p>
            <a:pPr marL="186055" indent="-95250">
              <a:lnSpc>
                <a:spcPct val="100000"/>
              </a:lnSpc>
              <a:buClr>
                <a:srgbClr val="000000"/>
              </a:buClr>
              <a:buFont typeface="Arial MT"/>
              <a:buChar char="-"/>
              <a:tabLst>
                <a:tab pos="186690" algn="l"/>
              </a:tabLst>
            </a:pPr>
            <a:r>
              <a:rPr sz="1300" b="1" spc="-5" dirty="0">
                <a:solidFill>
                  <a:srgbClr val="2C1F15"/>
                </a:solidFill>
                <a:latin typeface="Arial"/>
                <a:cs typeface="Arial"/>
              </a:rPr>
              <a:t>Arrendatarios</a:t>
            </a:r>
            <a:r>
              <a:rPr sz="1300" b="1" spc="55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Cataluña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(enfiteusis)</a:t>
            </a:r>
            <a:endParaRPr sz="1300">
              <a:latin typeface="Arial"/>
              <a:cs typeface="Arial"/>
            </a:endParaRPr>
          </a:p>
          <a:p>
            <a:pPr marL="191770" indent="-100965">
              <a:lnSpc>
                <a:spcPct val="100000"/>
              </a:lnSpc>
              <a:buFont typeface="Arial MT"/>
              <a:buChar char="-"/>
              <a:tabLst>
                <a:tab pos="192405" algn="l"/>
              </a:tabLst>
            </a:pPr>
            <a:r>
              <a:rPr sz="1300" b="1" spc="-5" dirty="0">
                <a:latin typeface="Arial"/>
                <a:cs typeface="Arial"/>
              </a:rPr>
              <a:t>Latifundismo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el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sur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(jornaleros)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58670" y="1133347"/>
            <a:ext cx="20834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6200" algn="l"/>
              </a:tabLst>
            </a:pPr>
            <a:r>
              <a:rPr sz="1400" dirty="0">
                <a:latin typeface="Arial MT"/>
                <a:cs typeface="Arial MT"/>
              </a:rPr>
              <a:t>Nobleza</a:t>
            </a:r>
            <a:r>
              <a:rPr sz="1400" spc="-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i="1" dirty="0">
                <a:latin typeface="Arial"/>
                <a:cs typeface="Arial"/>
              </a:rPr>
              <a:t>mayorazgo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  <a:p>
            <a:pPr marL="75565" indent="-63500">
              <a:lnSpc>
                <a:spcPct val="100000"/>
              </a:lnSpc>
              <a:buSzPct val="92857"/>
              <a:buChar char="•"/>
              <a:tabLst>
                <a:tab pos="76200" algn="l"/>
              </a:tabLst>
            </a:pPr>
            <a:r>
              <a:rPr sz="1400" dirty="0">
                <a:latin typeface="Arial MT"/>
                <a:cs typeface="Arial MT"/>
              </a:rPr>
              <a:t>Iglesia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(</a:t>
            </a:r>
            <a:r>
              <a:rPr sz="1400" b="1" i="1" spc="-5" dirty="0">
                <a:latin typeface="Arial"/>
                <a:cs typeface="Arial"/>
              </a:rPr>
              <a:t>manos</a:t>
            </a:r>
            <a:r>
              <a:rPr sz="1400" b="1" i="1" spc="-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muertas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58670" y="1560017"/>
            <a:ext cx="9309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6200" algn="l"/>
              </a:tabLst>
            </a:pPr>
            <a:r>
              <a:rPr sz="1400" spc="-5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unicipios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248277" y="1446911"/>
            <a:ext cx="747395" cy="433705"/>
            <a:chOff x="4248277" y="1446911"/>
            <a:chExt cx="747395" cy="433705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1772" y="1470660"/>
              <a:ext cx="723900" cy="40995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248277" y="1446911"/>
              <a:ext cx="634365" cy="234950"/>
            </a:xfrm>
            <a:custGeom>
              <a:avLst/>
              <a:gdLst/>
              <a:ahLst/>
              <a:cxnLst/>
              <a:rect l="l" t="t" r="r" b="b"/>
              <a:pathLst>
                <a:path w="634364" h="234950">
                  <a:moveTo>
                    <a:pt x="519938" y="63246"/>
                  </a:moveTo>
                  <a:lnTo>
                    <a:pt x="462788" y="63246"/>
                  </a:lnTo>
                  <a:lnTo>
                    <a:pt x="548513" y="234696"/>
                  </a:lnTo>
                  <a:lnTo>
                    <a:pt x="619950" y="91821"/>
                  </a:lnTo>
                  <a:lnTo>
                    <a:pt x="519938" y="91821"/>
                  </a:lnTo>
                  <a:lnTo>
                    <a:pt x="519938" y="63246"/>
                  </a:lnTo>
                  <a:close/>
                </a:path>
                <a:path w="634364" h="234950">
                  <a:moveTo>
                    <a:pt x="519938" y="28575"/>
                  </a:moveTo>
                  <a:lnTo>
                    <a:pt x="519938" y="91821"/>
                  </a:lnTo>
                  <a:lnTo>
                    <a:pt x="577088" y="91821"/>
                  </a:lnTo>
                  <a:lnTo>
                    <a:pt x="577088" y="57150"/>
                  </a:lnTo>
                  <a:lnTo>
                    <a:pt x="548513" y="57150"/>
                  </a:lnTo>
                  <a:lnTo>
                    <a:pt x="519938" y="28575"/>
                  </a:lnTo>
                  <a:close/>
                </a:path>
                <a:path w="634364" h="234950">
                  <a:moveTo>
                    <a:pt x="634238" y="63246"/>
                  </a:moveTo>
                  <a:lnTo>
                    <a:pt x="577088" y="63246"/>
                  </a:lnTo>
                  <a:lnTo>
                    <a:pt x="577088" y="91821"/>
                  </a:lnTo>
                  <a:lnTo>
                    <a:pt x="619950" y="91821"/>
                  </a:lnTo>
                  <a:lnTo>
                    <a:pt x="634238" y="63246"/>
                  </a:lnTo>
                  <a:close/>
                </a:path>
                <a:path w="634364" h="234950">
                  <a:moveTo>
                    <a:pt x="577088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519938" y="57150"/>
                  </a:lnTo>
                  <a:lnTo>
                    <a:pt x="519938" y="28575"/>
                  </a:lnTo>
                  <a:lnTo>
                    <a:pt x="577088" y="28575"/>
                  </a:lnTo>
                  <a:lnTo>
                    <a:pt x="577088" y="0"/>
                  </a:lnTo>
                  <a:close/>
                </a:path>
                <a:path w="634364" h="234950">
                  <a:moveTo>
                    <a:pt x="577088" y="28575"/>
                  </a:moveTo>
                  <a:lnTo>
                    <a:pt x="519938" y="28575"/>
                  </a:lnTo>
                  <a:lnTo>
                    <a:pt x="548513" y="57150"/>
                  </a:lnTo>
                  <a:lnTo>
                    <a:pt x="577088" y="57150"/>
                  </a:lnTo>
                  <a:lnTo>
                    <a:pt x="577088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57673" y="692658"/>
            <a:ext cx="4351020" cy="3985895"/>
            <a:chOff x="4757673" y="692658"/>
            <a:chExt cx="4351020" cy="3985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82311" y="3090672"/>
              <a:ext cx="1414183" cy="158785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57673" y="3066796"/>
              <a:ext cx="1412240" cy="1586865"/>
            </a:xfrm>
            <a:custGeom>
              <a:avLst/>
              <a:gdLst/>
              <a:ahLst/>
              <a:cxnLst/>
              <a:rect l="l" t="t" r="r" b="b"/>
              <a:pathLst>
                <a:path w="1412239" h="1586864">
                  <a:moveTo>
                    <a:pt x="1297939" y="1414906"/>
                  </a:moveTo>
                  <a:lnTo>
                    <a:pt x="1240789" y="1414906"/>
                  </a:lnTo>
                  <a:lnTo>
                    <a:pt x="1326514" y="1586356"/>
                  </a:lnTo>
                  <a:lnTo>
                    <a:pt x="1397952" y="1443481"/>
                  </a:lnTo>
                  <a:lnTo>
                    <a:pt x="1297939" y="1443481"/>
                  </a:lnTo>
                  <a:lnTo>
                    <a:pt x="1297939" y="1414906"/>
                  </a:lnTo>
                  <a:close/>
                </a:path>
                <a:path w="1412239" h="1586864">
                  <a:moveTo>
                    <a:pt x="1297939" y="28575"/>
                  </a:moveTo>
                  <a:lnTo>
                    <a:pt x="1297939" y="1443481"/>
                  </a:lnTo>
                  <a:lnTo>
                    <a:pt x="1355089" y="1443481"/>
                  </a:lnTo>
                  <a:lnTo>
                    <a:pt x="1355089" y="57150"/>
                  </a:lnTo>
                  <a:lnTo>
                    <a:pt x="1326514" y="57150"/>
                  </a:lnTo>
                  <a:lnTo>
                    <a:pt x="1297939" y="28575"/>
                  </a:lnTo>
                  <a:close/>
                </a:path>
                <a:path w="1412239" h="1586864">
                  <a:moveTo>
                    <a:pt x="1412239" y="1414906"/>
                  </a:moveTo>
                  <a:lnTo>
                    <a:pt x="1355089" y="1414906"/>
                  </a:lnTo>
                  <a:lnTo>
                    <a:pt x="1355089" y="1443481"/>
                  </a:lnTo>
                  <a:lnTo>
                    <a:pt x="1397952" y="1443481"/>
                  </a:lnTo>
                  <a:lnTo>
                    <a:pt x="1412239" y="1414906"/>
                  </a:lnTo>
                  <a:close/>
                </a:path>
                <a:path w="1412239" h="1586864">
                  <a:moveTo>
                    <a:pt x="1355089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297939" y="57150"/>
                  </a:lnTo>
                  <a:lnTo>
                    <a:pt x="1297939" y="28575"/>
                  </a:lnTo>
                  <a:lnTo>
                    <a:pt x="1355089" y="28575"/>
                  </a:lnTo>
                  <a:lnTo>
                    <a:pt x="1355089" y="0"/>
                  </a:lnTo>
                  <a:close/>
                </a:path>
                <a:path w="1412239" h="1586864">
                  <a:moveTo>
                    <a:pt x="1355089" y="28575"/>
                  </a:moveTo>
                  <a:lnTo>
                    <a:pt x="1297939" y="28575"/>
                  </a:lnTo>
                  <a:lnTo>
                    <a:pt x="1326514" y="57150"/>
                  </a:lnTo>
                  <a:lnTo>
                    <a:pt x="1355089" y="57150"/>
                  </a:lnTo>
                  <a:lnTo>
                    <a:pt x="1355089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2089" y="692658"/>
              <a:ext cx="3816477" cy="363639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3</a:t>
            </a:r>
            <a:r>
              <a:rPr spc="-5" dirty="0"/>
              <a:t>.- LA</a:t>
            </a:r>
            <a:r>
              <a:rPr spc="-75" dirty="0"/>
              <a:t> </a:t>
            </a:r>
            <a:r>
              <a:rPr spc="-5" dirty="0"/>
              <a:t>PERVIVENCIA</a:t>
            </a:r>
            <a:r>
              <a:rPr spc="-60" dirty="0"/>
              <a:t> </a:t>
            </a:r>
            <a:r>
              <a:rPr spc="-5" dirty="0"/>
              <a:t>DEL</a:t>
            </a:r>
            <a:r>
              <a:rPr spc="-110" dirty="0"/>
              <a:t> </a:t>
            </a:r>
            <a:r>
              <a:rPr spc="-10" dirty="0"/>
              <a:t>ANTIGUO</a:t>
            </a:r>
            <a:r>
              <a:rPr spc="50" dirty="0"/>
              <a:t> </a:t>
            </a:r>
            <a:r>
              <a:rPr dirty="0"/>
              <a:t>RÉGIMEN</a:t>
            </a:r>
            <a:r>
              <a:rPr spc="-15" dirty="0"/>
              <a:t> </a:t>
            </a:r>
            <a:r>
              <a:rPr spc="-5" dirty="0"/>
              <a:t>EN</a:t>
            </a:r>
            <a:r>
              <a:rPr dirty="0"/>
              <a:t> EL</a:t>
            </a:r>
            <a:r>
              <a:rPr spc="-40" dirty="0"/>
              <a:t> </a:t>
            </a:r>
            <a:r>
              <a:rPr dirty="0"/>
              <a:t>SIGLO</a:t>
            </a:r>
            <a:r>
              <a:rPr spc="-20" dirty="0"/>
              <a:t> </a:t>
            </a:r>
            <a:r>
              <a:rPr dirty="0"/>
              <a:t>XVIII	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0734" y="332613"/>
            <a:ext cx="7854950" cy="760095"/>
            <a:chOff x="30734" y="332613"/>
            <a:chExt cx="7854950" cy="7600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96" y="332613"/>
              <a:ext cx="7849743" cy="3539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496" y="764717"/>
              <a:ext cx="3409950" cy="323215"/>
            </a:xfrm>
            <a:custGeom>
              <a:avLst/>
              <a:gdLst/>
              <a:ahLst/>
              <a:cxnLst/>
              <a:rect l="l" t="t" r="r" b="b"/>
              <a:pathLst>
                <a:path w="3409950" h="323215">
                  <a:moveTo>
                    <a:pt x="0" y="323164"/>
                  </a:moveTo>
                  <a:lnTo>
                    <a:pt x="3409441" y="323164"/>
                  </a:lnTo>
                  <a:lnTo>
                    <a:pt x="3409441" y="0"/>
                  </a:lnTo>
                  <a:lnTo>
                    <a:pt x="0" y="0"/>
                  </a:lnTo>
                  <a:lnTo>
                    <a:pt x="0" y="32316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0259" y="359790"/>
            <a:ext cx="7703184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3.2.-3.3.</a:t>
            </a:r>
            <a:r>
              <a:rPr sz="17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Una economía agraria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señorial.</a:t>
            </a:r>
            <a:r>
              <a:rPr sz="17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Las manufacturas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 comercio</a:t>
            </a:r>
            <a:endParaRPr sz="1700">
              <a:latin typeface="Arial"/>
              <a:cs typeface="Arial"/>
            </a:endParaRPr>
          </a:p>
          <a:p>
            <a:pPr marL="86360">
              <a:lnSpc>
                <a:spcPct val="100000"/>
              </a:lnSpc>
              <a:spcBef>
                <a:spcPts val="1370"/>
              </a:spcBef>
            </a:pPr>
            <a:r>
              <a:rPr sz="1500" b="1" spc="-5" dirty="0">
                <a:latin typeface="Arial"/>
                <a:cs typeface="Arial"/>
              </a:rPr>
              <a:t>La </a:t>
            </a:r>
            <a:r>
              <a:rPr sz="1500" b="1" dirty="0">
                <a:latin typeface="Arial"/>
                <a:cs typeface="Arial"/>
              </a:rPr>
              <a:t>tierra,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principal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fuente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de riqueza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496" y="2905810"/>
            <a:ext cx="2651760" cy="323215"/>
          </a:xfrm>
          <a:custGeom>
            <a:avLst/>
            <a:gdLst/>
            <a:ahLst/>
            <a:cxnLst/>
            <a:rect l="l" t="t" r="r" b="b"/>
            <a:pathLst>
              <a:path w="2651760" h="323214">
                <a:moveTo>
                  <a:pt x="0" y="323164"/>
                </a:moveTo>
                <a:lnTo>
                  <a:pt x="2651252" y="323164"/>
                </a:lnTo>
                <a:lnTo>
                  <a:pt x="2651252" y="0"/>
                </a:lnTo>
                <a:lnTo>
                  <a:pt x="0" y="0"/>
                </a:lnTo>
                <a:lnTo>
                  <a:pt x="0" y="323164"/>
                </a:lnTo>
                <a:close/>
              </a:path>
            </a:pathLst>
          </a:custGeom>
          <a:ln w="9524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4401" y="2934970"/>
            <a:ext cx="24790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Situación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del</a:t>
            </a:r>
            <a:r>
              <a:rPr sz="1500" b="1" spc="-3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campesinado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75838" y="2833776"/>
            <a:ext cx="1482090" cy="523240"/>
          </a:xfrm>
          <a:custGeom>
            <a:avLst/>
            <a:gdLst/>
            <a:ahLst/>
            <a:cxnLst/>
            <a:rect l="l" t="t" r="r" b="b"/>
            <a:pathLst>
              <a:path w="1482089" h="523239">
                <a:moveTo>
                  <a:pt x="0" y="523214"/>
                </a:moveTo>
                <a:lnTo>
                  <a:pt x="1481836" y="523214"/>
                </a:lnTo>
                <a:lnTo>
                  <a:pt x="1481836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55085" y="2861563"/>
            <a:ext cx="12750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24460" algn="l"/>
              </a:tabLst>
            </a:pPr>
            <a:r>
              <a:rPr sz="1400" b="1" spc="-5" dirty="0">
                <a:solidFill>
                  <a:srgbClr val="2C1F15"/>
                </a:solidFill>
                <a:latin typeface="Arial"/>
                <a:cs typeface="Arial"/>
              </a:rPr>
              <a:t>arrendatarios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spc="-5" dirty="0">
                <a:solidFill>
                  <a:srgbClr val="2C1F15"/>
                </a:solidFill>
                <a:latin typeface="Arial"/>
                <a:cs typeface="Arial"/>
              </a:rPr>
              <a:t>jornaleros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9514" y="1844801"/>
            <a:ext cx="3235960" cy="2232660"/>
            <a:chOff x="179514" y="1844801"/>
            <a:chExt cx="3235960" cy="223266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79" y="1868423"/>
              <a:ext cx="173736" cy="39213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02077" y="1844801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5">
                  <a:moveTo>
                    <a:pt x="57150" y="217424"/>
                  </a:moveTo>
                  <a:lnTo>
                    <a:pt x="0" y="217424"/>
                  </a:lnTo>
                  <a:lnTo>
                    <a:pt x="85725" y="388874"/>
                  </a:lnTo>
                  <a:lnTo>
                    <a:pt x="157162" y="245999"/>
                  </a:lnTo>
                  <a:lnTo>
                    <a:pt x="57150" y="245999"/>
                  </a:lnTo>
                  <a:lnTo>
                    <a:pt x="57150" y="217424"/>
                  </a:lnTo>
                  <a:close/>
                </a:path>
                <a:path w="171450" h="389255">
                  <a:moveTo>
                    <a:pt x="114300" y="0"/>
                  </a:moveTo>
                  <a:lnTo>
                    <a:pt x="57150" y="0"/>
                  </a:lnTo>
                  <a:lnTo>
                    <a:pt x="57150" y="245999"/>
                  </a:lnTo>
                  <a:lnTo>
                    <a:pt x="114300" y="245999"/>
                  </a:lnTo>
                  <a:lnTo>
                    <a:pt x="114300" y="0"/>
                  </a:lnTo>
                  <a:close/>
                </a:path>
                <a:path w="171450" h="389255">
                  <a:moveTo>
                    <a:pt x="171450" y="217424"/>
                  </a:moveTo>
                  <a:lnTo>
                    <a:pt x="114300" y="217424"/>
                  </a:lnTo>
                  <a:lnTo>
                    <a:pt x="114300" y="245999"/>
                  </a:lnTo>
                  <a:lnTo>
                    <a:pt x="157162" y="245999"/>
                  </a:lnTo>
                  <a:lnTo>
                    <a:pt x="171450" y="21742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3387" y="2973323"/>
              <a:ext cx="691896" cy="3474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99766" y="3036061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5" h="171450">
                  <a:moveTo>
                    <a:pt x="344550" y="0"/>
                  </a:moveTo>
                  <a:lnTo>
                    <a:pt x="344550" y="171450"/>
                  </a:lnTo>
                  <a:lnTo>
                    <a:pt x="458850" y="114300"/>
                  </a:lnTo>
                  <a:lnTo>
                    <a:pt x="373125" y="114300"/>
                  </a:lnTo>
                  <a:lnTo>
                    <a:pt x="373125" y="57150"/>
                  </a:lnTo>
                  <a:lnTo>
                    <a:pt x="458850" y="57150"/>
                  </a:lnTo>
                  <a:lnTo>
                    <a:pt x="344550" y="0"/>
                  </a:lnTo>
                  <a:close/>
                </a:path>
                <a:path w="516255" h="171450">
                  <a:moveTo>
                    <a:pt x="3445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0" y="114300"/>
                  </a:lnTo>
                  <a:lnTo>
                    <a:pt x="344550" y="57150"/>
                  </a:lnTo>
                  <a:close/>
                </a:path>
                <a:path w="516255" h="171450">
                  <a:moveTo>
                    <a:pt x="458850" y="57150"/>
                  </a:moveTo>
                  <a:lnTo>
                    <a:pt x="373125" y="57150"/>
                  </a:lnTo>
                  <a:lnTo>
                    <a:pt x="373125" y="114300"/>
                  </a:lnTo>
                  <a:lnTo>
                    <a:pt x="458850" y="114300"/>
                  </a:lnTo>
                  <a:lnTo>
                    <a:pt x="516000" y="85725"/>
                  </a:lnTo>
                  <a:lnTo>
                    <a:pt x="4588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972" y="3224783"/>
              <a:ext cx="1424940" cy="82143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13448" y="3200399"/>
              <a:ext cx="1250315" cy="732790"/>
            </a:xfrm>
            <a:custGeom>
              <a:avLst/>
              <a:gdLst/>
              <a:ahLst/>
              <a:cxnLst/>
              <a:rect l="l" t="t" r="r" b="b"/>
              <a:pathLst>
                <a:path w="1250314" h="732789">
                  <a:moveTo>
                    <a:pt x="1078750" y="560832"/>
                  </a:moveTo>
                  <a:lnTo>
                    <a:pt x="1078750" y="732282"/>
                  </a:lnTo>
                  <a:lnTo>
                    <a:pt x="1193050" y="675132"/>
                  </a:lnTo>
                  <a:lnTo>
                    <a:pt x="1107325" y="675132"/>
                  </a:lnTo>
                  <a:lnTo>
                    <a:pt x="1107325" y="617982"/>
                  </a:lnTo>
                  <a:lnTo>
                    <a:pt x="1193050" y="617982"/>
                  </a:lnTo>
                  <a:lnTo>
                    <a:pt x="1078750" y="560832"/>
                  </a:lnTo>
                  <a:close/>
                </a:path>
                <a:path w="1250314" h="732789">
                  <a:moveTo>
                    <a:pt x="0" y="28575"/>
                  </a:moveTo>
                  <a:lnTo>
                    <a:pt x="0" y="675132"/>
                  </a:lnTo>
                  <a:lnTo>
                    <a:pt x="1078750" y="675132"/>
                  </a:lnTo>
                  <a:lnTo>
                    <a:pt x="1078750" y="646557"/>
                  </a:lnTo>
                  <a:lnTo>
                    <a:pt x="57150" y="646557"/>
                  </a:lnTo>
                  <a:lnTo>
                    <a:pt x="28575" y="617982"/>
                  </a:lnTo>
                  <a:lnTo>
                    <a:pt x="57150" y="617982"/>
                  </a:lnTo>
                  <a:lnTo>
                    <a:pt x="57150" y="57150"/>
                  </a:lnTo>
                  <a:lnTo>
                    <a:pt x="26098" y="57150"/>
                  </a:lnTo>
                  <a:lnTo>
                    <a:pt x="26098" y="54673"/>
                  </a:lnTo>
                  <a:lnTo>
                    <a:pt x="0" y="28575"/>
                  </a:lnTo>
                  <a:close/>
                </a:path>
                <a:path w="1250314" h="732789">
                  <a:moveTo>
                    <a:pt x="1193050" y="617982"/>
                  </a:moveTo>
                  <a:lnTo>
                    <a:pt x="1107325" y="617982"/>
                  </a:lnTo>
                  <a:lnTo>
                    <a:pt x="1107325" y="675132"/>
                  </a:lnTo>
                  <a:lnTo>
                    <a:pt x="1193050" y="675132"/>
                  </a:lnTo>
                  <a:lnTo>
                    <a:pt x="1250200" y="646557"/>
                  </a:lnTo>
                  <a:lnTo>
                    <a:pt x="1193050" y="617982"/>
                  </a:lnTo>
                  <a:close/>
                </a:path>
                <a:path w="1250314" h="732789">
                  <a:moveTo>
                    <a:pt x="57150" y="617982"/>
                  </a:moveTo>
                  <a:lnTo>
                    <a:pt x="28575" y="617982"/>
                  </a:lnTo>
                  <a:lnTo>
                    <a:pt x="57150" y="646557"/>
                  </a:lnTo>
                  <a:lnTo>
                    <a:pt x="57150" y="617982"/>
                  </a:lnTo>
                  <a:close/>
                </a:path>
                <a:path w="1250314" h="732789">
                  <a:moveTo>
                    <a:pt x="1078750" y="617982"/>
                  </a:moveTo>
                  <a:lnTo>
                    <a:pt x="57150" y="617982"/>
                  </a:lnTo>
                  <a:lnTo>
                    <a:pt x="57150" y="646557"/>
                  </a:lnTo>
                  <a:lnTo>
                    <a:pt x="1078750" y="646557"/>
                  </a:lnTo>
                  <a:lnTo>
                    <a:pt x="1078750" y="617982"/>
                  </a:lnTo>
                  <a:close/>
                </a:path>
                <a:path w="1250314" h="732789">
                  <a:moveTo>
                    <a:pt x="26098" y="54673"/>
                  </a:moveTo>
                  <a:lnTo>
                    <a:pt x="26098" y="57150"/>
                  </a:lnTo>
                  <a:lnTo>
                    <a:pt x="28575" y="57150"/>
                  </a:lnTo>
                  <a:lnTo>
                    <a:pt x="26098" y="54673"/>
                  </a:lnTo>
                  <a:close/>
                </a:path>
                <a:path w="1250314" h="732789">
                  <a:moveTo>
                    <a:pt x="57150" y="0"/>
                  </a:moveTo>
                  <a:lnTo>
                    <a:pt x="26098" y="0"/>
                  </a:lnTo>
                  <a:lnTo>
                    <a:pt x="26098" y="54673"/>
                  </a:lnTo>
                  <a:lnTo>
                    <a:pt x="28575" y="57150"/>
                  </a:lnTo>
                  <a:lnTo>
                    <a:pt x="57150" y="571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9514" y="3584955"/>
              <a:ext cx="1311275" cy="492125"/>
            </a:xfrm>
            <a:custGeom>
              <a:avLst/>
              <a:gdLst/>
              <a:ahLst/>
              <a:cxnLst/>
              <a:rect l="l" t="t" r="r" b="b"/>
              <a:pathLst>
                <a:path w="1311275" h="492125">
                  <a:moveTo>
                    <a:pt x="1311275" y="0"/>
                  </a:moveTo>
                  <a:lnTo>
                    <a:pt x="0" y="0"/>
                  </a:lnTo>
                  <a:lnTo>
                    <a:pt x="0" y="492125"/>
                  </a:lnTo>
                  <a:lnTo>
                    <a:pt x="1311275" y="492125"/>
                  </a:lnTo>
                  <a:lnTo>
                    <a:pt x="1311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17703" y="3614420"/>
            <a:ext cx="110934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125" marR="5080" indent="-22606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diferencias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por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regiones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615439" y="2435098"/>
            <a:ext cx="489584" cy="671195"/>
            <a:chOff x="1615439" y="2435098"/>
            <a:chExt cx="489584" cy="671195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5439" y="2458212"/>
              <a:ext cx="489203" cy="64770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77923" y="2435098"/>
              <a:ext cx="400685" cy="471170"/>
            </a:xfrm>
            <a:custGeom>
              <a:avLst/>
              <a:gdLst/>
              <a:ahLst/>
              <a:cxnLst/>
              <a:rect l="l" t="t" r="r" b="b"/>
              <a:pathLst>
                <a:path w="400685" h="471169">
                  <a:moveTo>
                    <a:pt x="57150" y="299212"/>
                  </a:moveTo>
                  <a:lnTo>
                    <a:pt x="0" y="299212"/>
                  </a:lnTo>
                  <a:lnTo>
                    <a:pt x="85725" y="470662"/>
                  </a:lnTo>
                  <a:lnTo>
                    <a:pt x="157162" y="327787"/>
                  </a:lnTo>
                  <a:lnTo>
                    <a:pt x="57150" y="327787"/>
                  </a:lnTo>
                  <a:lnTo>
                    <a:pt x="57150" y="299212"/>
                  </a:lnTo>
                  <a:close/>
                </a:path>
                <a:path w="400685" h="471169">
                  <a:moveTo>
                    <a:pt x="400303" y="0"/>
                  </a:moveTo>
                  <a:lnTo>
                    <a:pt x="57150" y="0"/>
                  </a:lnTo>
                  <a:lnTo>
                    <a:pt x="57150" y="327787"/>
                  </a:lnTo>
                  <a:lnTo>
                    <a:pt x="114300" y="327787"/>
                  </a:lnTo>
                  <a:lnTo>
                    <a:pt x="114300" y="57150"/>
                  </a:lnTo>
                  <a:lnTo>
                    <a:pt x="85725" y="57150"/>
                  </a:lnTo>
                  <a:lnTo>
                    <a:pt x="114300" y="28575"/>
                  </a:lnTo>
                  <a:lnTo>
                    <a:pt x="400303" y="28575"/>
                  </a:lnTo>
                  <a:lnTo>
                    <a:pt x="400303" y="0"/>
                  </a:lnTo>
                  <a:close/>
                </a:path>
                <a:path w="400685" h="471169">
                  <a:moveTo>
                    <a:pt x="171450" y="299212"/>
                  </a:moveTo>
                  <a:lnTo>
                    <a:pt x="114300" y="299212"/>
                  </a:lnTo>
                  <a:lnTo>
                    <a:pt x="114300" y="327787"/>
                  </a:lnTo>
                  <a:lnTo>
                    <a:pt x="157162" y="327787"/>
                  </a:lnTo>
                  <a:lnTo>
                    <a:pt x="171450" y="299212"/>
                  </a:lnTo>
                  <a:close/>
                </a:path>
                <a:path w="400685" h="471169">
                  <a:moveTo>
                    <a:pt x="114300" y="28575"/>
                  </a:moveTo>
                  <a:lnTo>
                    <a:pt x="85725" y="57150"/>
                  </a:lnTo>
                  <a:lnTo>
                    <a:pt x="114300" y="57150"/>
                  </a:lnTo>
                  <a:lnTo>
                    <a:pt x="114300" y="28575"/>
                  </a:lnTo>
                  <a:close/>
                </a:path>
                <a:path w="400685" h="471169">
                  <a:moveTo>
                    <a:pt x="400303" y="28575"/>
                  </a:moveTo>
                  <a:lnTo>
                    <a:pt x="114300" y="28575"/>
                  </a:lnTo>
                  <a:lnTo>
                    <a:pt x="114300" y="57150"/>
                  </a:lnTo>
                  <a:lnTo>
                    <a:pt x="400303" y="57150"/>
                  </a:lnTo>
                  <a:lnTo>
                    <a:pt x="400303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60401" y="4777435"/>
            <a:ext cx="1819275" cy="30797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400" b="1" spc="-5" dirty="0">
                <a:latin typeface="Arial"/>
                <a:cs typeface="Arial"/>
              </a:rPr>
              <a:t>Industria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tradicional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7419" y="4681220"/>
            <a:ext cx="16941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Talleres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artesanos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-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Gremios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51685" y="4792979"/>
            <a:ext cx="716280" cy="347980"/>
            <a:chOff x="2051685" y="4792979"/>
            <a:chExt cx="716280" cy="347980"/>
          </a:xfrm>
        </p:grpSpPr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75688" y="4792979"/>
              <a:ext cx="691895" cy="34747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051685" y="4855463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5" h="171450">
                  <a:moveTo>
                    <a:pt x="344550" y="0"/>
                  </a:moveTo>
                  <a:lnTo>
                    <a:pt x="344550" y="171450"/>
                  </a:lnTo>
                  <a:lnTo>
                    <a:pt x="458850" y="114300"/>
                  </a:lnTo>
                  <a:lnTo>
                    <a:pt x="373125" y="114300"/>
                  </a:lnTo>
                  <a:lnTo>
                    <a:pt x="373125" y="57150"/>
                  </a:lnTo>
                  <a:lnTo>
                    <a:pt x="458850" y="57150"/>
                  </a:lnTo>
                  <a:lnTo>
                    <a:pt x="344550" y="0"/>
                  </a:lnTo>
                  <a:close/>
                </a:path>
                <a:path w="516255" h="171450">
                  <a:moveTo>
                    <a:pt x="3445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0" y="114300"/>
                  </a:lnTo>
                  <a:lnTo>
                    <a:pt x="344550" y="57150"/>
                  </a:lnTo>
                  <a:close/>
                </a:path>
                <a:path w="516255" h="171450">
                  <a:moveTo>
                    <a:pt x="458850" y="57150"/>
                  </a:moveTo>
                  <a:lnTo>
                    <a:pt x="373125" y="57150"/>
                  </a:lnTo>
                  <a:lnTo>
                    <a:pt x="373125" y="114300"/>
                  </a:lnTo>
                  <a:lnTo>
                    <a:pt x="458850" y="114300"/>
                  </a:lnTo>
                  <a:lnTo>
                    <a:pt x="516000" y="85725"/>
                  </a:lnTo>
                  <a:lnTo>
                    <a:pt x="4588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155819" y="4535271"/>
            <a:ext cx="2063750" cy="60198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68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Escasa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demanda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spcBef>
                <a:spcPts val="590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Control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producción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63648" y="3400933"/>
            <a:ext cx="3528695" cy="89217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 marR="570865">
              <a:lnSpc>
                <a:spcPct val="100000"/>
              </a:lnSpc>
              <a:spcBef>
                <a:spcPts val="325"/>
              </a:spcBef>
            </a:pPr>
            <a:r>
              <a:rPr sz="1300" b="1" spc="-5" dirty="0">
                <a:latin typeface="Arial"/>
                <a:cs typeface="Arial"/>
              </a:rPr>
              <a:t>-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Pequeños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propietarios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el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norte </a:t>
            </a:r>
            <a:r>
              <a:rPr sz="1300" b="1" spc="-5" dirty="0">
                <a:latin typeface="Arial"/>
                <a:cs typeface="Arial"/>
              </a:rPr>
              <a:t> (minifundismo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Galicia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Asturias)</a:t>
            </a:r>
            <a:endParaRPr sz="1300">
              <a:latin typeface="Arial"/>
              <a:cs typeface="Arial"/>
            </a:endParaRPr>
          </a:p>
          <a:p>
            <a:pPr marL="186055" indent="-95250">
              <a:lnSpc>
                <a:spcPct val="100000"/>
              </a:lnSpc>
              <a:buClr>
                <a:srgbClr val="000000"/>
              </a:buClr>
              <a:buFont typeface="Arial MT"/>
              <a:buChar char="-"/>
              <a:tabLst>
                <a:tab pos="186690" algn="l"/>
              </a:tabLst>
            </a:pPr>
            <a:r>
              <a:rPr sz="1300" b="1" spc="-5" dirty="0">
                <a:solidFill>
                  <a:srgbClr val="2C1F15"/>
                </a:solidFill>
                <a:latin typeface="Arial"/>
                <a:cs typeface="Arial"/>
              </a:rPr>
              <a:t>Arrendatarios</a:t>
            </a:r>
            <a:r>
              <a:rPr sz="1300" b="1" spc="55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Cataluña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(enfiteusis)</a:t>
            </a:r>
            <a:endParaRPr sz="1300">
              <a:latin typeface="Arial"/>
              <a:cs typeface="Arial"/>
            </a:endParaRPr>
          </a:p>
          <a:p>
            <a:pPr marL="191770" indent="-100965">
              <a:lnSpc>
                <a:spcPct val="100000"/>
              </a:lnSpc>
              <a:buFont typeface="Arial MT"/>
              <a:buChar char="-"/>
              <a:tabLst>
                <a:tab pos="192405" algn="l"/>
              </a:tabLst>
            </a:pPr>
            <a:r>
              <a:rPr sz="1300" b="1" spc="-5" dirty="0">
                <a:latin typeface="Arial"/>
                <a:cs typeface="Arial"/>
              </a:rPr>
              <a:t>Latifundismo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el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sur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(jornaleros)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696080" y="4864608"/>
            <a:ext cx="1649095" cy="347980"/>
            <a:chOff x="3696080" y="4864608"/>
            <a:chExt cx="1649095" cy="347980"/>
          </a:xfrm>
        </p:grpSpPr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0083" y="4864608"/>
              <a:ext cx="1624584" cy="34747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696080" y="4927473"/>
              <a:ext cx="1450340" cy="171450"/>
            </a:xfrm>
            <a:custGeom>
              <a:avLst/>
              <a:gdLst/>
              <a:ahLst/>
              <a:cxnLst/>
              <a:rect l="l" t="t" r="r" b="b"/>
              <a:pathLst>
                <a:path w="1450339" h="171450">
                  <a:moveTo>
                    <a:pt x="1278382" y="0"/>
                  </a:moveTo>
                  <a:lnTo>
                    <a:pt x="1278382" y="171450"/>
                  </a:lnTo>
                  <a:lnTo>
                    <a:pt x="1392682" y="114300"/>
                  </a:lnTo>
                  <a:lnTo>
                    <a:pt x="1306957" y="114300"/>
                  </a:lnTo>
                  <a:lnTo>
                    <a:pt x="1306957" y="57150"/>
                  </a:lnTo>
                  <a:lnTo>
                    <a:pt x="1392682" y="57150"/>
                  </a:lnTo>
                  <a:lnTo>
                    <a:pt x="1278382" y="0"/>
                  </a:lnTo>
                  <a:close/>
                </a:path>
                <a:path w="1450339" h="171450">
                  <a:moveTo>
                    <a:pt x="1278382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1278382" y="114300"/>
                  </a:lnTo>
                  <a:lnTo>
                    <a:pt x="1278382" y="57150"/>
                  </a:lnTo>
                  <a:close/>
                </a:path>
                <a:path w="1450339" h="171450">
                  <a:moveTo>
                    <a:pt x="1392682" y="57150"/>
                  </a:moveTo>
                  <a:lnTo>
                    <a:pt x="1306957" y="57150"/>
                  </a:lnTo>
                  <a:lnTo>
                    <a:pt x="1306957" y="114300"/>
                  </a:lnTo>
                  <a:lnTo>
                    <a:pt x="1392682" y="114300"/>
                  </a:lnTo>
                  <a:lnTo>
                    <a:pt x="1449832" y="85725"/>
                  </a:lnTo>
                  <a:lnTo>
                    <a:pt x="1392682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79514" y="5589244"/>
            <a:ext cx="1604645" cy="30797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400" b="1" spc="-5" dirty="0">
                <a:latin typeface="Arial"/>
                <a:cs typeface="Arial"/>
              </a:rPr>
              <a:t>Comercio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interior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320035" y="5373204"/>
            <a:ext cx="3764279" cy="739140"/>
          </a:xfrm>
          <a:custGeom>
            <a:avLst/>
            <a:gdLst/>
            <a:ahLst/>
            <a:cxnLst/>
            <a:rect l="l" t="t" r="r" b="b"/>
            <a:pathLst>
              <a:path w="3764279" h="739139">
                <a:moveTo>
                  <a:pt x="0" y="738670"/>
                </a:moveTo>
                <a:lnTo>
                  <a:pt x="3764153" y="738670"/>
                </a:lnTo>
                <a:lnTo>
                  <a:pt x="3764153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399157" y="5401462"/>
            <a:ext cx="306324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Mercado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débil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</a:t>
            </a:r>
            <a:r>
              <a:rPr sz="1400" b="1" i="1" spc="-5" dirty="0">
                <a:solidFill>
                  <a:srgbClr val="2C1F15"/>
                </a:solidFill>
                <a:latin typeface="Arial"/>
                <a:cs typeface="Arial"/>
              </a:rPr>
              <a:t>autoconsumo</a:t>
            </a:r>
            <a:r>
              <a:rPr sz="1400" b="1" spc="-5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spcBef>
                <a:spcPts val="5"/>
              </a:spcBef>
              <a:buFont typeface="Arial MT"/>
              <a:buChar char="-"/>
              <a:tabLst>
                <a:tab pos="121285" algn="l"/>
              </a:tabLst>
            </a:pPr>
            <a:r>
              <a:rPr sz="1400" b="1" spc="-5" dirty="0">
                <a:latin typeface="Arial"/>
                <a:cs typeface="Arial"/>
              </a:rPr>
              <a:t>Intercambios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locales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comarcales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Font typeface="Arial MT"/>
              <a:buChar char="-"/>
              <a:tabLst>
                <a:tab pos="121285" algn="l"/>
              </a:tabLst>
            </a:pPr>
            <a:r>
              <a:rPr sz="1400" b="1" dirty="0">
                <a:latin typeface="Arial"/>
                <a:cs typeface="Arial"/>
              </a:rPr>
              <a:t>Problemas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transporte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07568" y="1033272"/>
            <a:ext cx="7224395" cy="4909185"/>
            <a:chOff x="307568" y="1033272"/>
            <a:chExt cx="7224395" cy="4909185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59279" y="5583936"/>
              <a:ext cx="691895" cy="34899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835657" y="5647524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5" h="171450">
                  <a:moveTo>
                    <a:pt x="344550" y="0"/>
                  </a:moveTo>
                  <a:lnTo>
                    <a:pt x="344550" y="171449"/>
                  </a:lnTo>
                  <a:lnTo>
                    <a:pt x="458850" y="114299"/>
                  </a:lnTo>
                  <a:lnTo>
                    <a:pt x="373125" y="114299"/>
                  </a:lnTo>
                  <a:lnTo>
                    <a:pt x="373125" y="57149"/>
                  </a:lnTo>
                  <a:lnTo>
                    <a:pt x="458850" y="57149"/>
                  </a:lnTo>
                  <a:lnTo>
                    <a:pt x="344550" y="0"/>
                  </a:lnTo>
                  <a:close/>
                </a:path>
                <a:path w="516255" h="171450">
                  <a:moveTo>
                    <a:pt x="344550" y="57149"/>
                  </a:moveTo>
                  <a:lnTo>
                    <a:pt x="0" y="57149"/>
                  </a:lnTo>
                  <a:lnTo>
                    <a:pt x="0" y="114299"/>
                  </a:lnTo>
                  <a:lnTo>
                    <a:pt x="344550" y="114299"/>
                  </a:lnTo>
                  <a:lnTo>
                    <a:pt x="344550" y="57149"/>
                  </a:lnTo>
                  <a:close/>
                </a:path>
                <a:path w="516255" h="171450">
                  <a:moveTo>
                    <a:pt x="458850" y="57149"/>
                  </a:moveTo>
                  <a:lnTo>
                    <a:pt x="373125" y="57149"/>
                  </a:lnTo>
                  <a:lnTo>
                    <a:pt x="373125" y="114299"/>
                  </a:lnTo>
                  <a:lnTo>
                    <a:pt x="458850" y="114299"/>
                  </a:lnTo>
                  <a:lnTo>
                    <a:pt x="516000" y="85724"/>
                  </a:lnTo>
                  <a:lnTo>
                    <a:pt x="458850" y="5714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35980" y="4730495"/>
              <a:ext cx="1595627" cy="121158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084188" y="4706493"/>
              <a:ext cx="1421765" cy="1122045"/>
            </a:xfrm>
            <a:custGeom>
              <a:avLst/>
              <a:gdLst/>
              <a:ahLst/>
              <a:cxnLst/>
              <a:rect l="l" t="t" r="r" b="b"/>
              <a:pathLst>
                <a:path w="1421765" h="1122045">
                  <a:moveTo>
                    <a:pt x="171450" y="950328"/>
                  </a:moveTo>
                  <a:lnTo>
                    <a:pt x="0" y="1036053"/>
                  </a:lnTo>
                  <a:lnTo>
                    <a:pt x="171450" y="1121778"/>
                  </a:lnTo>
                  <a:lnTo>
                    <a:pt x="171450" y="1064628"/>
                  </a:lnTo>
                  <a:lnTo>
                    <a:pt x="142875" y="1064628"/>
                  </a:lnTo>
                  <a:lnTo>
                    <a:pt x="142875" y="1007478"/>
                  </a:lnTo>
                  <a:lnTo>
                    <a:pt x="171450" y="1007478"/>
                  </a:lnTo>
                  <a:lnTo>
                    <a:pt x="171450" y="950328"/>
                  </a:lnTo>
                  <a:close/>
                </a:path>
                <a:path w="1421765" h="1122045">
                  <a:moveTo>
                    <a:pt x="171450" y="1007478"/>
                  </a:moveTo>
                  <a:lnTo>
                    <a:pt x="142875" y="1007478"/>
                  </a:lnTo>
                  <a:lnTo>
                    <a:pt x="142875" y="1064628"/>
                  </a:lnTo>
                  <a:lnTo>
                    <a:pt x="171450" y="1064628"/>
                  </a:lnTo>
                  <a:lnTo>
                    <a:pt x="171450" y="1007478"/>
                  </a:lnTo>
                  <a:close/>
                </a:path>
                <a:path w="1421765" h="1122045">
                  <a:moveTo>
                    <a:pt x="1364107" y="1007478"/>
                  </a:moveTo>
                  <a:lnTo>
                    <a:pt x="171450" y="1007478"/>
                  </a:lnTo>
                  <a:lnTo>
                    <a:pt x="171450" y="1064628"/>
                  </a:lnTo>
                  <a:lnTo>
                    <a:pt x="1421257" y="1064628"/>
                  </a:lnTo>
                  <a:lnTo>
                    <a:pt x="1421257" y="1036053"/>
                  </a:lnTo>
                  <a:lnTo>
                    <a:pt x="1364107" y="1036053"/>
                  </a:lnTo>
                  <a:lnTo>
                    <a:pt x="1364107" y="1007478"/>
                  </a:lnTo>
                  <a:close/>
                </a:path>
                <a:path w="1421765" h="1122045">
                  <a:moveTo>
                    <a:pt x="1364107" y="28574"/>
                  </a:moveTo>
                  <a:lnTo>
                    <a:pt x="1364107" y="1036053"/>
                  </a:lnTo>
                  <a:lnTo>
                    <a:pt x="1392682" y="1007478"/>
                  </a:lnTo>
                  <a:lnTo>
                    <a:pt x="1421257" y="1007478"/>
                  </a:lnTo>
                  <a:lnTo>
                    <a:pt x="1421257" y="57149"/>
                  </a:lnTo>
                  <a:lnTo>
                    <a:pt x="1392682" y="57149"/>
                  </a:lnTo>
                  <a:lnTo>
                    <a:pt x="1364107" y="28574"/>
                  </a:lnTo>
                  <a:close/>
                </a:path>
                <a:path w="1421765" h="1122045">
                  <a:moveTo>
                    <a:pt x="1421257" y="1007478"/>
                  </a:moveTo>
                  <a:lnTo>
                    <a:pt x="1392682" y="1007478"/>
                  </a:lnTo>
                  <a:lnTo>
                    <a:pt x="1364107" y="1036053"/>
                  </a:lnTo>
                  <a:lnTo>
                    <a:pt x="1421257" y="1036053"/>
                  </a:lnTo>
                  <a:lnTo>
                    <a:pt x="1421257" y="1007478"/>
                  </a:lnTo>
                  <a:close/>
                </a:path>
                <a:path w="1421765" h="1122045">
                  <a:moveTo>
                    <a:pt x="1421257" y="0"/>
                  </a:moveTo>
                  <a:lnTo>
                    <a:pt x="597915" y="0"/>
                  </a:lnTo>
                  <a:lnTo>
                    <a:pt x="597915" y="57149"/>
                  </a:lnTo>
                  <a:lnTo>
                    <a:pt x="1364107" y="57149"/>
                  </a:lnTo>
                  <a:lnTo>
                    <a:pt x="1364107" y="28574"/>
                  </a:lnTo>
                  <a:lnTo>
                    <a:pt x="1421257" y="28574"/>
                  </a:lnTo>
                  <a:lnTo>
                    <a:pt x="1421257" y="0"/>
                  </a:lnTo>
                  <a:close/>
                </a:path>
                <a:path w="1421765" h="1122045">
                  <a:moveTo>
                    <a:pt x="1421257" y="28574"/>
                  </a:moveTo>
                  <a:lnTo>
                    <a:pt x="1364107" y="28574"/>
                  </a:lnTo>
                  <a:lnTo>
                    <a:pt x="1392682" y="57149"/>
                  </a:lnTo>
                  <a:lnTo>
                    <a:pt x="1421257" y="57149"/>
                  </a:lnTo>
                  <a:lnTo>
                    <a:pt x="1421257" y="2857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0708" y="1057656"/>
              <a:ext cx="1848612" cy="61722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07568" y="1033272"/>
              <a:ext cx="1672589" cy="528320"/>
            </a:xfrm>
            <a:custGeom>
              <a:avLst/>
              <a:gdLst/>
              <a:ahLst/>
              <a:cxnLst/>
              <a:rect l="l" t="t" r="r" b="b"/>
              <a:pathLst>
                <a:path w="1672589" h="528319">
                  <a:moveTo>
                    <a:pt x="1500657" y="356488"/>
                  </a:moveTo>
                  <a:lnTo>
                    <a:pt x="1500657" y="527938"/>
                  </a:lnTo>
                  <a:lnTo>
                    <a:pt x="1614957" y="470788"/>
                  </a:lnTo>
                  <a:lnTo>
                    <a:pt x="1529232" y="470788"/>
                  </a:lnTo>
                  <a:lnTo>
                    <a:pt x="1529232" y="413638"/>
                  </a:lnTo>
                  <a:lnTo>
                    <a:pt x="1614957" y="413638"/>
                  </a:lnTo>
                  <a:lnTo>
                    <a:pt x="1500657" y="356488"/>
                  </a:lnTo>
                  <a:close/>
                </a:path>
                <a:path w="1672589" h="528319">
                  <a:moveTo>
                    <a:pt x="0" y="28575"/>
                  </a:moveTo>
                  <a:lnTo>
                    <a:pt x="0" y="470788"/>
                  </a:lnTo>
                  <a:lnTo>
                    <a:pt x="1500657" y="470788"/>
                  </a:lnTo>
                  <a:lnTo>
                    <a:pt x="1500657" y="442213"/>
                  </a:lnTo>
                  <a:lnTo>
                    <a:pt x="57150" y="442213"/>
                  </a:lnTo>
                  <a:lnTo>
                    <a:pt x="28575" y="413638"/>
                  </a:lnTo>
                  <a:lnTo>
                    <a:pt x="57150" y="413638"/>
                  </a:lnTo>
                  <a:lnTo>
                    <a:pt x="57150" y="57150"/>
                  </a:lnTo>
                  <a:lnTo>
                    <a:pt x="10617" y="57150"/>
                  </a:lnTo>
                  <a:lnTo>
                    <a:pt x="10617" y="39192"/>
                  </a:lnTo>
                  <a:lnTo>
                    <a:pt x="0" y="28575"/>
                  </a:lnTo>
                  <a:close/>
                </a:path>
                <a:path w="1672589" h="528319">
                  <a:moveTo>
                    <a:pt x="1614957" y="413638"/>
                  </a:moveTo>
                  <a:lnTo>
                    <a:pt x="1529232" y="413638"/>
                  </a:lnTo>
                  <a:lnTo>
                    <a:pt x="1529232" y="470788"/>
                  </a:lnTo>
                  <a:lnTo>
                    <a:pt x="1614957" y="470788"/>
                  </a:lnTo>
                  <a:lnTo>
                    <a:pt x="1672107" y="442213"/>
                  </a:lnTo>
                  <a:lnTo>
                    <a:pt x="1614957" y="413638"/>
                  </a:lnTo>
                  <a:close/>
                </a:path>
                <a:path w="1672589" h="528319">
                  <a:moveTo>
                    <a:pt x="57150" y="413638"/>
                  </a:moveTo>
                  <a:lnTo>
                    <a:pt x="28575" y="413638"/>
                  </a:lnTo>
                  <a:lnTo>
                    <a:pt x="57150" y="442213"/>
                  </a:lnTo>
                  <a:lnTo>
                    <a:pt x="57150" y="413638"/>
                  </a:lnTo>
                  <a:close/>
                </a:path>
                <a:path w="1672589" h="528319">
                  <a:moveTo>
                    <a:pt x="1500657" y="413638"/>
                  </a:moveTo>
                  <a:lnTo>
                    <a:pt x="57150" y="413638"/>
                  </a:lnTo>
                  <a:lnTo>
                    <a:pt x="57150" y="442213"/>
                  </a:lnTo>
                  <a:lnTo>
                    <a:pt x="1500657" y="442213"/>
                  </a:lnTo>
                  <a:lnTo>
                    <a:pt x="1500657" y="413638"/>
                  </a:lnTo>
                  <a:close/>
                </a:path>
                <a:path w="1672589" h="528319">
                  <a:moveTo>
                    <a:pt x="10617" y="39192"/>
                  </a:moveTo>
                  <a:lnTo>
                    <a:pt x="10617" y="57150"/>
                  </a:lnTo>
                  <a:lnTo>
                    <a:pt x="28575" y="57150"/>
                  </a:lnTo>
                  <a:lnTo>
                    <a:pt x="10617" y="39192"/>
                  </a:lnTo>
                  <a:close/>
                </a:path>
                <a:path w="1672589" h="528319">
                  <a:moveTo>
                    <a:pt x="57150" y="0"/>
                  </a:moveTo>
                  <a:lnTo>
                    <a:pt x="10617" y="0"/>
                  </a:lnTo>
                  <a:lnTo>
                    <a:pt x="10617" y="39192"/>
                  </a:lnTo>
                  <a:lnTo>
                    <a:pt x="28575" y="57150"/>
                  </a:lnTo>
                  <a:lnTo>
                    <a:pt x="57150" y="571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07892" y="1681632"/>
              <a:ext cx="2178050" cy="523240"/>
            </a:xfrm>
            <a:custGeom>
              <a:avLst/>
              <a:gdLst/>
              <a:ahLst/>
              <a:cxnLst/>
              <a:rect l="l" t="t" r="r" b="b"/>
              <a:pathLst>
                <a:path w="2178050" h="523239">
                  <a:moveTo>
                    <a:pt x="2177668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177668" y="523214"/>
                  </a:lnTo>
                  <a:lnTo>
                    <a:pt x="2177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79514" y="6289586"/>
            <a:ext cx="1662430" cy="30797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400" b="1" spc="-5" dirty="0">
                <a:latin typeface="Arial"/>
                <a:cs typeface="Arial"/>
              </a:rPr>
              <a:t>Comercio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colonial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835657" y="6367614"/>
            <a:ext cx="541655" cy="198120"/>
            <a:chOff x="1835657" y="6367614"/>
            <a:chExt cx="541655" cy="198120"/>
          </a:xfrm>
        </p:grpSpPr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59279" y="6391655"/>
              <a:ext cx="517776" cy="17373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835657" y="6367614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5" h="171450">
                  <a:moveTo>
                    <a:pt x="344550" y="0"/>
                  </a:moveTo>
                  <a:lnTo>
                    <a:pt x="344550" y="171450"/>
                  </a:lnTo>
                  <a:lnTo>
                    <a:pt x="458850" y="114300"/>
                  </a:lnTo>
                  <a:lnTo>
                    <a:pt x="373125" y="114300"/>
                  </a:lnTo>
                  <a:lnTo>
                    <a:pt x="373125" y="57150"/>
                  </a:lnTo>
                  <a:lnTo>
                    <a:pt x="458850" y="57150"/>
                  </a:lnTo>
                  <a:lnTo>
                    <a:pt x="344550" y="0"/>
                  </a:lnTo>
                  <a:close/>
                </a:path>
                <a:path w="516255" h="171450">
                  <a:moveTo>
                    <a:pt x="3445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0" y="114300"/>
                  </a:lnTo>
                  <a:lnTo>
                    <a:pt x="344550" y="57150"/>
                  </a:lnTo>
                  <a:close/>
                </a:path>
                <a:path w="516255" h="171450">
                  <a:moveTo>
                    <a:pt x="458850" y="57150"/>
                  </a:moveTo>
                  <a:lnTo>
                    <a:pt x="373125" y="57150"/>
                  </a:lnTo>
                  <a:lnTo>
                    <a:pt x="373125" y="114300"/>
                  </a:lnTo>
                  <a:lnTo>
                    <a:pt x="458850" y="114300"/>
                  </a:lnTo>
                  <a:lnTo>
                    <a:pt x="516000" y="85725"/>
                  </a:lnTo>
                  <a:lnTo>
                    <a:pt x="4588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2339720" y="6218152"/>
            <a:ext cx="3744595" cy="52324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03200" indent="-111760">
              <a:lnSpc>
                <a:spcPct val="100000"/>
              </a:lnSpc>
              <a:spcBef>
                <a:spcPts val="325"/>
              </a:spcBef>
              <a:buFont typeface="Arial MT"/>
              <a:buChar char="-"/>
              <a:tabLst>
                <a:tab pos="203200" algn="l"/>
              </a:tabLst>
            </a:pPr>
            <a:r>
              <a:rPr sz="1400" b="1" spc="-10" dirty="0">
                <a:latin typeface="Arial"/>
                <a:cs typeface="Arial"/>
              </a:rPr>
              <a:t>Mayor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volumen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intercambios</a:t>
            </a:r>
            <a:endParaRPr sz="1400">
              <a:latin typeface="Arial"/>
              <a:cs typeface="Arial"/>
            </a:endParaRPr>
          </a:p>
          <a:p>
            <a:pPr marL="203200" indent="-111760">
              <a:lnSpc>
                <a:spcPct val="100000"/>
              </a:lnSpc>
              <a:buFont typeface="Arial MT"/>
              <a:buChar char="-"/>
              <a:tabLst>
                <a:tab pos="203200" algn="l"/>
              </a:tabLst>
            </a:pPr>
            <a:r>
              <a:rPr sz="1400" b="1" spc="-5" dirty="0">
                <a:latin typeface="Arial"/>
                <a:cs typeface="Arial"/>
              </a:rPr>
              <a:t>Beneficios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importantes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40428" y="1709166"/>
            <a:ext cx="787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Señoríos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177923" y="1826615"/>
            <a:ext cx="3675379" cy="85851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648460">
              <a:lnSpc>
                <a:spcPct val="100000"/>
              </a:lnSpc>
              <a:spcBef>
                <a:spcPts val="860"/>
              </a:spcBef>
            </a:pPr>
            <a:r>
              <a:rPr sz="1400" dirty="0">
                <a:latin typeface="Arial MT"/>
                <a:cs typeface="Arial MT"/>
              </a:rPr>
              <a:t>(territorial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jurisdiccional)</a:t>
            </a:r>
            <a:endParaRPr sz="1400">
              <a:latin typeface="Arial MT"/>
              <a:cs typeface="Arial MT"/>
            </a:endParaRPr>
          </a:p>
          <a:p>
            <a:pPr marL="429895" marR="1960245" indent="-417830">
              <a:lnSpc>
                <a:spcPct val="100000"/>
              </a:lnSpc>
              <a:spcBef>
                <a:spcPts val="760"/>
              </a:spcBef>
            </a:pPr>
            <a:r>
              <a:rPr sz="1400" b="1" spc="-5" dirty="0">
                <a:latin typeface="Arial"/>
                <a:cs typeface="Arial"/>
              </a:rPr>
              <a:t>Concentración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propiedad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9546" y="1336370"/>
            <a:ext cx="1094105" cy="3079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320"/>
              </a:spcBef>
            </a:pPr>
            <a:r>
              <a:rPr sz="1400" b="1" spc="-5" dirty="0">
                <a:solidFill>
                  <a:srgbClr val="2C1F15"/>
                </a:solidFill>
                <a:latin typeface="Arial"/>
                <a:cs typeface="Arial"/>
              </a:rPr>
              <a:t>Amortizada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979676" y="1106131"/>
            <a:ext cx="2268855" cy="739140"/>
          </a:xfrm>
          <a:custGeom>
            <a:avLst/>
            <a:gdLst/>
            <a:ahLst/>
            <a:cxnLst/>
            <a:rect l="l" t="t" r="r" b="b"/>
            <a:pathLst>
              <a:path w="2268854" h="739139">
                <a:moveTo>
                  <a:pt x="0" y="738670"/>
                </a:moveTo>
                <a:lnTo>
                  <a:pt x="2268601" y="738670"/>
                </a:lnTo>
                <a:lnTo>
                  <a:pt x="2268601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4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058670" y="1133347"/>
            <a:ext cx="20834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6200" algn="l"/>
              </a:tabLst>
            </a:pPr>
            <a:r>
              <a:rPr sz="1400" dirty="0">
                <a:latin typeface="Arial MT"/>
                <a:cs typeface="Arial MT"/>
              </a:rPr>
              <a:t>Nobleza</a:t>
            </a:r>
            <a:r>
              <a:rPr sz="1400" spc="-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i="1" dirty="0">
                <a:latin typeface="Arial"/>
                <a:cs typeface="Arial"/>
              </a:rPr>
              <a:t>mayorazgo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  <a:p>
            <a:pPr marL="75565" indent="-63500">
              <a:lnSpc>
                <a:spcPct val="100000"/>
              </a:lnSpc>
              <a:buSzPct val="92857"/>
              <a:buChar char="•"/>
              <a:tabLst>
                <a:tab pos="76200" algn="l"/>
              </a:tabLst>
            </a:pPr>
            <a:r>
              <a:rPr sz="1400" dirty="0">
                <a:latin typeface="Arial MT"/>
                <a:cs typeface="Arial MT"/>
              </a:rPr>
              <a:t>Iglesia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(</a:t>
            </a:r>
            <a:r>
              <a:rPr sz="1400" b="1" i="1" spc="-5" dirty="0">
                <a:latin typeface="Arial"/>
                <a:cs typeface="Arial"/>
              </a:rPr>
              <a:t>manos</a:t>
            </a:r>
            <a:r>
              <a:rPr sz="1400" b="1" i="1" spc="-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muertas</a:t>
            </a:r>
            <a:r>
              <a:rPr sz="140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058670" y="1560017"/>
            <a:ext cx="9309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6200" algn="l"/>
              </a:tabLst>
            </a:pPr>
            <a:r>
              <a:rPr sz="1400" spc="-5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unicipios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4248277" y="1446911"/>
            <a:ext cx="747395" cy="433705"/>
            <a:chOff x="4248277" y="1446911"/>
            <a:chExt cx="747395" cy="433705"/>
          </a:xfrm>
        </p:grpSpPr>
        <p:pic>
          <p:nvPicPr>
            <p:cNvPr id="60" name="object 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71772" y="1470660"/>
              <a:ext cx="723900" cy="40995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248277" y="1446911"/>
              <a:ext cx="634365" cy="234950"/>
            </a:xfrm>
            <a:custGeom>
              <a:avLst/>
              <a:gdLst/>
              <a:ahLst/>
              <a:cxnLst/>
              <a:rect l="l" t="t" r="r" b="b"/>
              <a:pathLst>
                <a:path w="634364" h="234950">
                  <a:moveTo>
                    <a:pt x="519938" y="63246"/>
                  </a:moveTo>
                  <a:lnTo>
                    <a:pt x="462788" y="63246"/>
                  </a:lnTo>
                  <a:lnTo>
                    <a:pt x="548513" y="234696"/>
                  </a:lnTo>
                  <a:lnTo>
                    <a:pt x="619950" y="91821"/>
                  </a:lnTo>
                  <a:lnTo>
                    <a:pt x="519938" y="91821"/>
                  </a:lnTo>
                  <a:lnTo>
                    <a:pt x="519938" y="63246"/>
                  </a:lnTo>
                  <a:close/>
                </a:path>
                <a:path w="634364" h="234950">
                  <a:moveTo>
                    <a:pt x="519938" y="28575"/>
                  </a:moveTo>
                  <a:lnTo>
                    <a:pt x="519938" y="91821"/>
                  </a:lnTo>
                  <a:lnTo>
                    <a:pt x="577088" y="91821"/>
                  </a:lnTo>
                  <a:lnTo>
                    <a:pt x="577088" y="57150"/>
                  </a:lnTo>
                  <a:lnTo>
                    <a:pt x="548513" y="57150"/>
                  </a:lnTo>
                  <a:lnTo>
                    <a:pt x="519938" y="28575"/>
                  </a:lnTo>
                  <a:close/>
                </a:path>
                <a:path w="634364" h="234950">
                  <a:moveTo>
                    <a:pt x="634238" y="63246"/>
                  </a:moveTo>
                  <a:lnTo>
                    <a:pt x="577088" y="63246"/>
                  </a:lnTo>
                  <a:lnTo>
                    <a:pt x="577088" y="91821"/>
                  </a:lnTo>
                  <a:lnTo>
                    <a:pt x="619950" y="91821"/>
                  </a:lnTo>
                  <a:lnTo>
                    <a:pt x="634238" y="63246"/>
                  </a:lnTo>
                  <a:close/>
                </a:path>
                <a:path w="634364" h="234950">
                  <a:moveTo>
                    <a:pt x="577088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519938" y="57150"/>
                  </a:lnTo>
                  <a:lnTo>
                    <a:pt x="519938" y="28575"/>
                  </a:lnTo>
                  <a:lnTo>
                    <a:pt x="577088" y="28575"/>
                  </a:lnTo>
                  <a:lnTo>
                    <a:pt x="577088" y="0"/>
                  </a:lnTo>
                  <a:close/>
                </a:path>
                <a:path w="634364" h="234950">
                  <a:moveTo>
                    <a:pt x="577088" y="28575"/>
                  </a:moveTo>
                  <a:lnTo>
                    <a:pt x="519938" y="28575"/>
                  </a:lnTo>
                  <a:lnTo>
                    <a:pt x="548513" y="57150"/>
                  </a:lnTo>
                  <a:lnTo>
                    <a:pt x="577088" y="57150"/>
                  </a:lnTo>
                  <a:lnTo>
                    <a:pt x="577088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5100" y="2076450"/>
            <a:ext cx="2945130" cy="388620"/>
            <a:chOff x="1435100" y="2076450"/>
            <a:chExt cx="2945130" cy="388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8468" y="2100072"/>
              <a:ext cx="2921508" cy="3645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5100" y="2076450"/>
              <a:ext cx="2919730" cy="360680"/>
            </a:xfrm>
            <a:custGeom>
              <a:avLst/>
              <a:gdLst/>
              <a:ahLst/>
              <a:cxnLst/>
              <a:rect l="l" t="t" r="r" b="b"/>
              <a:pathLst>
                <a:path w="2919729" h="360680">
                  <a:moveTo>
                    <a:pt x="2747899" y="189102"/>
                  </a:moveTo>
                  <a:lnTo>
                    <a:pt x="2747899" y="360552"/>
                  </a:lnTo>
                  <a:lnTo>
                    <a:pt x="2862199" y="303402"/>
                  </a:lnTo>
                  <a:lnTo>
                    <a:pt x="2776601" y="303402"/>
                  </a:lnTo>
                  <a:lnTo>
                    <a:pt x="2776601" y="246252"/>
                  </a:lnTo>
                  <a:lnTo>
                    <a:pt x="2862199" y="246252"/>
                  </a:lnTo>
                  <a:lnTo>
                    <a:pt x="2747899" y="189102"/>
                  </a:lnTo>
                  <a:close/>
                </a:path>
                <a:path w="2919729" h="360680">
                  <a:moveTo>
                    <a:pt x="40512" y="0"/>
                  </a:moveTo>
                  <a:lnTo>
                    <a:pt x="0" y="0"/>
                  </a:lnTo>
                  <a:lnTo>
                    <a:pt x="0" y="303402"/>
                  </a:lnTo>
                  <a:lnTo>
                    <a:pt x="2747899" y="303402"/>
                  </a:lnTo>
                  <a:lnTo>
                    <a:pt x="2747899" y="274827"/>
                  </a:lnTo>
                  <a:lnTo>
                    <a:pt x="57150" y="274827"/>
                  </a:lnTo>
                  <a:lnTo>
                    <a:pt x="28575" y="246252"/>
                  </a:lnTo>
                  <a:lnTo>
                    <a:pt x="57150" y="246252"/>
                  </a:lnTo>
                  <a:lnTo>
                    <a:pt x="57150" y="57150"/>
                  </a:lnTo>
                  <a:lnTo>
                    <a:pt x="28575" y="57150"/>
                  </a:lnTo>
                  <a:lnTo>
                    <a:pt x="40512" y="45212"/>
                  </a:lnTo>
                  <a:lnTo>
                    <a:pt x="40512" y="0"/>
                  </a:lnTo>
                  <a:close/>
                </a:path>
                <a:path w="2919729" h="360680">
                  <a:moveTo>
                    <a:pt x="2862199" y="246252"/>
                  </a:moveTo>
                  <a:lnTo>
                    <a:pt x="2776601" y="246252"/>
                  </a:lnTo>
                  <a:lnTo>
                    <a:pt x="2776601" y="303402"/>
                  </a:lnTo>
                  <a:lnTo>
                    <a:pt x="2862199" y="303402"/>
                  </a:lnTo>
                  <a:lnTo>
                    <a:pt x="2919349" y="274827"/>
                  </a:lnTo>
                  <a:lnTo>
                    <a:pt x="2862199" y="246252"/>
                  </a:lnTo>
                  <a:close/>
                </a:path>
                <a:path w="2919729" h="360680">
                  <a:moveTo>
                    <a:pt x="57150" y="246252"/>
                  </a:moveTo>
                  <a:lnTo>
                    <a:pt x="28575" y="246252"/>
                  </a:lnTo>
                  <a:lnTo>
                    <a:pt x="57150" y="274827"/>
                  </a:lnTo>
                  <a:lnTo>
                    <a:pt x="57150" y="246252"/>
                  </a:lnTo>
                  <a:close/>
                </a:path>
                <a:path w="2919729" h="360680">
                  <a:moveTo>
                    <a:pt x="2747899" y="246252"/>
                  </a:moveTo>
                  <a:lnTo>
                    <a:pt x="57150" y="246252"/>
                  </a:lnTo>
                  <a:lnTo>
                    <a:pt x="57150" y="274827"/>
                  </a:lnTo>
                  <a:lnTo>
                    <a:pt x="2747899" y="274827"/>
                  </a:lnTo>
                  <a:lnTo>
                    <a:pt x="2747899" y="246252"/>
                  </a:lnTo>
                  <a:close/>
                </a:path>
                <a:path w="2919729" h="360680">
                  <a:moveTo>
                    <a:pt x="40512" y="45212"/>
                  </a:moveTo>
                  <a:lnTo>
                    <a:pt x="28575" y="57150"/>
                  </a:lnTo>
                  <a:lnTo>
                    <a:pt x="40512" y="57150"/>
                  </a:lnTo>
                  <a:lnTo>
                    <a:pt x="40512" y="45212"/>
                  </a:lnTo>
                  <a:close/>
                </a:path>
                <a:path w="2919729" h="360680">
                  <a:moveTo>
                    <a:pt x="57150" y="28575"/>
                  </a:moveTo>
                  <a:lnTo>
                    <a:pt x="40512" y="45212"/>
                  </a:lnTo>
                  <a:lnTo>
                    <a:pt x="40512" y="57150"/>
                  </a:lnTo>
                  <a:lnTo>
                    <a:pt x="57150" y="57150"/>
                  </a:lnTo>
                  <a:lnTo>
                    <a:pt x="57150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566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4.-</a:t>
            </a:r>
            <a:r>
              <a:rPr u="none" dirty="0"/>
              <a:t> EL</a:t>
            </a:r>
            <a:r>
              <a:rPr u="none" spc="-45" dirty="0"/>
              <a:t> </a:t>
            </a:r>
            <a:r>
              <a:rPr u="none" dirty="0"/>
              <a:t>MODELO</a:t>
            </a:r>
            <a:r>
              <a:rPr u="none" spc="-65" dirty="0"/>
              <a:t> </a:t>
            </a:r>
            <a:r>
              <a:rPr u="none" spc="-20" dirty="0"/>
              <a:t>ABSOLUTISTA</a:t>
            </a:r>
            <a:r>
              <a:rPr u="none" spc="-50" dirty="0"/>
              <a:t> </a:t>
            </a:r>
            <a:r>
              <a:rPr u="none" spc="-5" dirty="0"/>
              <a:t>DE</a:t>
            </a:r>
            <a:r>
              <a:rPr u="none" dirty="0"/>
              <a:t> 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50" y="333375"/>
            <a:ext cx="8173593" cy="3539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86639" y="360426"/>
            <a:ext cx="801179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4.1.-4.2.-4.3.</a:t>
            </a:r>
            <a:r>
              <a:rPr sz="17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absolutismo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monárquico.</a:t>
            </a: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Decretos de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Nueva</a:t>
            </a:r>
            <a:r>
              <a:rPr sz="17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Planta.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Hacienda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5493" y="708342"/>
            <a:ext cx="3392804" cy="554355"/>
          </a:xfrm>
          <a:custGeom>
            <a:avLst/>
            <a:gdLst/>
            <a:ahLst/>
            <a:cxnLst/>
            <a:rect l="l" t="t" r="r" b="b"/>
            <a:pathLst>
              <a:path w="3392804" h="554355">
                <a:moveTo>
                  <a:pt x="0" y="554037"/>
                </a:moveTo>
                <a:lnTo>
                  <a:pt x="3392551" y="554037"/>
                </a:lnTo>
                <a:lnTo>
                  <a:pt x="3392551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1594" y="737108"/>
            <a:ext cx="30746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543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Austrias: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dos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formas de gobierno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97833" y="719708"/>
            <a:ext cx="41376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24460" algn="l"/>
              </a:tabLst>
            </a:pPr>
            <a:r>
              <a:rPr sz="1400" b="1" i="1" spc="-5" dirty="0">
                <a:solidFill>
                  <a:srgbClr val="2C1F15"/>
                </a:solidFill>
                <a:latin typeface="Arial"/>
                <a:cs typeface="Arial"/>
              </a:rPr>
              <a:t>Autoritaria</a:t>
            </a:r>
            <a:r>
              <a:rPr sz="1400" b="1" i="1" spc="-60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(Castilla)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Pa</a:t>
            </a:r>
            <a:r>
              <a:rPr sz="1400" b="1" i="1" spc="-10" dirty="0">
                <a:solidFill>
                  <a:srgbClr val="2C1F15"/>
                </a:solidFill>
                <a:latin typeface="Arial"/>
                <a:cs typeface="Arial"/>
              </a:rPr>
              <a:t>c</a:t>
            </a: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tista</a:t>
            </a:r>
            <a:r>
              <a:rPr sz="1400" b="1" i="1" spc="-45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(P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ís</a:t>
            </a:r>
            <a:r>
              <a:rPr sz="1400" spc="-1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10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as</a:t>
            </a:r>
            <a:r>
              <a:rPr sz="1400" spc="5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o,</a:t>
            </a:r>
            <a:r>
              <a:rPr sz="1400" spc="-40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spc="-25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,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o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na</a:t>
            </a:r>
            <a:r>
              <a:rPr sz="1400" spc="-3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de</a:t>
            </a:r>
            <a:r>
              <a:rPr sz="1400" spc="-9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gó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19855" y="832103"/>
            <a:ext cx="715010" cy="347980"/>
            <a:chOff x="3419855" y="832103"/>
            <a:chExt cx="715010" cy="34798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39" y="832103"/>
              <a:ext cx="690372" cy="3474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419855" y="894968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4" h="171450">
                  <a:moveTo>
                    <a:pt x="344551" y="0"/>
                  </a:moveTo>
                  <a:lnTo>
                    <a:pt x="344551" y="171450"/>
                  </a:lnTo>
                  <a:lnTo>
                    <a:pt x="458851" y="114300"/>
                  </a:lnTo>
                  <a:lnTo>
                    <a:pt x="373126" y="114300"/>
                  </a:lnTo>
                  <a:lnTo>
                    <a:pt x="373126" y="57150"/>
                  </a:lnTo>
                  <a:lnTo>
                    <a:pt x="458851" y="57150"/>
                  </a:lnTo>
                  <a:lnTo>
                    <a:pt x="344551" y="0"/>
                  </a:lnTo>
                  <a:close/>
                </a:path>
                <a:path w="516254" h="171450">
                  <a:moveTo>
                    <a:pt x="344551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1" y="114300"/>
                  </a:lnTo>
                  <a:lnTo>
                    <a:pt x="344551" y="57150"/>
                  </a:lnTo>
                  <a:close/>
                </a:path>
                <a:path w="516254" h="171450">
                  <a:moveTo>
                    <a:pt x="458851" y="57150"/>
                  </a:moveTo>
                  <a:lnTo>
                    <a:pt x="373126" y="57150"/>
                  </a:lnTo>
                  <a:lnTo>
                    <a:pt x="373126" y="114300"/>
                  </a:lnTo>
                  <a:lnTo>
                    <a:pt x="458851" y="114300"/>
                  </a:lnTo>
                  <a:lnTo>
                    <a:pt x="516001" y="85725"/>
                  </a:lnTo>
                  <a:lnTo>
                    <a:pt x="458851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325748" y="1729866"/>
            <a:ext cx="22263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rey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encarna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Estado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9514" y="1506791"/>
            <a:ext cx="2695575" cy="554355"/>
          </a:xfrm>
          <a:custGeom>
            <a:avLst/>
            <a:gdLst/>
            <a:ahLst/>
            <a:cxnLst/>
            <a:rect l="l" t="t" r="r" b="b"/>
            <a:pathLst>
              <a:path w="2695575" h="554355">
                <a:moveTo>
                  <a:pt x="0" y="554037"/>
                </a:moveTo>
                <a:lnTo>
                  <a:pt x="2695575" y="554037"/>
                </a:lnTo>
                <a:lnTo>
                  <a:pt x="2695575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91795" y="1535684"/>
            <a:ext cx="25412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Borbones: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absolutismo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27403" y="1269491"/>
            <a:ext cx="2668905" cy="1438910"/>
            <a:chOff x="1327403" y="1269491"/>
            <a:chExt cx="2668905" cy="14389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7403" y="1293875"/>
              <a:ext cx="347472" cy="4617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89887" y="1269491"/>
              <a:ext cx="171450" cy="287655"/>
            </a:xfrm>
            <a:custGeom>
              <a:avLst/>
              <a:gdLst/>
              <a:ahLst/>
              <a:cxnLst/>
              <a:rect l="l" t="t" r="r" b="b"/>
              <a:pathLst>
                <a:path w="171450" h="287655">
                  <a:moveTo>
                    <a:pt x="57150" y="115824"/>
                  </a:moveTo>
                  <a:lnTo>
                    <a:pt x="0" y="115824"/>
                  </a:lnTo>
                  <a:lnTo>
                    <a:pt x="85725" y="287274"/>
                  </a:lnTo>
                  <a:lnTo>
                    <a:pt x="157162" y="144399"/>
                  </a:lnTo>
                  <a:lnTo>
                    <a:pt x="57150" y="144399"/>
                  </a:lnTo>
                  <a:lnTo>
                    <a:pt x="57150" y="115824"/>
                  </a:lnTo>
                  <a:close/>
                </a:path>
                <a:path w="171450" h="287655">
                  <a:moveTo>
                    <a:pt x="114300" y="0"/>
                  </a:moveTo>
                  <a:lnTo>
                    <a:pt x="57150" y="0"/>
                  </a:lnTo>
                  <a:lnTo>
                    <a:pt x="57150" y="144399"/>
                  </a:lnTo>
                  <a:lnTo>
                    <a:pt x="114300" y="144399"/>
                  </a:lnTo>
                  <a:lnTo>
                    <a:pt x="114300" y="0"/>
                  </a:lnTo>
                  <a:close/>
                </a:path>
                <a:path w="171450" h="287655">
                  <a:moveTo>
                    <a:pt x="171450" y="115824"/>
                  </a:moveTo>
                  <a:lnTo>
                    <a:pt x="114300" y="115824"/>
                  </a:lnTo>
                  <a:lnTo>
                    <a:pt x="114300" y="144399"/>
                  </a:lnTo>
                  <a:lnTo>
                    <a:pt x="157162" y="144399"/>
                  </a:lnTo>
                  <a:lnTo>
                    <a:pt x="171450" y="11582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3387" y="1696211"/>
              <a:ext cx="702563" cy="3474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699765" y="1759076"/>
              <a:ext cx="527050" cy="171450"/>
            </a:xfrm>
            <a:custGeom>
              <a:avLst/>
              <a:gdLst/>
              <a:ahLst/>
              <a:cxnLst/>
              <a:rect l="l" t="t" r="r" b="b"/>
              <a:pathLst>
                <a:path w="527050" h="171450">
                  <a:moveTo>
                    <a:pt x="355600" y="0"/>
                  </a:moveTo>
                  <a:lnTo>
                    <a:pt x="355600" y="171450"/>
                  </a:lnTo>
                  <a:lnTo>
                    <a:pt x="469900" y="114300"/>
                  </a:lnTo>
                  <a:lnTo>
                    <a:pt x="384175" y="114300"/>
                  </a:lnTo>
                  <a:lnTo>
                    <a:pt x="384175" y="57150"/>
                  </a:lnTo>
                  <a:lnTo>
                    <a:pt x="469900" y="57150"/>
                  </a:lnTo>
                  <a:lnTo>
                    <a:pt x="355600" y="0"/>
                  </a:lnTo>
                  <a:close/>
                </a:path>
                <a:path w="527050" h="171450">
                  <a:moveTo>
                    <a:pt x="35560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55600" y="114300"/>
                  </a:lnTo>
                  <a:lnTo>
                    <a:pt x="355600" y="57150"/>
                  </a:lnTo>
                  <a:close/>
                </a:path>
                <a:path w="527050" h="171450">
                  <a:moveTo>
                    <a:pt x="469900" y="57150"/>
                  </a:moveTo>
                  <a:lnTo>
                    <a:pt x="384175" y="57150"/>
                  </a:lnTo>
                  <a:lnTo>
                    <a:pt x="384175" y="114300"/>
                  </a:lnTo>
                  <a:lnTo>
                    <a:pt x="469900" y="114300"/>
                  </a:lnTo>
                  <a:lnTo>
                    <a:pt x="527050" y="85725"/>
                  </a:lnTo>
                  <a:lnTo>
                    <a:pt x="46990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02152" y="2020887"/>
              <a:ext cx="993775" cy="687705"/>
            </a:xfrm>
            <a:custGeom>
              <a:avLst/>
              <a:gdLst/>
              <a:ahLst/>
              <a:cxnLst/>
              <a:rect l="l" t="t" r="r" b="b"/>
              <a:pathLst>
                <a:path w="993775" h="687705">
                  <a:moveTo>
                    <a:pt x="993775" y="0"/>
                  </a:moveTo>
                  <a:lnTo>
                    <a:pt x="0" y="0"/>
                  </a:lnTo>
                  <a:lnTo>
                    <a:pt x="0" y="687387"/>
                  </a:lnTo>
                  <a:lnTo>
                    <a:pt x="993775" y="687387"/>
                  </a:lnTo>
                  <a:lnTo>
                    <a:pt x="993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081273" y="2049906"/>
            <a:ext cx="82423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gobierna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legisla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juzga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54576" y="2205062"/>
            <a:ext cx="172720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20"/>
              </a:spcBef>
            </a:pPr>
            <a:r>
              <a:rPr sz="1300" b="1" i="1" spc="-5" dirty="0">
                <a:latin typeface="Arial"/>
                <a:cs typeface="Arial"/>
              </a:rPr>
              <a:t>“El</a:t>
            </a:r>
            <a:r>
              <a:rPr sz="1300" b="1" i="1" spc="-2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Estado</a:t>
            </a:r>
            <a:r>
              <a:rPr sz="1300" b="1" i="1" spc="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soy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yo”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9637" y="2700908"/>
            <a:ext cx="23710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 MT"/>
                <a:cs typeface="Arial MT"/>
              </a:rPr>
              <a:t>Fortalecimiento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2231" y="4365053"/>
            <a:ext cx="1151255" cy="494030"/>
          </a:xfrm>
          <a:custGeom>
            <a:avLst/>
            <a:gdLst/>
            <a:ahLst/>
            <a:cxnLst/>
            <a:rect l="l" t="t" r="r" b="b"/>
            <a:pathLst>
              <a:path w="1151255" h="494029">
                <a:moveTo>
                  <a:pt x="0" y="493712"/>
                </a:moveTo>
                <a:lnTo>
                  <a:pt x="1150937" y="493712"/>
                </a:lnTo>
                <a:lnTo>
                  <a:pt x="1150937" y="0"/>
                </a:lnTo>
                <a:lnTo>
                  <a:pt x="0" y="0"/>
                </a:lnTo>
                <a:lnTo>
                  <a:pt x="0" y="493712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50977" y="4394708"/>
            <a:ext cx="8705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Cortes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Consejos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07504" y="2105025"/>
            <a:ext cx="1567815" cy="2459355"/>
            <a:chOff x="107504" y="2105025"/>
            <a:chExt cx="1567815" cy="2459355"/>
          </a:xfrm>
        </p:grpSpPr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7403" y="2129027"/>
              <a:ext cx="347472" cy="77876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389887" y="2105025"/>
              <a:ext cx="171450" cy="603250"/>
            </a:xfrm>
            <a:custGeom>
              <a:avLst/>
              <a:gdLst/>
              <a:ahLst/>
              <a:cxnLst/>
              <a:rect l="l" t="t" r="r" b="b"/>
              <a:pathLst>
                <a:path w="171450" h="603250">
                  <a:moveTo>
                    <a:pt x="57150" y="431800"/>
                  </a:moveTo>
                  <a:lnTo>
                    <a:pt x="0" y="431800"/>
                  </a:lnTo>
                  <a:lnTo>
                    <a:pt x="85725" y="603250"/>
                  </a:lnTo>
                  <a:lnTo>
                    <a:pt x="157162" y="460375"/>
                  </a:lnTo>
                  <a:lnTo>
                    <a:pt x="57150" y="460375"/>
                  </a:lnTo>
                  <a:lnTo>
                    <a:pt x="57150" y="431800"/>
                  </a:lnTo>
                  <a:close/>
                </a:path>
                <a:path w="171450" h="603250">
                  <a:moveTo>
                    <a:pt x="114300" y="0"/>
                  </a:moveTo>
                  <a:lnTo>
                    <a:pt x="57150" y="0"/>
                  </a:lnTo>
                  <a:lnTo>
                    <a:pt x="57150" y="460375"/>
                  </a:lnTo>
                  <a:lnTo>
                    <a:pt x="114300" y="460375"/>
                  </a:lnTo>
                  <a:lnTo>
                    <a:pt x="114300" y="0"/>
                  </a:lnTo>
                  <a:close/>
                </a:path>
                <a:path w="171450" h="603250">
                  <a:moveTo>
                    <a:pt x="171450" y="431800"/>
                  </a:moveTo>
                  <a:lnTo>
                    <a:pt x="114300" y="431800"/>
                  </a:lnTo>
                  <a:lnTo>
                    <a:pt x="114300" y="460375"/>
                  </a:lnTo>
                  <a:lnTo>
                    <a:pt x="157162" y="460375"/>
                  </a:lnTo>
                  <a:lnTo>
                    <a:pt x="171450" y="4318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348" y="2820923"/>
              <a:ext cx="384048" cy="174345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61974" y="2796794"/>
              <a:ext cx="294005" cy="1568450"/>
            </a:xfrm>
            <a:custGeom>
              <a:avLst/>
              <a:gdLst/>
              <a:ahLst/>
              <a:cxnLst/>
              <a:rect l="l" t="t" r="r" b="b"/>
              <a:pathLst>
                <a:path w="294005" h="1568450">
                  <a:moveTo>
                    <a:pt x="57150" y="1396872"/>
                  </a:moveTo>
                  <a:lnTo>
                    <a:pt x="0" y="1396872"/>
                  </a:lnTo>
                  <a:lnTo>
                    <a:pt x="85725" y="1568322"/>
                  </a:lnTo>
                  <a:lnTo>
                    <a:pt x="157162" y="1425447"/>
                  </a:lnTo>
                  <a:lnTo>
                    <a:pt x="57150" y="1425447"/>
                  </a:lnTo>
                  <a:lnTo>
                    <a:pt x="57150" y="1396872"/>
                  </a:lnTo>
                  <a:close/>
                </a:path>
                <a:path w="294005" h="1568450">
                  <a:moveTo>
                    <a:pt x="265112" y="0"/>
                  </a:moveTo>
                  <a:lnTo>
                    <a:pt x="57150" y="0"/>
                  </a:lnTo>
                  <a:lnTo>
                    <a:pt x="57150" y="1425447"/>
                  </a:lnTo>
                  <a:lnTo>
                    <a:pt x="114300" y="1425447"/>
                  </a:lnTo>
                  <a:lnTo>
                    <a:pt x="114300" y="57150"/>
                  </a:lnTo>
                  <a:lnTo>
                    <a:pt x="85725" y="57150"/>
                  </a:lnTo>
                  <a:lnTo>
                    <a:pt x="114300" y="28575"/>
                  </a:lnTo>
                  <a:lnTo>
                    <a:pt x="236537" y="28575"/>
                  </a:lnTo>
                  <a:lnTo>
                    <a:pt x="236537" y="27304"/>
                  </a:lnTo>
                  <a:lnTo>
                    <a:pt x="237807" y="27304"/>
                  </a:lnTo>
                  <a:lnTo>
                    <a:pt x="265112" y="0"/>
                  </a:lnTo>
                  <a:close/>
                </a:path>
                <a:path w="294005" h="1568450">
                  <a:moveTo>
                    <a:pt x="171450" y="1396872"/>
                  </a:moveTo>
                  <a:lnTo>
                    <a:pt x="114300" y="1396872"/>
                  </a:lnTo>
                  <a:lnTo>
                    <a:pt x="114300" y="1425447"/>
                  </a:lnTo>
                  <a:lnTo>
                    <a:pt x="157162" y="1425447"/>
                  </a:lnTo>
                  <a:lnTo>
                    <a:pt x="171450" y="1396872"/>
                  </a:lnTo>
                  <a:close/>
                </a:path>
                <a:path w="294005" h="1568450">
                  <a:moveTo>
                    <a:pt x="114300" y="28575"/>
                  </a:moveTo>
                  <a:lnTo>
                    <a:pt x="85725" y="57150"/>
                  </a:lnTo>
                  <a:lnTo>
                    <a:pt x="114300" y="57150"/>
                  </a:lnTo>
                  <a:lnTo>
                    <a:pt x="114300" y="28575"/>
                  </a:lnTo>
                  <a:close/>
                </a:path>
                <a:path w="294005" h="1568450">
                  <a:moveTo>
                    <a:pt x="293687" y="27304"/>
                  </a:moveTo>
                  <a:lnTo>
                    <a:pt x="237807" y="27304"/>
                  </a:lnTo>
                  <a:lnTo>
                    <a:pt x="236537" y="28575"/>
                  </a:lnTo>
                  <a:lnTo>
                    <a:pt x="114300" y="28575"/>
                  </a:lnTo>
                  <a:lnTo>
                    <a:pt x="114300" y="57150"/>
                  </a:lnTo>
                  <a:lnTo>
                    <a:pt x="293687" y="57150"/>
                  </a:lnTo>
                  <a:lnTo>
                    <a:pt x="293687" y="27304"/>
                  </a:lnTo>
                  <a:close/>
                </a:path>
                <a:path w="294005" h="1568450">
                  <a:moveTo>
                    <a:pt x="237807" y="27304"/>
                  </a:moveTo>
                  <a:lnTo>
                    <a:pt x="236537" y="27304"/>
                  </a:lnTo>
                  <a:lnTo>
                    <a:pt x="236537" y="28575"/>
                  </a:lnTo>
                  <a:lnTo>
                    <a:pt x="237807" y="2730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7504" y="3136011"/>
              <a:ext cx="1079500" cy="692150"/>
            </a:xfrm>
            <a:custGeom>
              <a:avLst/>
              <a:gdLst/>
              <a:ahLst/>
              <a:cxnLst/>
              <a:rect l="l" t="t" r="r" b="b"/>
              <a:pathLst>
                <a:path w="1079500" h="692150">
                  <a:moveTo>
                    <a:pt x="1079500" y="0"/>
                  </a:moveTo>
                  <a:lnTo>
                    <a:pt x="0" y="0"/>
                  </a:lnTo>
                  <a:lnTo>
                    <a:pt x="0" y="692150"/>
                  </a:lnTo>
                  <a:lnTo>
                    <a:pt x="1079500" y="692150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22605" y="3165093"/>
            <a:ext cx="92329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se</a:t>
            </a:r>
            <a:r>
              <a:rPr sz="1300" spc="-6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suprimen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 pierden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atribuciones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43375" y="3141687"/>
            <a:ext cx="1508125" cy="582295"/>
          </a:xfrm>
          <a:prstGeom prst="rect">
            <a:avLst/>
          </a:prstGeom>
          <a:solidFill>
            <a:srgbClr val="6B6BC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5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Centralización</a:t>
            </a:r>
            <a:endParaRPr sz="13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710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Uniformización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319398" y="2789173"/>
            <a:ext cx="1706880" cy="532130"/>
            <a:chOff x="3319398" y="2789173"/>
            <a:chExt cx="1706880" cy="532130"/>
          </a:xfrm>
        </p:grpSpPr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3655" y="2813303"/>
              <a:ext cx="1682496" cy="50749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319398" y="2789173"/>
              <a:ext cx="1593850" cy="332105"/>
            </a:xfrm>
            <a:custGeom>
              <a:avLst/>
              <a:gdLst/>
              <a:ahLst/>
              <a:cxnLst/>
              <a:rect l="l" t="t" r="r" b="b"/>
              <a:pathLst>
                <a:path w="1593850" h="332105">
                  <a:moveTo>
                    <a:pt x="1422400" y="159638"/>
                  </a:moveTo>
                  <a:lnTo>
                    <a:pt x="1506601" y="331850"/>
                  </a:lnTo>
                  <a:lnTo>
                    <a:pt x="1579526" y="188975"/>
                  </a:lnTo>
                  <a:lnTo>
                    <a:pt x="1479296" y="188975"/>
                  </a:lnTo>
                  <a:lnTo>
                    <a:pt x="1479318" y="160145"/>
                  </a:lnTo>
                  <a:lnTo>
                    <a:pt x="1422400" y="159638"/>
                  </a:lnTo>
                  <a:close/>
                </a:path>
                <a:path w="1593850" h="332105">
                  <a:moveTo>
                    <a:pt x="1479318" y="160145"/>
                  </a:moveTo>
                  <a:lnTo>
                    <a:pt x="1479296" y="188975"/>
                  </a:lnTo>
                  <a:lnTo>
                    <a:pt x="1536446" y="188975"/>
                  </a:lnTo>
                  <a:lnTo>
                    <a:pt x="1536484" y="160653"/>
                  </a:lnTo>
                  <a:lnTo>
                    <a:pt x="1479318" y="160145"/>
                  </a:lnTo>
                  <a:close/>
                </a:path>
                <a:path w="1593850" h="332105">
                  <a:moveTo>
                    <a:pt x="1536484" y="160653"/>
                  </a:moveTo>
                  <a:lnTo>
                    <a:pt x="1536446" y="188975"/>
                  </a:lnTo>
                  <a:lnTo>
                    <a:pt x="1579526" y="188975"/>
                  </a:lnTo>
                  <a:lnTo>
                    <a:pt x="1593723" y="161162"/>
                  </a:lnTo>
                  <a:lnTo>
                    <a:pt x="1536484" y="160653"/>
                  </a:lnTo>
                  <a:close/>
                </a:path>
                <a:path w="1593850" h="332105">
                  <a:moveTo>
                    <a:pt x="1479423" y="28575"/>
                  </a:moveTo>
                  <a:lnTo>
                    <a:pt x="1479318" y="160145"/>
                  </a:lnTo>
                  <a:lnTo>
                    <a:pt x="1536484" y="160653"/>
                  </a:lnTo>
                  <a:lnTo>
                    <a:pt x="1536623" y="57150"/>
                  </a:lnTo>
                  <a:lnTo>
                    <a:pt x="1507998" y="57150"/>
                  </a:lnTo>
                  <a:lnTo>
                    <a:pt x="1479423" y="28575"/>
                  </a:lnTo>
                  <a:close/>
                </a:path>
                <a:path w="1593850" h="332105">
                  <a:moveTo>
                    <a:pt x="15367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479400" y="57150"/>
                  </a:lnTo>
                  <a:lnTo>
                    <a:pt x="1479423" y="28575"/>
                  </a:lnTo>
                  <a:lnTo>
                    <a:pt x="1536661" y="28575"/>
                  </a:lnTo>
                  <a:lnTo>
                    <a:pt x="1536700" y="0"/>
                  </a:lnTo>
                  <a:close/>
                </a:path>
                <a:path w="1593850" h="332105">
                  <a:moveTo>
                    <a:pt x="1536661" y="28575"/>
                  </a:moveTo>
                  <a:lnTo>
                    <a:pt x="1479423" y="28575"/>
                  </a:lnTo>
                  <a:lnTo>
                    <a:pt x="1507998" y="57150"/>
                  </a:lnTo>
                  <a:lnTo>
                    <a:pt x="1536623" y="57150"/>
                  </a:lnTo>
                  <a:lnTo>
                    <a:pt x="1536661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52588" y="2536317"/>
            <a:ext cx="960119" cy="975360"/>
            <a:chOff x="7752588" y="2536317"/>
            <a:chExt cx="960119" cy="975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6733" y="2560320"/>
              <a:ext cx="935974" cy="9509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752588" y="2536317"/>
              <a:ext cx="932815" cy="948055"/>
            </a:xfrm>
            <a:custGeom>
              <a:avLst/>
              <a:gdLst/>
              <a:ahLst/>
              <a:cxnLst/>
              <a:rect l="l" t="t" r="r" b="b"/>
              <a:pathLst>
                <a:path w="932815" h="948054">
                  <a:moveTo>
                    <a:pt x="875664" y="890524"/>
                  </a:moveTo>
                  <a:lnTo>
                    <a:pt x="327278" y="890524"/>
                  </a:lnTo>
                  <a:lnTo>
                    <a:pt x="327278" y="947674"/>
                  </a:lnTo>
                  <a:lnTo>
                    <a:pt x="932814" y="947674"/>
                  </a:lnTo>
                  <a:lnTo>
                    <a:pt x="932814" y="919099"/>
                  </a:lnTo>
                  <a:lnTo>
                    <a:pt x="875664" y="919099"/>
                  </a:lnTo>
                  <a:lnTo>
                    <a:pt x="875664" y="890524"/>
                  </a:lnTo>
                  <a:close/>
                </a:path>
                <a:path w="932815" h="948054">
                  <a:moveTo>
                    <a:pt x="875664" y="85725"/>
                  </a:moveTo>
                  <a:lnTo>
                    <a:pt x="875664" y="919099"/>
                  </a:lnTo>
                  <a:lnTo>
                    <a:pt x="904239" y="890524"/>
                  </a:lnTo>
                  <a:lnTo>
                    <a:pt x="932814" y="890524"/>
                  </a:lnTo>
                  <a:lnTo>
                    <a:pt x="932814" y="114300"/>
                  </a:lnTo>
                  <a:lnTo>
                    <a:pt x="904239" y="114300"/>
                  </a:lnTo>
                  <a:lnTo>
                    <a:pt x="875664" y="85725"/>
                  </a:lnTo>
                  <a:close/>
                </a:path>
                <a:path w="932815" h="948054">
                  <a:moveTo>
                    <a:pt x="932814" y="890524"/>
                  </a:moveTo>
                  <a:lnTo>
                    <a:pt x="904239" y="890524"/>
                  </a:lnTo>
                  <a:lnTo>
                    <a:pt x="875664" y="919099"/>
                  </a:lnTo>
                  <a:lnTo>
                    <a:pt x="932814" y="919099"/>
                  </a:lnTo>
                  <a:lnTo>
                    <a:pt x="932814" y="890524"/>
                  </a:lnTo>
                  <a:close/>
                </a:path>
                <a:path w="932815" h="948054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932815" h="948054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932815" h="948054">
                  <a:moveTo>
                    <a:pt x="932814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875664" y="114300"/>
                  </a:lnTo>
                  <a:lnTo>
                    <a:pt x="875664" y="85725"/>
                  </a:lnTo>
                  <a:lnTo>
                    <a:pt x="932814" y="85725"/>
                  </a:lnTo>
                  <a:lnTo>
                    <a:pt x="932814" y="57150"/>
                  </a:lnTo>
                  <a:close/>
                </a:path>
                <a:path w="932815" h="948054">
                  <a:moveTo>
                    <a:pt x="932814" y="85725"/>
                  </a:moveTo>
                  <a:lnTo>
                    <a:pt x="875664" y="85725"/>
                  </a:lnTo>
                  <a:lnTo>
                    <a:pt x="904239" y="114300"/>
                  </a:lnTo>
                  <a:lnTo>
                    <a:pt x="932814" y="114300"/>
                  </a:lnTo>
                  <a:lnTo>
                    <a:pt x="932814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087361" y="1326896"/>
            <a:ext cx="200660" cy="1821814"/>
            <a:chOff x="7087361" y="1326896"/>
            <a:chExt cx="200660" cy="1821814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2909" y="1351788"/>
              <a:ext cx="174498" cy="17967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87361" y="1326896"/>
              <a:ext cx="171450" cy="1795145"/>
            </a:xfrm>
            <a:custGeom>
              <a:avLst/>
              <a:gdLst/>
              <a:ahLst/>
              <a:cxnLst/>
              <a:rect l="l" t="t" r="r" b="b"/>
              <a:pathLst>
                <a:path w="171450" h="1795145">
                  <a:moveTo>
                    <a:pt x="114310" y="170941"/>
                  </a:moveTo>
                  <a:lnTo>
                    <a:pt x="57160" y="171957"/>
                  </a:lnTo>
                  <a:lnTo>
                    <a:pt x="86614" y="1794637"/>
                  </a:lnTo>
                  <a:lnTo>
                    <a:pt x="143764" y="1793620"/>
                  </a:lnTo>
                  <a:lnTo>
                    <a:pt x="114310" y="170941"/>
                  </a:lnTo>
                  <a:close/>
                </a:path>
                <a:path w="171450" h="1795145">
                  <a:moveTo>
                    <a:pt x="82677" y="0"/>
                  </a:moveTo>
                  <a:lnTo>
                    <a:pt x="0" y="172974"/>
                  </a:lnTo>
                  <a:lnTo>
                    <a:pt x="57160" y="171957"/>
                  </a:lnTo>
                  <a:lnTo>
                    <a:pt x="56642" y="143382"/>
                  </a:lnTo>
                  <a:lnTo>
                    <a:pt x="113792" y="142366"/>
                  </a:lnTo>
                  <a:lnTo>
                    <a:pt x="157052" y="142366"/>
                  </a:lnTo>
                  <a:lnTo>
                    <a:pt x="82677" y="0"/>
                  </a:lnTo>
                  <a:close/>
                </a:path>
                <a:path w="171450" h="1795145">
                  <a:moveTo>
                    <a:pt x="113792" y="142366"/>
                  </a:moveTo>
                  <a:lnTo>
                    <a:pt x="56642" y="143382"/>
                  </a:lnTo>
                  <a:lnTo>
                    <a:pt x="57160" y="171957"/>
                  </a:lnTo>
                  <a:lnTo>
                    <a:pt x="114310" y="170941"/>
                  </a:lnTo>
                  <a:lnTo>
                    <a:pt x="113792" y="142366"/>
                  </a:lnTo>
                  <a:close/>
                </a:path>
                <a:path w="171450" h="1795145">
                  <a:moveTo>
                    <a:pt x="157052" y="142366"/>
                  </a:moveTo>
                  <a:lnTo>
                    <a:pt x="113792" y="142366"/>
                  </a:lnTo>
                  <a:lnTo>
                    <a:pt x="114310" y="170941"/>
                  </a:lnTo>
                  <a:lnTo>
                    <a:pt x="171450" y="169925"/>
                  </a:lnTo>
                  <a:lnTo>
                    <a:pt x="157052" y="142366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435100" y="2076450"/>
            <a:ext cx="2945130" cy="388620"/>
            <a:chOff x="1435100" y="2076450"/>
            <a:chExt cx="2945130" cy="3886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8468" y="2100072"/>
              <a:ext cx="2921508" cy="3645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5100" y="2076450"/>
              <a:ext cx="2919730" cy="360680"/>
            </a:xfrm>
            <a:custGeom>
              <a:avLst/>
              <a:gdLst/>
              <a:ahLst/>
              <a:cxnLst/>
              <a:rect l="l" t="t" r="r" b="b"/>
              <a:pathLst>
                <a:path w="2919729" h="360680">
                  <a:moveTo>
                    <a:pt x="2747899" y="189102"/>
                  </a:moveTo>
                  <a:lnTo>
                    <a:pt x="2747899" y="360552"/>
                  </a:lnTo>
                  <a:lnTo>
                    <a:pt x="2862199" y="303402"/>
                  </a:lnTo>
                  <a:lnTo>
                    <a:pt x="2776601" y="303402"/>
                  </a:lnTo>
                  <a:lnTo>
                    <a:pt x="2776601" y="246252"/>
                  </a:lnTo>
                  <a:lnTo>
                    <a:pt x="2862199" y="246252"/>
                  </a:lnTo>
                  <a:lnTo>
                    <a:pt x="2747899" y="189102"/>
                  </a:lnTo>
                  <a:close/>
                </a:path>
                <a:path w="2919729" h="360680">
                  <a:moveTo>
                    <a:pt x="40512" y="0"/>
                  </a:moveTo>
                  <a:lnTo>
                    <a:pt x="0" y="0"/>
                  </a:lnTo>
                  <a:lnTo>
                    <a:pt x="0" y="303402"/>
                  </a:lnTo>
                  <a:lnTo>
                    <a:pt x="2747899" y="303402"/>
                  </a:lnTo>
                  <a:lnTo>
                    <a:pt x="2747899" y="274827"/>
                  </a:lnTo>
                  <a:lnTo>
                    <a:pt x="57150" y="274827"/>
                  </a:lnTo>
                  <a:lnTo>
                    <a:pt x="28575" y="246252"/>
                  </a:lnTo>
                  <a:lnTo>
                    <a:pt x="57150" y="246252"/>
                  </a:lnTo>
                  <a:lnTo>
                    <a:pt x="57150" y="57150"/>
                  </a:lnTo>
                  <a:lnTo>
                    <a:pt x="28575" y="57150"/>
                  </a:lnTo>
                  <a:lnTo>
                    <a:pt x="40512" y="45212"/>
                  </a:lnTo>
                  <a:lnTo>
                    <a:pt x="40512" y="0"/>
                  </a:lnTo>
                  <a:close/>
                </a:path>
                <a:path w="2919729" h="360680">
                  <a:moveTo>
                    <a:pt x="2862199" y="246252"/>
                  </a:moveTo>
                  <a:lnTo>
                    <a:pt x="2776601" y="246252"/>
                  </a:lnTo>
                  <a:lnTo>
                    <a:pt x="2776601" y="303402"/>
                  </a:lnTo>
                  <a:lnTo>
                    <a:pt x="2862199" y="303402"/>
                  </a:lnTo>
                  <a:lnTo>
                    <a:pt x="2919349" y="274827"/>
                  </a:lnTo>
                  <a:lnTo>
                    <a:pt x="2862199" y="246252"/>
                  </a:lnTo>
                  <a:close/>
                </a:path>
                <a:path w="2919729" h="360680">
                  <a:moveTo>
                    <a:pt x="57150" y="246252"/>
                  </a:moveTo>
                  <a:lnTo>
                    <a:pt x="28575" y="246252"/>
                  </a:lnTo>
                  <a:lnTo>
                    <a:pt x="57150" y="274827"/>
                  </a:lnTo>
                  <a:lnTo>
                    <a:pt x="57150" y="246252"/>
                  </a:lnTo>
                  <a:close/>
                </a:path>
                <a:path w="2919729" h="360680">
                  <a:moveTo>
                    <a:pt x="2747899" y="246252"/>
                  </a:moveTo>
                  <a:lnTo>
                    <a:pt x="57150" y="246252"/>
                  </a:lnTo>
                  <a:lnTo>
                    <a:pt x="57150" y="274827"/>
                  </a:lnTo>
                  <a:lnTo>
                    <a:pt x="2747899" y="274827"/>
                  </a:lnTo>
                  <a:lnTo>
                    <a:pt x="2747899" y="246252"/>
                  </a:lnTo>
                  <a:close/>
                </a:path>
                <a:path w="2919729" h="360680">
                  <a:moveTo>
                    <a:pt x="40512" y="45212"/>
                  </a:moveTo>
                  <a:lnTo>
                    <a:pt x="28575" y="57150"/>
                  </a:lnTo>
                  <a:lnTo>
                    <a:pt x="40512" y="57150"/>
                  </a:lnTo>
                  <a:lnTo>
                    <a:pt x="40512" y="45212"/>
                  </a:lnTo>
                  <a:close/>
                </a:path>
                <a:path w="2919729" h="360680">
                  <a:moveTo>
                    <a:pt x="57150" y="28575"/>
                  </a:moveTo>
                  <a:lnTo>
                    <a:pt x="40512" y="45212"/>
                  </a:lnTo>
                  <a:lnTo>
                    <a:pt x="40512" y="57150"/>
                  </a:lnTo>
                  <a:lnTo>
                    <a:pt x="57150" y="57150"/>
                  </a:lnTo>
                  <a:lnTo>
                    <a:pt x="57150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566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4.-</a:t>
            </a:r>
            <a:r>
              <a:rPr u="none" dirty="0"/>
              <a:t> EL</a:t>
            </a:r>
            <a:r>
              <a:rPr u="none" spc="-45" dirty="0"/>
              <a:t> </a:t>
            </a:r>
            <a:r>
              <a:rPr u="none" dirty="0"/>
              <a:t>MODELO</a:t>
            </a:r>
            <a:r>
              <a:rPr u="none" spc="-65" dirty="0"/>
              <a:t> </a:t>
            </a:r>
            <a:r>
              <a:rPr u="none" spc="-20" dirty="0"/>
              <a:t>ABSOLUTISTA</a:t>
            </a:r>
            <a:r>
              <a:rPr u="none" spc="-50" dirty="0"/>
              <a:t> </a:t>
            </a:r>
            <a:r>
              <a:rPr u="none" spc="-5" dirty="0"/>
              <a:t>DE</a:t>
            </a:r>
            <a:r>
              <a:rPr u="none" dirty="0"/>
              <a:t> 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950" y="333375"/>
            <a:ext cx="8173593" cy="35394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6639" y="360426"/>
            <a:ext cx="801179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4.1.-4.2.-4.3.</a:t>
            </a:r>
            <a:r>
              <a:rPr sz="17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absolutismo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monárquico.</a:t>
            </a: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Decretos de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Nueva</a:t>
            </a:r>
            <a:r>
              <a:rPr sz="17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Planta.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Hacienda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5493" y="708342"/>
            <a:ext cx="3392804" cy="554355"/>
          </a:xfrm>
          <a:custGeom>
            <a:avLst/>
            <a:gdLst/>
            <a:ahLst/>
            <a:cxnLst/>
            <a:rect l="l" t="t" r="r" b="b"/>
            <a:pathLst>
              <a:path w="3392804" h="554355">
                <a:moveTo>
                  <a:pt x="0" y="554037"/>
                </a:moveTo>
                <a:lnTo>
                  <a:pt x="3392551" y="554037"/>
                </a:lnTo>
                <a:lnTo>
                  <a:pt x="3392551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1594" y="737108"/>
            <a:ext cx="30746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543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Austrias: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dos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formas de gobierno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97833" y="719708"/>
            <a:ext cx="41376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24460" algn="l"/>
              </a:tabLst>
            </a:pPr>
            <a:r>
              <a:rPr sz="1400" b="1" i="1" spc="-5" dirty="0">
                <a:solidFill>
                  <a:srgbClr val="2C1F15"/>
                </a:solidFill>
                <a:latin typeface="Arial"/>
                <a:cs typeface="Arial"/>
              </a:rPr>
              <a:t>Autoritaria</a:t>
            </a:r>
            <a:r>
              <a:rPr sz="1400" b="1" i="1" spc="-60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(Castilla)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Pa</a:t>
            </a:r>
            <a:r>
              <a:rPr sz="1400" b="1" i="1" spc="-10" dirty="0">
                <a:solidFill>
                  <a:srgbClr val="2C1F15"/>
                </a:solidFill>
                <a:latin typeface="Arial"/>
                <a:cs typeface="Arial"/>
              </a:rPr>
              <a:t>c</a:t>
            </a: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tista</a:t>
            </a:r>
            <a:r>
              <a:rPr sz="1400" b="1" i="1" spc="-45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(P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ís</a:t>
            </a:r>
            <a:r>
              <a:rPr sz="1400" spc="-1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10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as</a:t>
            </a:r>
            <a:r>
              <a:rPr sz="1400" spc="5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o,</a:t>
            </a:r>
            <a:r>
              <a:rPr sz="1400" spc="-40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spc="-25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,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o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na</a:t>
            </a:r>
            <a:r>
              <a:rPr sz="1400" spc="-3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de</a:t>
            </a:r>
            <a:r>
              <a:rPr sz="1400" spc="-9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gó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419855" y="832103"/>
            <a:ext cx="715010" cy="347980"/>
            <a:chOff x="3419855" y="832103"/>
            <a:chExt cx="715010" cy="347980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4239" y="832103"/>
              <a:ext cx="690372" cy="3474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419855" y="894968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4" h="171450">
                  <a:moveTo>
                    <a:pt x="344551" y="0"/>
                  </a:moveTo>
                  <a:lnTo>
                    <a:pt x="344551" y="171450"/>
                  </a:lnTo>
                  <a:lnTo>
                    <a:pt x="458851" y="114300"/>
                  </a:lnTo>
                  <a:lnTo>
                    <a:pt x="373126" y="114300"/>
                  </a:lnTo>
                  <a:lnTo>
                    <a:pt x="373126" y="57150"/>
                  </a:lnTo>
                  <a:lnTo>
                    <a:pt x="458851" y="57150"/>
                  </a:lnTo>
                  <a:lnTo>
                    <a:pt x="344551" y="0"/>
                  </a:lnTo>
                  <a:close/>
                </a:path>
                <a:path w="516254" h="171450">
                  <a:moveTo>
                    <a:pt x="344551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1" y="114300"/>
                  </a:lnTo>
                  <a:lnTo>
                    <a:pt x="344551" y="57150"/>
                  </a:lnTo>
                  <a:close/>
                </a:path>
                <a:path w="516254" h="171450">
                  <a:moveTo>
                    <a:pt x="458851" y="57150"/>
                  </a:moveTo>
                  <a:lnTo>
                    <a:pt x="373126" y="57150"/>
                  </a:lnTo>
                  <a:lnTo>
                    <a:pt x="373126" y="114300"/>
                  </a:lnTo>
                  <a:lnTo>
                    <a:pt x="458851" y="114300"/>
                  </a:lnTo>
                  <a:lnTo>
                    <a:pt x="516001" y="85725"/>
                  </a:lnTo>
                  <a:lnTo>
                    <a:pt x="458851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325748" y="1729866"/>
            <a:ext cx="22263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rey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encarna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Estado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79514" y="1506791"/>
            <a:ext cx="2695575" cy="554355"/>
          </a:xfrm>
          <a:custGeom>
            <a:avLst/>
            <a:gdLst/>
            <a:ahLst/>
            <a:cxnLst/>
            <a:rect l="l" t="t" r="r" b="b"/>
            <a:pathLst>
              <a:path w="2695575" h="554355">
                <a:moveTo>
                  <a:pt x="0" y="554037"/>
                </a:moveTo>
                <a:lnTo>
                  <a:pt x="2695575" y="554037"/>
                </a:lnTo>
                <a:lnTo>
                  <a:pt x="2695575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91795" y="1535684"/>
            <a:ext cx="25412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Borbones: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absolutismo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327403" y="1269491"/>
            <a:ext cx="2668905" cy="1438910"/>
            <a:chOff x="1327403" y="1269491"/>
            <a:chExt cx="2668905" cy="143891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7403" y="1293875"/>
              <a:ext cx="347472" cy="46177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89887" y="1269491"/>
              <a:ext cx="171450" cy="287655"/>
            </a:xfrm>
            <a:custGeom>
              <a:avLst/>
              <a:gdLst/>
              <a:ahLst/>
              <a:cxnLst/>
              <a:rect l="l" t="t" r="r" b="b"/>
              <a:pathLst>
                <a:path w="171450" h="287655">
                  <a:moveTo>
                    <a:pt x="57150" y="115824"/>
                  </a:moveTo>
                  <a:lnTo>
                    <a:pt x="0" y="115824"/>
                  </a:lnTo>
                  <a:lnTo>
                    <a:pt x="85725" y="287274"/>
                  </a:lnTo>
                  <a:lnTo>
                    <a:pt x="157162" y="144399"/>
                  </a:lnTo>
                  <a:lnTo>
                    <a:pt x="57150" y="144399"/>
                  </a:lnTo>
                  <a:lnTo>
                    <a:pt x="57150" y="115824"/>
                  </a:lnTo>
                  <a:close/>
                </a:path>
                <a:path w="171450" h="287655">
                  <a:moveTo>
                    <a:pt x="114300" y="0"/>
                  </a:moveTo>
                  <a:lnTo>
                    <a:pt x="57150" y="0"/>
                  </a:lnTo>
                  <a:lnTo>
                    <a:pt x="57150" y="144399"/>
                  </a:lnTo>
                  <a:lnTo>
                    <a:pt x="114300" y="144399"/>
                  </a:lnTo>
                  <a:lnTo>
                    <a:pt x="114300" y="0"/>
                  </a:lnTo>
                  <a:close/>
                </a:path>
                <a:path w="171450" h="287655">
                  <a:moveTo>
                    <a:pt x="171450" y="115824"/>
                  </a:moveTo>
                  <a:lnTo>
                    <a:pt x="114300" y="115824"/>
                  </a:lnTo>
                  <a:lnTo>
                    <a:pt x="114300" y="144399"/>
                  </a:lnTo>
                  <a:lnTo>
                    <a:pt x="157162" y="144399"/>
                  </a:lnTo>
                  <a:lnTo>
                    <a:pt x="171450" y="11582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23387" y="1696211"/>
              <a:ext cx="702563" cy="34747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99765" y="1759076"/>
              <a:ext cx="527050" cy="171450"/>
            </a:xfrm>
            <a:custGeom>
              <a:avLst/>
              <a:gdLst/>
              <a:ahLst/>
              <a:cxnLst/>
              <a:rect l="l" t="t" r="r" b="b"/>
              <a:pathLst>
                <a:path w="527050" h="171450">
                  <a:moveTo>
                    <a:pt x="355600" y="0"/>
                  </a:moveTo>
                  <a:lnTo>
                    <a:pt x="355600" y="171450"/>
                  </a:lnTo>
                  <a:lnTo>
                    <a:pt x="469900" y="114300"/>
                  </a:lnTo>
                  <a:lnTo>
                    <a:pt x="384175" y="114300"/>
                  </a:lnTo>
                  <a:lnTo>
                    <a:pt x="384175" y="57150"/>
                  </a:lnTo>
                  <a:lnTo>
                    <a:pt x="469900" y="57150"/>
                  </a:lnTo>
                  <a:lnTo>
                    <a:pt x="355600" y="0"/>
                  </a:lnTo>
                  <a:close/>
                </a:path>
                <a:path w="527050" h="171450">
                  <a:moveTo>
                    <a:pt x="35560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55600" y="114300"/>
                  </a:lnTo>
                  <a:lnTo>
                    <a:pt x="355600" y="57150"/>
                  </a:lnTo>
                  <a:close/>
                </a:path>
                <a:path w="527050" h="171450">
                  <a:moveTo>
                    <a:pt x="469900" y="57150"/>
                  </a:moveTo>
                  <a:lnTo>
                    <a:pt x="384175" y="57150"/>
                  </a:lnTo>
                  <a:lnTo>
                    <a:pt x="384175" y="114300"/>
                  </a:lnTo>
                  <a:lnTo>
                    <a:pt x="469900" y="114300"/>
                  </a:lnTo>
                  <a:lnTo>
                    <a:pt x="527050" y="85725"/>
                  </a:lnTo>
                  <a:lnTo>
                    <a:pt x="46990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02152" y="2020887"/>
              <a:ext cx="993775" cy="687705"/>
            </a:xfrm>
            <a:custGeom>
              <a:avLst/>
              <a:gdLst/>
              <a:ahLst/>
              <a:cxnLst/>
              <a:rect l="l" t="t" r="r" b="b"/>
              <a:pathLst>
                <a:path w="993775" h="687705">
                  <a:moveTo>
                    <a:pt x="993775" y="0"/>
                  </a:moveTo>
                  <a:lnTo>
                    <a:pt x="0" y="0"/>
                  </a:lnTo>
                  <a:lnTo>
                    <a:pt x="0" y="687387"/>
                  </a:lnTo>
                  <a:lnTo>
                    <a:pt x="993775" y="687387"/>
                  </a:lnTo>
                  <a:lnTo>
                    <a:pt x="993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081273" y="2049906"/>
            <a:ext cx="82423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gobierna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legisla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juzga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54576" y="2205062"/>
            <a:ext cx="172720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20"/>
              </a:spcBef>
            </a:pPr>
            <a:r>
              <a:rPr sz="1300" b="1" i="1" spc="-5" dirty="0">
                <a:latin typeface="Arial"/>
                <a:cs typeface="Arial"/>
              </a:rPr>
              <a:t>“El</a:t>
            </a:r>
            <a:r>
              <a:rPr sz="1300" b="1" i="1" spc="-2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Estado</a:t>
            </a:r>
            <a:r>
              <a:rPr sz="1300" b="1" i="1" spc="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soy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yo”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59637" y="2700908"/>
            <a:ext cx="23710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 MT"/>
                <a:cs typeface="Arial MT"/>
              </a:rPr>
              <a:t>Fortalecimiento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231" y="4365053"/>
            <a:ext cx="1151255" cy="494030"/>
          </a:xfrm>
          <a:custGeom>
            <a:avLst/>
            <a:gdLst/>
            <a:ahLst/>
            <a:cxnLst/>
            <a:rect l="l" t="t" r="r" b="b"/>
            <a:pathLst>
              <a:path w="1151255" h="494029">
                <a:moveTo>
                  <a:pt x="0" y="493712"/>
                </a:moveTo>
                <a:lnTo>
                  <a:pt x="1150937" y="493712"/>
                </a:lnTo>
                <a:lnTo>
                  <a:pt x="1150937" y="0"/>
                </a:lnTo>
                <a:lnTo>
                  <a:pt x="0" y="0"/>
                </a:lnTo>
                <a:lnTo>
                  <a:pt x="0" y="493712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50977" y="4394708"/>
            <a:ext cx="8705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Cortes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Consejos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07504" y="2105025"/>
            <a:ext cx="1567815" cy="2459355"/>
            <a:chOff x="107504" y="2105025"/>
            <a:chExt cx="1567815" cy="2459355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7403" y="2129027"/>
              <a:ext cx="347472" cy="77876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389887" y="2105025"/>
              <a:ext cx="171450" cy="603250"/>
            </a:xfrm>
            <a:custGeom>
              <a:avLst/>
              <a:gdLst/>
              <a:ahLst/>
              <a:cxnLst/>
              <a:rect l="l" t="t" r="r" b="b"/>
              <a:pathLst>
                <a:path w="171450" h="603250">
                  <a:moveTo>
                    <a:pt x="57150" y="431800"/>
                  </a:moveTo>
                  <a:lnTo>
                    <a:pt x="0" y="431800"/>
                  </a:lnTo>
                  <a:lnTo>
                    <a:pt x="85725" y="603250"/>
                  </a:lnTo>
                  <a:lnTo>
                    <a:pt x="157162" y="460375"/>
                  </a:lnTo>
                  <a:lnTo>
                    <a:pt x="57150" y="460375"/>
                  </a:lnTo>
                  <a:lnTo>
                    <a:pt x="57150" y="431800"/>
                  </a:lnTo>
                  <a:close/>
                </a:path>
                <a:path w="171450" h="603250">
                  <a:moveTo>
                    <a:pt x="114300" y="0"/>
                  </a:moveTo>
                  <a:lnTo>
                    <a:pt x="57150" y="0"/>
                  </a:lnTo>
                  <a:lnTo>
                    <a:pt x="57150" y="460375"/>
                  </a:lnTo>
                  <a:lnTo>
                    <a:pt x="114300" y="460375"/>
                  </a:lnTo>
                  <a:lnTo>
                    <a:pt x="114300" y="0"/>
                  </a:lnTo>
                  <a:close/>
                </a:path>
                <a:path w="171450" h="603250">
                  <a:moveTo>
                    <a:pt x="171450" y="431800"/>
                  </a:moveTo>
                  <a:lnTo>
                    <a:pt x="114300" y="431800"/>
                  </a:lnTo>
                  <a:lnTo>
                    <a:pt x="114300" y="460375"/>
                  </a:lnTo>
                  <a:lnTo>
                    <a:pt x="157162" y="460375"/>
                  </a:lnTo>
                  <a:lnTo>
                    <a:pt x="171450" y="4318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348" y="2820923"/>
              <a:ext cx="384048" cy="174345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61974" y="2796794"/>
              <a:ext cx="294005" cy="1568450"/>
            </a:xfrm>
            <a:custGeom>
              <a:avLst/>
              <a:gdLst/>
              <a:ahLst/>
              <a:cxnLst/>
              <a:rect l="l" t="t" r="r" b="b"/>
              <a:pathLst>
                <a:path w="294005" h="1568450">
                  <a:moveTo>
                    <a:pt x="57150" y="1396872"/>
                  </a:moveTo>
                  <a:lnTo>
                    <a:pt x="0" y="1396872"/>
                  </a:lnTo>
                  <a:lnTo>
                    <a:pt x="85725" y="1568322"/>
                  </a:lnTo>
                  <a:lnTo>
                    <a:pt x="157162" y="1425447"/>
                  </a:lnTo>
                  <a:lnTo>
                    <a:pt x="57150" y="1425447"/>
                  </a:lnTo>
                  <a:lnTo>
                    <a:pt x="57150" y="1396872"/>
                  </a:lnTo>
                  <a:close/>
                </a:path>
                <a:path w="294005" h="1568450">
                  <a:moveTo>
                    <a:pt x="265112" y="0"/>
                  </a:moveTo>
                  <a:lnTo>
                    <a:pt x="57150" y="0"/>
                  </a:lnTo>
                  <a:lnTo>
                    <a:pt x="57150" y="1425447"/>
                  </a:lnTo>
                  <a:lnTo>
                    <a:pt x="114300" y="1425447"/>
                  </a:lnTo>
                  <a:lnTo>
                    <a:pt x="114300" y="57150"/>
                  </a:lnTo>
                  <a:lnTo>
                    <a:pt x="85725" y="57150"/>
                  </a:lnTo>
                  <a:lnTo>
                    <a:pt x="114300" y="28575"/>
                  </a:lnTo>
                  <a:lnTo>
                    <a:pt x="236537" y="28575"/>
                  </a:lnTo>
                  <a:lnTo>
                    <a:pt x="236537" y="27304"/>
                  </a:lnTo>
                  <a:lnTo>
                    <a:pt x="237807" y="27304"/>
                  </a:lnTo>
                  <a:lnTo>
                    <a:pt x="265112" y="0"/>
                  </a:lnTo>
                  <a:close/>
                </a:path>
                <a:path w="294005" h="1568450">
                  <a:moveTo>
                    <a:pt x="171450" y="1396872"/>
                  </a:moveTo>
                  <a:lnTo>
                    <a:pt x="114300" y="1396872"/>
                  </a:lnTo>
                  <a:lnTo>
                    <a:pt x="114300" y="1425447"/>
                  </a:lnTo>
                  <a:lnTo>
                    <a:pt x="157162" y="1425447"/>
                  </a:lnTo>
                  <a:lnTo>
                    <a:pt x="171450" y="1396872"/>
                  </a:lnTo>
                  <a:close/>
                </a:path>
                <a:path w="294005" h="1568450">
                  <a:moveTo>
                    <a:pt x="114300" y="28575"/>
                  </a:moveTo>
                  <a:lnTo>
                    <a:pt x="85725" y="57150"/>
                  </a:lnTo>
                  <a:lnTo>
                    <a:pt x="114300" y="57150"/>
                  </a:lnTo>
                  <a:lnTo>
                    <a:pt x="114300" y="28575"/>
                  </a:lnTo>
                  <a:close/>
                </a:path>
                <a:path w="294005" h="1568450">
                  <a:moveTo>
                    <a:pt x="293687" y="27304"/>
                  </a:moveTo>
                  <a:lnTo>
                    <a:pt x="237807" y="27304"/>
                  </a:lnTo>
                  <a:lnTo>
                    <a:pt x="236537" y="28575"/>
                  </a:lnTo>
                  <a:lnTo>
                    <a:pt x="114300" y="28575"/>
                  </a:lnTo>
                  <a:lnTo>
                    <a:pt x="114300" y="57150"/>
                  </a:lnTo>
                  <a:lnTo>
                    <a:pt x="293687" y="57150"/>
                  </a:lnTo>
                  <a:lnTo>
                    <a:pt x="293687" y="27304"/>
                  </a:lnTo>
                  <a:close/>
                </a:path>
                <a:path w="294005" h="1568450">
                  <a:moveTo>
                    <a:pt x="237807" y="27304"/>
                  </a:moveTo>
                  <a:lnTo>
                    <a:pt x="236537" y="27304"/>
                  </a:lnTo>
                  <a:lnTo>
                    <a:pt x="236537" y="28575"/>
                  </a:lnTo>
                  <a:lnTo>
                    <a:pt x="237807" y="2730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7504" y="3136011"/>
              <a:ext cx="1079500" cy="692150"/>
            </a:xfrm>
            <a:custGeom>
              <a:avLst/>
              <a:gdLst/>
              <a:ahLst/>
              <a:cxnLst/>
              <a:rect l="l" t="t" r="r" b="b"/>
              <a:pathLst>
                <a:path w="1079500" h="692150">
                  <a:moveTo>
                    <a:pt x="1079500" y="0"/>
                  </a:moveTo>
                  <a:lnTo>
                    <a:pt x="0" y="0"/>
                  </a:lnTo>
                  <a:lnTo>
                    <a:pt x="0" y="692150"/>
                  </a:lnTo>
                  <a:lnTo>
                    <a:pt x="1079500" y="692150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22605" y="3165093"/>
            <a:ext cx="92329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se</a:t>
            </a:r>
            <a:r>
              <a:rPr sz="1300" spc="-6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suprimen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 pierden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atribuciones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143375" y="3141687"/>
            <a:ext cx="1508125" cy="582295"/>
          </a:xfrm>
          <a:custGeom>
            <a:avLst/>
            <a:gdLst/>
            <a:ahLst/>
            <a:cxnLst/>
            <a:rect l="l" t="t" r="r" b="b"/>
            <a:pathLst>
              <a:path w="1508125" h="582295">
                <a:moveTo>
                  <a:pt x="1508125" y="0"/>
                </a:moveTo>
                <a:lnTo>
                  <a:pt x="0" y="0"/>
                </a:lnTo>
                <a:lnTo>
                  <a:pt x="0" y="582206"/>
                </a:lnTo>
                <a:lnTo>
                  <a:pt x="1508125" y="582206"/>
                </a:lnTo>
                <a:lnTo>
                  <a:pt x="1508125" y="0"/>
                </a:lnTo>
                <a:close/>
              </a:path>
            </a:pathLst>
          </a:custGeom>
          <a:solidFill>
            <a:srgbClr val="6B6B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143375" y="3141687"/>
            <a:ext cx="1508125" cy="58229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5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Centralización</a:t>
            </a:r>
            <a:endParaRPr sz="13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710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Uniformización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319398" y="2789173"/>
            <a:ext cx="4787265" cy="1010285"/>
            <a:chOff x="3319398" y="2789173"/>
            <a:chExt cx="4787265" cy="1010285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43655" y="2813303"/>
              <a:ext cx="1682496" cy="50749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319398" y="2789173"/>
              <a:ext cx="1593850" cy="332105"/>
            </a:xfrm>
            <a:custGeom>
              <a:avLst/>
              <a:gdLst/>
              <a:ahLst/>
              <a:cxnLst/>
              <a:rect l="l" t="t" r="r" b="b"/>
              <a:pathLst>
                <a:path w="1593850" h="332105">
                  <a:moveTo>
                    <a:pt x="1422400" y="159638"/>
                  </a:moveTo>
                  <a:lnTo>
                    <a:pt x="1506601" y="331850"/>
                  </a:lnTo>
                  <a:lnTo>
                    <a:pt x="1579526" y="188975"/>
                  </a:lnTo>
                  <a:lnTo>
                    <a:pt x="1479296" y="188975"/>
                  </a:lnTo>
                  <a:lnTo>
                    <a:pt x="1479318" y="160145"/>
                  </a:lnTo>
                  <a:lnTo>
                    <a:pt x="1422400" y="159638"/>
                  </a:lnTo>
                  <a:close/>
                </a:path>
                <a:path w="1593850" h="332105">
                  <a:moveTo>
                    <a:pt x="1479318" y="160145"/>
                  </a:moveTo>
                  <a:lnTo>
                    <a:pt x="1479296" y="188975"/>
                  </a:lnTo>
                  <a:lnTo>
                    <a:pt x="1536446" y="188975"/>
                  </a:lnTo>
                  <a:lnTo>
                    <a:pt x="1536484" y="160653"/>
                  </a:lnTo>
                  <a:lnTo>
                    <a:pt x="1479318" y="160145"/>
                  </a:lnTo>
                  <a:close/>
                </a:path>
                <a:path w="1593850" h="332105">
                  <a:moveTo>
                    <a:pt x="1536484" y="160653"/>
                  </a:moveTo>
                  <a:lnTo>
                    <a:pt x="1536446" y="188975"/>
                  </a:lnTo>
                  <a:lnTo>
                    <a:pt x="1579526" y="188975"/>
                  </a:lnTo>
                  <a:lnTo>
                    <a:pt x="1593723" y="161162"/>
                  </a:lnTo>
                  <a:lnTo>
                    <a:pt x="1536484" y="160653"/>
                  </a:lnTo>
                  <a:close/>
                </a:path>
                <a:path w="1593850" h="332105">
                  <a:moveTo>
                    <a:pt x="1479423" y="28575"/>
                  </a:moveTo>
                  <a:lnTo>
                    <a:pt x="1479318" y="160145"/>
                  </a:lnTo>
                  <a:lnTo>
                    <a:pt x="1536484" y="160653"/>
                  </a:lnTo>
                  <a:lnTo>
                    <a:pt x="1536623" y="57150"/>
                  </a:lnTo>
                  <a:lnTo>
                    <a:pt x="1507998" y="57150"/>
                  </a:lnTo>
                  <a:lnTo>
                    <a:pt x="1479423" y="28575"/>
                  </a:lnTo>
                  <a:close/>
                </a:path>
                <a:path w="1593850" h="332105">
                  <a:moveTo>
                    <a:pt x="15367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479400" y="57150"/>
                  </a:lnTo>
                  <a:lnTo>
                    <a:pt x="1479423" y="28575"/>
                  </a:lnTo>
                  <a:lnTo>
                    <a:pt x="1536661" y="28575"/>
                  </a:lnTo>
                  <a:lnTo>
                    <a:pt x="1536700" y="0"/>
                  </a:lnTo>
                  <a:close/>
                </a:path>
                <a:path w="1593850" h="332105">
                  <a:moveTo>
                    <a:pt x="1536661" y="28575"/>
                  </a:moveTo>
                  <a:lnTo>
                    <a:pt x="1479423" y="28575"/>
                  </a:lnTo>
                  <a:lnTo>
                    <a:pt x="1507998" y="57150"/>
                  </a:lnTo>
                  <a:lnTo>
                    <a:pt x="1536623" y="57150"/>
                  </a:lnTo>
                  <a:lnTo>
                    <a:pt x="1536661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24600" y="3217163"/>
              <a:ext cx="1781555" cy="5273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2991" y="3209543"/>
              <a:ext cx="1653539" cy="58978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300216" y="3193821"/>
              <a:ext cx="1779905" cy="523240"/>
            </a:xfrm>
            <a:custGeom>
              <a:avLst/>
              <a:gdLst/>
              <a:ahLst/>
              <a:cxnLst/>
              <a:rect l="l" t="t" r="r" b="b"/>
              <a:pathLst>
                <a:path w="1779904" h="523239">
                  <a:moveTo>
                    <a:pt x="1779651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1779651" y="523214"/>
                  </a:lnTo>
                  <a:lnTo>
                    <a:pt x="1779651" y="0"/>
                  </a:lnTo>
                  <a:close/>
                </a:path>
              </a:pathLst>
            </a:custGeom>
            <a:solidFill>
              <a:srgbClr val="B8D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484111" y="3221482"/>
            <a:ext cx="141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DECRETOS DE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NUEVA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PLANTA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614414" y="2391257"/>
            <a:ext cx="1138555" cy="462280"/>
          </a:xfrm>
          <a:custGeom>
            <a:avLst/>
            <a:gdLst/>
            <a:ahLst/>
            <a:cxnLst/>
            <a:rect l="l" t="t" r="r" b="b"/>
            <a:pathLst>
              <a:path w="1138554" h="462280">
                <a:moveTo>
                  <a:pt x="1138237" y="0"/>
                </a:moveTo>
                <a:lnTo>
                  <a:pt x="0" y="0"/>
                </a:lnTo>
                <a:lnTo>
                  <a:pt x="0" y="461670"/>
                </a:lnTo>
                <a:lnTo>
                  <a:pt x="1138237" y="461670"/>
                </a:lnTo>
                <a:lnTo>
                  <a:pt x="11382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817868" y="2420239"/>
            <a:ext cx="8051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Arial"/>
                <a:cs typeface="Arial"/>
              </a:rPr>
              <a:t>Pérdida</a:t>
            </a:r>
            <a:r>
              <a:rPr sz="1200" b="1" i="1" spc="-60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de </a:t>
            </a:r>
            <a:r>
              <a:rPr sz="1200" b="1" i="1" spc="-320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soberanía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645656" y="1163447"/>
            <a:ext cx="2425700" cy="1689735"/>
            <a:chOff x="6645656" y="1163447"/>
            <a:chExt cx="2425700" cy="1689735"/>
          </a:xfrm>
        </p:grpSpPr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88836" y="1187196"/>
              <a:ext cx="1335024" cy="4114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664706" y="1182497"/>
              <a:ext cx="1363980" cy="0"/>
            </a:xfrm>
            <a:custGeom>
              <a:avLst/>
              <a:gdLst/>
              <a:ahLst/>
              <a:cxnLst/>
              <a:rect l="l" t="t" r="r" b="b"/>
              <a:pathLst>
                <a:path w="1363979">
                  <a:moveTo>
                    <a:pt x="0" y="0"/>
                  </a:moveTo>
                  <a:lnTo>
                    <a:pt x="1363726" y="0"/>
                  </a:lnTo>
                </a:path>
              </a:pathLst>
            </a:custGeom>
            <a:ln w="38100">
              <a:solidFill>
                <a:srgbClr val="6F2F9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79867" y="2363977"/>
              <a:ext cx="991235" cy="488950"/>
            </a:xfrm>
            <a:custGeom>
              <a:avLst/>
              <a:gdLst/>
              <a:ahLst/>
              <a:cxnLst/>
              <a:rect l="l" t="t" r="r" b="b"/>
              <a:pathLst>
                <a:path w="991234" h="488950">
                  <a:moveTo>
                    <a:pt x="990892" y="0"/>
                  </a:moveTo>
                  <a:lnTo>
                    <a:pt x="0" y="0"/>
                  </a:lnTo>
                  <a:lnTo>
                    <a:pt x="0" y="488950"/>
                  </a:lnTo>
                  <a:lnTo>
                    <a:pt x="990892" y="488950"/>
                  </a:lnTo>
                  <a:lnTo>
                    <a:pt x="990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227314" y="2393061"/>
            <a:ext cx="7816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Arial"/>
                <a:cs typeface="Arial"/>
              </a:rPr>
              <a:t>Guerra de </a:t>
            </a:r>
            <a:r>
              <a:rPr sz="1300" i="1" spc="-350" dirty="0">
                <a:latin typeface="Arial"/>
                <a:cs typeface="Arial"/>
              </a:rPr>
              <a:t> </a:t>
            </a:r>
            <a:r>
              <a:rPr sz="1300" i="1" spc="-10" dirty="0">
                <a:latin typeface="Arial"/>
                <a:cs typeface="Arial"/>
              </a:rPr>
              <a:t>Sucesión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651500" y="3223260"/>
            <a:ext cx="3390265" cy="1479550"/>
            <a:chOff x="5651500" y="3223260"/>
            <a:chExt cx="3390265" cy="1479550"/>
          </a:xfrm>
        </p:grpSpPr>
        <p:pic>
          <p:nvPicPr>
            <p:cNvPr id="59" name="object 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75375" y="3223260"/>
              <a:ext cx="960120" cy="46329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651500" y="3314700"/>
              <a:ext cx="727075" cy="228600"/>
            </a:xfrm>
            <a:custGeom>
              <a:avLst/>
              <a:gdLst/>
              <a:ahLst/>
              <a:cxnLst/>
              <a:rect l="l" t="t" r="r" b="b"/>
              <a:pathLst>
                <a:path w="727075" h="228600">
                  <a:moveTo>
                    <a:pt x="498475" y="0"/>
                  </a:moveTo>
                  <a:lnTo>
                    <a:pt x="498475" y="228600"/>
                  </a:lnTo>
                  <a:lnTo>
                    <a:pt x="650875" y="152400"/>
                  </a:lnTo>
                  <a:lnTo>
                    <a:pt x="536575" y="152400"/>
                  </a:lnTo>
                  <a:lnTo>
                    <a:pt x="536575" y="76200"/>
                  </a:lnTo>
                  <a:lnTo>
                    <a:pt x="650875" y="76200"/>
                  </a:lnTo>
                  <a:lnTo>
                    <a:pt x="498475" y="0"/>
                  </a:lnTo>
                  <a:close/>
                </a:path>
                <a:path w="727075" h="228600">
                  <a:moveTo>
                    <a:pt x="498475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98475" y="152400"/>
                  </a:lnTo>
                  <a:lnTo>
                    <a:pt x="498475" y="76200"/>
                  </a:lnTo>
                  <a:close/>
                </a:path>
                <a:path w="727075" h="228600">
                  <a:moveTo>
                    <a:pt x="650875" y="76200"/>
                  </a:moveTo>
                  <a:lnTo>
                    <a:pt x="536575" y="76200"/>
                  </a:lnTo>
                  <a:lnTo>
                    <a:pt x="536575" y="152400"/>
                  </a:lnTo>
                  <a:lnTo>
                    <a:pt x="650875" y="152400"/>
                  </a:lnTo>
                  <a:lnTo>
                    <a:pt x="727075" y="114300"/>
                  </a:lnTo>
                  <a:lnTo>
                    <a:pt x="650875" y="762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15481" y="4005110"/>
              <a:ext cx="3021330" cy="692785"/>
            </a:xfrm>
            <a:custGeom>
              <a:avLst/>
              <a:gdLst/>
              <a:ahLst/>
              <a:cxnLst/>
              <a:rect l="l" t="t" r="r" b="b"/>
              <a:pathLst>
                <a:path w="3021329" h="692785">
                  <a:moveTo>
                    <a:pt x="0" y="692492"/>
                  </a:moveTo>
                  <a:lnTo>
                    <a:pt x="3021075" y="692492"/>
                  </a:lnTo>
                  <a:lnTo>
                    <a:pt x="3021075" y="0"/>
                  </a:lnTo>
                  <a:lnTo>
                    <a:pt x="0" y="0"/>
                  </a:lnTo>
                  <a:lnTo>
                    <a:pt x="0" y="692492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095238" y="4034409"/>
            <a:ext cx="276669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95"/>
              </a:spcBef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Reinos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Valencia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y Aragón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(1707)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Mallorca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(1716)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Cataluña (1715)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520688" y="1628749"/>
            <a:ext cx="1363980" cy="2576195"/>
            <a:chOff x="6520688" y="1628749"/>
            <a:chExt cx="1363980" cy="2576195"/>
          </a:xfrm>
        </p:grpSpPr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00316" y="3747516"/>
              <a:ext cx="347472" cy="45720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162673" y="3723894"/>
              <a:ext cx="171450" cy="281305"/>
            </a:xfrm>
            <a:custGeom>
              <a:avLst/>
              <a:gdLst/>
              <a:ahLst/>
              <a:cxnLst/>
              <a:rect l="l" t="t" r="r" b="b"/>
              <a:pathLst>
                <a:path w="171450" h="281304">
                  <a:moveTo>
                    <a:pt x="57150" y="109854"/>
                  </a:moveTo>
                  <a:lnTo>
                    <a:pt x="0" y="109854"/>
                  </a:lnTo>
                  <a:lnTo>
                    <a:pt x="85725" y="281304"/>
                  </a:lnTo>
                  <a:lnTo>
                    <a:pt x="157162" y="138429"/>
                  </a:lnTo>
                  <a:lnTo>
                    <a:pt x="57150" y="138429"/>
                  </a:lnTo>
                  <a:lnTo>
                    <a:pt x="57150" y="109854"/>
                  </a:lnTo>
                  <a:close/>
                </a:path>
                <a:path w="171450" h="281304">
                  <a:moveTo>
                    <a:pt x="114300" y="0"/>
                  </a:moveTo>
                  <a:lnTo>
                    <a:pt x="57150" y="0"/>
                  </a:lnTo>
                  <a:lnTo>
                    <a:pt x="57150" y="138429"/>
                  </a:lnTo>
                  <a:lnTo>
                    <a:pt x="114300" y="138429"/>
                  </a:lnTo>
                  <a:lnTo>
                    <a:pt x="114300" y="0"/>
                  </a:lnTo>
                  <a:close/>
                </a:path>
                <a:path w="171450" h="281304">
                  <a:moveTo>
                    <a:pt x="171450" y="109854"/>
                  </a:moveTo>
                  <a:lnTo>
                    <a:pt x="114300" y="109854"/>
                  </a:lnTo>
                  <a:lnTo>
                    <a:pt x="114300" y="138429"/>
                  </a:lnTo>
                  <a:lnTo>
                    <a:pt x="157162" y="138429"/>
                  </a:lnTo>
                  <a:lnTo>
                    <a:pt x="171450" y="10985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520688" y="1628749"/>
              <a:ext cx="1363980" cy="646430"/>
            </a:xfrm>
            <a:custGeom>
              <a:avLst/>
              <a:gdLst/>
              <a:ahLst/>
              <a:cxnLst/>
              <a:rect l="l" t="t" r="r" b="b"/>
              <a:pathLst>
                <a:path w="1363979" h="646430">
                  <a:moveTo>
                    <a:pt x="1363599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1363599" y="646328"/>
                  </a:lnTo>
                  <a:lnTo>
                    <a:pt x="1363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6739255" y="1657603"/>
            <a:ext cx="1094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Abolió</a:t>
            </a:r>
            <a:r>
              <a:rPr sz="1200" b="1" spc="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las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instituciones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y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leyes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propias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52588" y="2536317"/>
            <a:ext cx="960119" cy="975360"/>
            <a:chOff x="7752588" y="2536317"/>
            <a:chExt cx="960119" cy="975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6733" y="2560320"/>
              <a:ext cx="935974" cy="9509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752588" y="2536317"/>
              <a:ext cx="932815" cy="948055"/>
            </a:xfrm>
            <a:custGeom>
              <a:avLst/>
              <a:gdLst/>
              <a:ahLst/>
              <a:cxnLst/>
              <a:rect l="l" t="t" r="r" b="b"/>
              <a:pathLst>
                <a:path w="932815" h="948054">
                  <a:moveTo>
                    <a:pt x="875664" y="890524"/>
                  </a:moveTo>
                  <a:lnTo>
                    <a:pt x="327278" y="890524"/>
                  </a:lnTo>
                  <a:lnTo>
                    <a:pt x="327278" y="947674"/>
                  </a:lnTo>
                  <a:lnTo>
                    <a:pt x="932814" y="947674"/>
                  </a:lnTo>
                  <a:lnTo>
                    <a:pt x="932814" y="919099"/>
                  </a:lnTo>
                  <a:lnTo>
                    <a:pt x="875664" y="919099"/>
                  </a:lnTo>
                  <a:lnTo>
                    <a:pt x="875664" y="890524"/>
                  </a:lnTo>
                  <a:close/>
                </a:path>
                <a:path w="932815" h="948054">
                  <a:moveTo>
                    <a:pt x="875664" y="85725"/>
                  </a:moveTo>
                  <a:lnTo>
                    <a:pt x="875664" y="919099"/>
                  </a:lnTo>
                  <a:lnTo>
                    <a:pt x="904239" y="890524"/>
                  </a:lnTo>
                  <a:lnTo>
                    <a:pt x="932814" y="890524"/>
                  </a:lnTo>
                  <a:lnTo>
                    <a:pt x="932814" y="114300"/>
                  </a:lnTo>
                  <a:lnTo>
                    <a:pt x="904239" y="114300"/>
                  </a:lnTo>
                  <a:lnTo>
                    <a:pt x="875664" y="85725"/>
                  </a:lnTo>
                  <a:close/>
                </a:path>
                <a:path w="932815" h="948054">
                  <a:moveTo>
                    <a:pt x="932814" y="890524"/>
                  </a:moveTo>
                  <a:lnTo>
                    <a:pt x="904239" y="890524"/>
                  </a:lnTo>
                  <a:lnTo>
                    <a:pt x="875664" y="919099"/>
                  </a:lnTo>
                  <a:lnTo>
                    <a:pt x="932814" y="919099"/>
                  </a:lnTo>
                  <a:lnTo>
                    <a:pt x="932814" y="890524"/>
                  </a:lnTo>
                  <a:close/>
                </a:path>
                <a:path w="932815" h="948054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932815" h="948054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932815" h="948054">
                  <a:moveTo>
                    <a:pt x="932814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875664" y="114300"/>
                  </a:lnTo>
                  <a:lnTo>
                    <a:pt x="875664" y="85725"/>
                  </a:lnTo>
                  <a:lnTo>
                    <a:pt x="932814" y="85725"/>
                  </a:lnTo>
                  <a:lnTo>
                    <a:pt x="932814" y="57150"/>
                  </a:lnTo>
                  <a:close/>
                </a:path>
                <a:path w="932815" h="948054">
                  <a:moveTo>
                    <a:pt x="932814" y="85725"/>
                  </a:moveTo>
                  <a:lnTo>
                    <a:pt x="875664" y="85725"/>
                  </a:lnTo>
                  <a:lnTo>
                    <a:pt x="904239" y="114300"/>
                  </a:lnTo>
                  <a:lnTo>
                    <a:pt x="932814" y="114300"/>
                  </a:lnTo>
                  <a:lnTo>
                    <a:pt x="932814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087361" y="1326896"/>
            <a:ext cx="200660" cy="1821814"/>
            <a:chOff x="7087361" y="1326896"/>
            <a:chExt cx="200660" cy="1821814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2909" y="1351788"/>
              <a:ext cx="174498" cy="17967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87361" y="1326896"/>
              <a:ext cx="171450" cy="1795145"/>
            </a:xfrm>
            <a:custGeom>
              <a:avLst/>
              <a:gdLst/>
              <a:ahLst/>
              <a:cxnLst/>
              <a:rect l="l" t="t" r="r" b="b"/>
              <a:pathLst>
                <a:path w="171450" h="1795145">
                  <a:moveTo>
                    <a:pt x="114310" y="170941"/>
                  </a:moveTo>
                  <a:lnTo>
                    <a:pt x="57160" y="171957"/>
                  </a:lnTo>
                  <a:lnTo>
                    <a:pt x="86614" y="1794637"/>
                  </a:lnTo>
                  <a:lnTo>
                    <a:pt x="143764" y="1793620"/>
                  </a:lnTo>
                  <a:lnTo>
                    <a:pt x="114310" y="170941"/>
                  </a:lnTo>
                  <a:close/>
                </a:path>
                <a:path w="171450" h="1795145">
                  <a:moveTo>
                    <a:pt x="82677" y="0"/>
                  </a:moveTo>
                  <a:lnTo>
                    <a:pt x="0" y="172974"/>
                  </a:lnTo>
                  <a:lnTo>
                    <a:pt x="57160" y="171957"/>
                  </a:lnTo>
                  <a:lnTo>
                    <a:pt x="56642" y="143382"/>
                  </a:lnTo>
                  <a:lnTo>
                    <a:pt x="113792" y="142366"/>
                  </a:lnTo>
                  <a:lnTo>
                    <a:pt x="157052" y="142366"/>
                  </a:lnTo>
                  <a:lnTo>
                    <a:pt x="82677" y="0"/>
                  </a:lnTo>
                  <a:close/>
                </a:path>
                <a:path w="171450" h="1795145">
                  <a:moveTo>
                    <a:pt x="113792" y="142366"/>
                  </a:moveTo>
                  <a:lnTo>
                    <a:pt x="56642" y="143382"/>
                  </a:lnTo>
                  <a:lnTo>
                    <a:pt x="57160" y="171957"/>
                  </a:lnTo>
                  <a:lnTo>
                    <a:pt x="114310" y="170941"/>
                  </a:lnTo>
                  <a:lnTo>
                    <a:pt x="113792" y="142366"/>
                  </a:lnTo>
                  <a:close/>
                </a:path>
                <a:path w="171450" h="1795145">
                  <a:moveTo>
                    <a:pt x="157052" y="142366"/>
                  </a:moveTo>
                  <a:lnTo>
                    <a:pt x="113792" y="142366"/>
                  </a:lnTo>
                  <a:lnTo>
                    <a:pt x="114310" y="170941"/>
                  </a:lnTo>
                  <a:lnTo>
                    <a:pt x="171450" y="169925"/>
                  </a:lnTo>
                  <a:lnTo>
                    <a:pt x="157052" y="142366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435100" y="2076450"/>
            <a:ext cx="2945130" cy="388620"/>
            <a:chOff x="1435100" y="2076450"/>
            <a:chExt cx="2945130" cy="3886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8468" y="2100072"/>
              <a:ext cx="2921508" cy="3645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5100" y="2076450"/>
              <a:ext cx="2919730" cy="360680"/>
            </a:xfrm>
            <a:custGeom>
              <a:avLst/>
              <a:gdLst/>
              <a:ahLst/>
              <a:cxnLst/>
              <a:rect l="l" t="t" r="r" b="b"/>
              <a:pathLst>
                <a:path w="2919729" h="360680">
                  <a:moveTo>
                    <a:pt x="2747899" y="189102"/>
                  </a:moveTo>
                  <a:lnTo>
                    <a:pt x="2747899" y="360552"/>
                  </a:lnTo>
                  <a:lnTo>
                    <a:pt x="2862199" y="303402"/>
                  </a:lnTo>
                  <a:lnTo>
                    <a:pt x="2776601" y="303402"/>
                  </a:lnTo>
                  <a:lnTo>
                    <a:pt x="2776601" y="246252"/>
                  </a:lnTo>
                  <a:lnTo>
                    <a:pt x="2862199" y="246252"/>
                  </a:lnTo>
                  <a:lnTo>
                    <a:pt x="2747899" y="189102"/>
                  </a:lnTo>
                  <a:close/>
                </a:path>
                <a:path w="2919729" h="360680">
                  <a:moveTo>
                    <a:pt x="40512" y="0"/>
                  </a:moveTo>
                  <a:lnTo>
                    <a:pt x="0" y="0"/>
                  </a:lnTo>
                  <a:lnTo>
                    <a:pt x="0" y="303402"/>
                  </a:lnTo>
                  <a:lnTo>
                    <a:pt x="2747899" y="303402"/>
                  </a:lnTo>
                  <a:lnTo>
                    <a:pt x="2747899" y="274827"/>
                  </a:lnTo>
                  <a:lnTo>
                    <a:pt x="57150" y="274827"/>
                  </a:lnTo>
                  <a:lnTo>
                    <a:pt x="28575" y="246252"/>
                  </a:lnTo>
                  <a:lnTo>
                    <a:pt x="57150" y="246252"/>
                  </a:lnTo>
                  <a:lnTo>
                    <a:pt x="57150" y="57150"/>
                  </a:lnTo>
                  <a:lnTo>
                    <a:pt x="28575" y="57150"/>
                  </a:lnTo>
                  <a:lnTo>
                    <a:pt x="40512" y="45212"/>
                  </a:lnTo>
                  <a:lnTo>
                    <a:pt x="40512" y="0"/>
                  </a:lnTo>
                  <a:close/>
                </a:path>
                <a:path w="2919729" h="360680">
                  <a:moveTo>
                    <a:pt x="2862199" y="246252"/>
                  </a:moveTo>
                  <a:lnTo>
                    <a:pt x="2776601" y="246252"/>
                  </a:lnTo>
                  <a:lnTo>
                    <a:pt x="2776601" y="303402"/>
                  </a:lnTo>
                  <a:lnTo>
                    <a:pt x="2862199" y="303402"/>
                  </a:lnTo>
                  <a:lnTo>
                    <a:pt x="2919349" y="274827"/>
                  </a:lnTo>
                  <a:lnTo>
                    <a:pt x="2862199" y="246252"/>
                  </a:lnTo>
                  <a:close/>
                </a:path>
                <a:path w="2919729" h="360680">
                  <a:moveTo>
                    <a:pt x="57150" y="246252"/>
                  </a:moveTo>
                  <a:lnTo>
                    <a:pt x="28575" y="246252"/>
                  </a:lnTo>
                  <a:lnTo>
                    <a:pt x="57150" y="274827"/>
                  </a:lnTo>
                  <a:lnTo>
                    <a:pt x="57150" y="246252"/>
                  </a:lnTo>
                  <a:close/>
                </a:path>
                <a:path w="2919729" h="360680">
                  <a:moveTo>
                    <a:pt x="2747899" y="246252"/>
                  </a:moveTo>
                  <a:lnTo>
                    <a:pt x="57150" y="246252"/>
                  </a:lnTo>
                  <a:lnTo>
                    <a:pt x="57150" y="274827"/>
                  </a:lnTo>
                  <a:lnTo>
                    <a:pt x="2747899" y="274827"/>
                  </a:lnTo>
                  <a:lnTo>
                    <a:pt x="2747899" y="246252"/>
                  </a:lnTo>
                  <a:close/>
                </a:path>
                <a:path w="2919729" h="360680">
                  <a:moveTo>
                    <a:pt x="40512" y="45212"/>
                  </a:moveTo>
                  <a:lnTo>
                    <a:pt x="28575" y="57150"/>
                  </a:lnTo>
                  <a:lnTo>
                    <a:pt x="40512" y="57150"/>
                  </a:lnTo>
                  <a:lnTo>
                    <a:pt x="40512" y="45212"/>
                  </a:lnTo>
                  <a:close/>
                </a:path>
                <a:path w="2919729" h="360680">
                  <a:moveTo>
                    <a:pt x="57150" y="28575"/>
                  </a:moveTo>
                  <a:lnTo>
                    <a:pt x="40512" y="45212"/>
                  </a:lnTo>
                  <a:lnTo>
                    <a:pt x="40512" y="57150"/>
                  </a:lnTo>
                  <a:lnTo>
                    <a:pt x="57150" y="57150"/>
                  </a:lnTo>
                  <a:lnTo>
                    <a:pt x="57150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566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4.-</a:t>
            </a:r>
            <a:r>
              <a:rPr u="none" dirty="0"/>
              <a:t> EL</a:t>
            </a:r>
            <a:r>
              <a:rPr u="none" spc="-45" dirty="0"/>
              <a:t> </a:t>
            </a:r>
            <a:r>
              <a:rPr u="none" dirty="0"/>
              <a:t>MODELO</a:t>
            </a:r>
            <a:r>
              <a:rPr u="none" spc="-65" dirty="0"/>
              <a:t> </a:t>
            </a:r>
            <a:r>
              <a:rPr u="none" spc="-20" dirty="0"/>
              <a:t>ABSOLUTISTA</a:t>
            </a:r>
            <a:r>
              <a:rPr u="none" spc="-50" dirty="0"/>
              <a:t> </a:t>
            </a:r>
            <a:r>
              <a:rPr u="none" spc="-5" dirty="0"/>
              <a:t>DE</a:t>
            </a:r>
            <a:r>
              <a:rPr u="none" dirty="0"/>
              <a:t> 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950" y="333375"/>
            <a:ext cx="8173593" cy="35394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6639" y="360426"/>
            <a:ext cx="801179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4.1.-4.2.-4.3.</a:t>
            </a:r>
            <a:r>
              <a:rPr sz="17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absolutismo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monárquico.</a:t>
            </a: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Decretos de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Nueva</a:t>
            </a:r>
            <a:r>
              <a:rPr sz="17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Planta.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Hacienda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5493" y="708342"/>
            <a:ext cx="3392804" cy="554355"/>
          </a:xfrm>
          <a:custGeom>
            <a:avLst/>
            <a:gdLst/>
            <a:ahLst/>
            <a:cxnLst/>
            <a:rect l="l" t="t" r="r" b="b"/>
            <a:pathLst>
              <a:path w="3392804" h="554355">
                <a:moveTo>
                  <a:pt x="0" y="554037"/>
                </a:moveTo>
                <a:lnTo>
                  <a:pt x="3392551" y="554037"/>
                </a:lnTo>
                <a:lnTo>
                  <a:pt x="3392551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1594" y="737108"/>
            <a:ext cx="30746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543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Austrias: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dos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formas de gobierno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97833" y="719708"/>
            <a:ext cx="41376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24460" algn="l"/>
              </a:tabLst>
            </a:pPr>
            <a:r>
              <a:rPr sz="1400" b="1" i="1" spc="-5" dirty="0">
                <a:solidFill>
                  <a:srgbClr val="2C1F15"/>
                </a:solidFill>
                <a:latin typeface="Arial"/>
                <a:cs typeface="Arial"/>
              </a:rPr>
              <a:t>Autoritaria</a:t>
            </a:r>
            <a:r>
              <a:rPr sz="1400" b="1" i="1" spc="-60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(Castilla)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Pa</a:t>
            </a:r>
            <a:r>
              <a:rPr sz="1400" b="1" i="1" spc="-10" dirty="0">
                <a:solidFill>
                  <a:srgbClr val="2C1F15"/>
                </a:solidFill>
                <a:latin typeface="Arial"/>
                <a:cs typeface="Arial"/>
              </a:rPr>
              <a:t>c</a:t>
            </a: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tista</a:t>
            </a:r>
            <a:r>
              <a:rPr sz="1400" b="1" i="1" spc="-45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(P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ís</a:t>
            </a:r>
            <a:r>
              <a:rPr sz="1400" spc="-1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10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as</a:t>
            </a:r>
            <a:r>
              <a:rPr sz="1400" spc="5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o,</a:t>
            </a:r>
            <a:r>
              <a:rPr sz="1400" spc="-40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spc="-25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,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o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na</a:t>
            </a:r>
            <a:r>
              <a:rPr sz="1400" spc="-3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de</a:t>
            </a:r>
            <a:r>
              <a:rPr sz="1400" spc="-9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gó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419855" y="832103"/>
            <a:ext cx="715010" cy="347980"/>
            <a:chOff x="3419855" y="832103"/>
            <a:chExt cx="715010" cy="347980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4239" y="832103"/>
              <a:ext cx="690372" cy="3474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419855" y="894968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4" h="171450">
                  <a:moveTo>
                    <a:pt x="344551" y="0"/>
                  </a:moveTo>
                  <a:lnTo>
                    <a:pt x="344551" y="171450"/>
                  </a:lnTo>
                  <a:lnTo>
                    <a:pt x="458851" y="114300"/>
                  </a:lnTo>
                  <a:lnTo>
                    <a:pt x="373126" y="114300"/>
                  </a:lnTo>
                  <a:lnTo>
                    <a:pt x="373126" y="57150"/>
                  </a:lnTo>
                  <a:lnTo>
                    <a:pt x="458851" y="57150"/>
                  </a:lnTo>
                  <a:lnTo>
                    <a:pt x="344551" y="0"/>
                  </a:lnTo>
                  <a:close/>
                </a:path>
                <a:path w="516254" h="171450">
                  <a:moveTo>
                    <a:pt x="344551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1" y="114300"/>
                  </a:lnTo>
                  <a:lnTo>
                    <a:pt x="344551" y="57150"/>
                  </a:lnTo>
                  <a:close/>
                </a:path>
                <a:path w="516254" h="171450">
                  <a:moveTo>
                    <a:pt x="458851" y="57150"/>
                  </a:moveTo>
                  <a:lnTo>
                    <a:pt x="373126" y="57150"/>
                  </a:lnTo>
                  <a:lnTo>
                    <a:pt x="373126" y="114300"/>
                  </a:lnTo>
                  <a:lnTo>
                    <a:pt x="458851" y="114300"/>
                  </a:lnTo>
                  <a:lnTo>
                    <a:pt x="516001" y="85725"/>
                  </a:lnTo>
                  <a:lnTo>
                    <a:pt x="458851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325748" y="1729866"/>
            <a:ext cx="22263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rey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encarna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Estado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79514" y="1506791"/>
            <a:ext cx="2695575" cy="554355"/>
          </a:xfrm>
          <a:custGeom>
            <a:avLst/>
            <a:gdLst/>
            <a:ahLst/>
            <a:cxnLst/>
            <a:rect l="l" t="t" r="r" b="b"/>
            <a:pathLst>
              <a:path w="2695575" h="554355">
                <a:moveTo>
                  <a:pt x="0" y="554037"/>
                </a:moveTo>
                <a:lnTo>
                  <a:pt x="2695575" y="554037"/>
                </a:lnTo>
                <a:lnTo>
                  <a:pt x="2695575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91795" y="1535684"/>
            <a:ext cx="25431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Borbones: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absolutismo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327403" y="1269491"/>
            <a:ext cx="2668905" cy="1438910"/>
            <a:chOff x="1327403" y="1269491"/>
            <a:chExt cx="2668905" cy="143891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7403" y="1293875"/>
              <a:ext cx="347472" cy="46177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89887" y="1269491"/>
              <a:ext cx="171450" cy="287655"/>
            </a:xfrm>
            <a:custGeom>
              <a:avLst/>
              <a:gdLst/>
              <a:ahLst/>
              <a:cxnLst/>
              <a:rect l="l" t="t" r="r" b="b"/>
              <a:pathLst>
                <a:path w="171450" h="287655">
                  <a:moveTo>
                    <a:pt x="57150" y="115824"/>
                  </a:moveTo>
                  <a:lnTo>
                    <a:pt x="0" y="115824"/>
                  </a:lnTo>
                  <a:lnTo>
                    <a:pt x="85725" y="287274"/>
                  </a:lnTo>
                  <a:lnTo>
                    <a:pt x="157162" y="144399"/>
                  </a:lnTo>
                  <a:lnTo>
                    <a:pt x="57150" y="144399"/>
                  </a:lnTo>
                  <a:lnTo>
                    <a:pt x="57150" y="115824"/>
                  </a:lnTo>
                  <a:close/>
                </a:path>
                <a:path w="171450" h="287655">
                  <a:moveTo>
                    <a:pt x="114300" y="0"/>
                  </a:moveTo>
                  <a:lnTo>
                    <a:pt x="57150" y="0"/>
                  </a:lnTo>
                  <a:lnTo>
                    <a:pt x="57150" y="144399"/>
                  </a:lnTo>
                  <a:lnTo>
                    <a:pt x="114300" y="144399"/>
                  </a:lnTo>
                  <a:lnTo>
                    <a:pt x="114300" y="0"/>
                  </a:lnTo>
                  <a:close/>
                </a:path>
                <a:path w="171450" h="287655">
                  <a:moveTo>
                    <a:pt x="171450" y="115824"/>
                  </a:moveTo>
                  <a:lnTo>
                    <a:pt x="114300" y="115824"/>
                  </a:lnTo>
                  <a:lnTo>
                    <a:pt x="114300" y="144399"/>
                  </a:lnTo>
                  <a:lnTo>
                    <a:pt x="157162" y="144399"/>
                  </a:lnTo>
                  <a:lnTo>
                    <a:pt x="171450" y="11582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23387" y="1696211"/>
              <a:ext cx="702563" cy="34747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99765" y="1759076"/>
              <a:ext cx="527050" cy="171450"/>
            </a:xfrm>
            <a:custGeom>
              <a:avLst/>
              <a:gdLst/>
              <a:ahLst/>
              <a:cxnLst/>
              <a:rect l="l" t="t" r="r" b="b"/>
              <a:pathLst>
                <a:path w="527050" h="171450">
                  <a:moveTo>
                    <a:pt x="355600" y="0"/>
                  </a:moveTo>
                  <a:lnTo>
                    <a:pt x="355600" y="171450"/>
                  </a:lnTo>
                  <a:lnTo>
                    <a:pt x="469900" y="114300"/>
                  </a:lnTo>
                  <a:lnTo>
                    <a:pt x="384175" y="114300"/>
                  </a:lnTo>
                  <a:lnTo>
                    <a:pt x="384175" y="57150"/>
                  </a:lnTo>
                  <a:lnTo>
                    <a:pt x="469900" y="57150"/>
                  </a:lnTo>
                  <a:lnTo>
                    <a:pt x="355600" y="0"/>
                  </a:lnTo>
                  <a:close/>
                </a:path>
                <a:path w="527050" h="171450">
                  <a:moveTo>
                    <a:pt x="35560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55600" y="114300"/>
                  </a:lnTo>
                  <a:lnTo>
                    <a:pt x="355600" y="57150"/>
                  </a:lnTo>
                  <a:close/>
                </a:path>
                <a:path w="527050" h="171450">
                  <a:moveTo>
                    <a:pt x="469900" y="57150"/>
                  </a:moveTo>
                  <a:lnTo>
                    <a:pt x="384175" y="57150"/>
                  </a:lnTo>
                  <a:lnTo>
                    <a:pt x="384175" y="114300"/>
                  </a:lnTo>
                  <a:lnTo>
                    <a:pt x="469900" y="114300"/>
                  </a:lnTo>
                  <a:lnTo>
                    <a:pt x="527050" y="85725"/>
                  </a:lnTo>
                  <a:lnTo>
                    <a:pt x="46990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02152" y="2020887"/>
              <a:ext cx="993775" cy="687705"/>
            </a:xfrm>
            <a:custGeom>
              <a:avLst/>
              <a:gdLst/>
              <a:ahLst/>
              <a:cxnLst/>
              <a:rect l="l" t="t" r="r" b="b"/>
              <a:pathLst>
                <a:path w="993775" h="687705">
                  <a:moveTo>
                    <a:pt x="993775" y="0"/>
                  </a:moveTo>
                  <a:lnTo>
                    <a:pt x="0" y="0"/>
                  </a:lnTo>
                  <a:lnTo>
                    <a:pt x="0" y="687387"/>
                  </a:lnTo>
                  <a:lnTo>
                    <a:pt x="993775" y="687387"/>
                  </a:lnTo>
                  <a:lnTo>
                    <a:pt x="993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081273" y="2049906"/>
            <a:ext cx="82423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gobierna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legisla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juzga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54576" y="2205062"/>
            <a:ext cx="172720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20"/>
              </a:spcBef>
            </a:pPr>
            <a:r>
              <a:rPr sz="1300" b="1" i="1" spc="-5" dirty="0">
                <a:latin typeface="Arial"/>
                <a:cs typeface="Arial"/>
              </a:rPr>
              <a:t>“El</a:t>
            </a:r>
            <a:r>
              <a:rPr sz="1300" b="1" i="1" spc="-2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Estado</a:t>
            </a:r>
            <a:r>
              <a:rPr sz="1300" b="1" i="1" spc="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soy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yo”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59637" y="2700908"/>
            <a:ext cx="23710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 MT"/>
                <a:cs typeface="Arial MT"/>
              </a:rPr>
              <a:t>Fortalecimiento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231" y="4365053"/>
            <a:ext cx="1151255" cy="494030"/>
          </a:xfrm>
          <a:custGeom>
            <a:avLst/>
            <a:gdLst/>
            <a:ahLst/>
            <a:cxnLst/>
            <a:rect l="l" t="t" r="r" b="b"/>
            <a:pathLst>
              <a:path w="1151255" h="494029">
                <a:moveTo>
                  <a:pt x="0" y="493712"/>
                </a:moveTo>
                <a:lnTo>
                  <a:pt x="1150937" y="493712"/>
                </a:lnTo>
                <a:lnTo>
                  <a:pt x="1150937" y="0"/>
                </a:lnTo>
                <a:lnTo>
                  <a:pt x="0" y="0"/>
                </a:lnTo>
                <a:lnTo>
                  <a:pt x="0" y="493712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50977" y="4394708"/>
            <a:ext cx="8705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Cortes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Consejos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07504" y="2105025"/>
            <a:ext cx="1567815" cy="2459355"/>
            <a:chOff x="107504" y="2105025"/>
            <a:chExt cx="1567815" cy="2459355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7403" y="2129027"/>
              <a:ext cx="347472" cy="77876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389887" y="2105025"/>
              <a:ext cx="171450" cy="603250"/>
            </a:xfrm>
            <a:custGeom>
              <a:avLst/>
              <a:gdLst/>
              <a:ahLst/>
              <a:cxnLst/>
              <a:rect l="l" t="t" r="r" b="b"/>
              <a:pathLst>
                <a:path w="171450" h="603250">
                  <a:moveTo>
                    <a:pt x="57150" y="431800"/>
                  </a:moveTo>
                  <a:lnTo>
                    <a:pt x="0" y="431800"/>
                  </a:lnTo>
                  <a:lnTo>
                    <a:pt x="85725" y="603250"/>
                  </a:lnTo>
                  <a:lnTo>
                    <a:pt x="157162" y="460375"/>
                  </a:lnTo>
                  <a:lnTo>
                    <a:pt x="57150" y="460375"/>
                  </a:lnTo>
                  <a:lnTo>
                    <a:pt x="57150" y="431800"/>
                  </a:lnTo>
                  <a:close/>
                </a:path>
                <a:path w="171450" h="603250">
                  <a:moveTo>
                    <a:pt x="114300" y="0"/>
                  </a:moveTo>
                  <a:lnTo>
                    <a:pt x="57150" y="0"/>
                  </a:lnTo>
                  <a:lnTo>
                    <a:pt x="57150" y="460375"/>
                  </a:lnTo>
                  <a:lnTo>
                    <a:pt x="114300" y="460375"/>
                  </a:lnTo>
                  <a:lnTo>
                    <a:pt x="114300" y="0"/>
                  </a:lnTo>
                  <a:close/>
                </a:path>
                <a:path w="171450" h="603250">
                  <a:moveTo>
                    <a:pt x="171450" y="431800"/>
                  </a:moveTo>
                  <a:lnTo>
                    <a:pt x="114300" y="431800"/>
                  </a:lnTo>
                  <a:lnTo>
                    <a:pt x="114300" y="460375"/>
                  </a:lnTo>
                  <a:lnTo>
                    <a:pt x="157162" y="460375"/>
                  </a:lnTo>
                  <a:lnTo>
                    <a:pt x="171450" y="4318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348" y="2820923"/>
              <a:ext cx="384048" cy="174345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61974" y="2796794"/>
              <a:ext cx="294005" cy="1568450"/>
            </a:xfrm>
            <a:custGeom>
              <a:avLst/>
              <a:gdLst/>
              <a:ahLst/>
              <a:cxnLst/>
              <a:rect l="l" t="t" r="r" b="b"/>
              <a:pathLst>
                <a:path w="294005" h="1568450">
                  <a:moveTo>
                    <a:pt x="57150" y="1396872"/>
                  </a:moveTo>
                  <a:lnTo>
                    <a:pt x="0" y="1396872"/>
                  </a:lnTo>
                  <a:lnTo>
                    <a:pt x="85725" y="1568322"/>
                  </a:lnTo>
                  <a:lnTo>
                    <a:pt x="157162" y="1425447"/>
                  </a:lnTo>
                  <a:lnTo>
                    <a:pt x="57150" y="1425447"/>
                  </a:lnTo>
                  <a:lnTo>
                    <a:pt x="57150" y="1396872"/>
                  </a:lnTo>
                  <a:close/>
                </a:path>
                <a:path w="294005" h="1568450">
                  <a:moveTo>
                    <a:pt x="265112" y="0"/>
                  </a:moveTo>
                  <a:lnTo>
                    <a:pt x="57150" y="0"/>
                  </a:lnTo>
                  <a:lnTo>
                    <a:pt x="57150" y="1425447"/>
                  </a:lnTo>
                  <a:lnTo>
                    <a:pt x="114300" y="1425447"/>
                  </a:lnTo>
                  <a:lnTo>
                    <a:pt x="114300" y="57150"/>
                  </a:lnTo>
                  <a:lnTo>
                    <a:pt x="85725" y="57150"/>
                  </a:lnTo>
                  <a:lnTo>
                    <a:pt x="114300" y="28575"/>
                  </a:lnTo>
                  <a:lnTo>
                    <a:pt x="236537" y="28575"/>
                  </a:lnTo>
                  <a:lnTo>
                    <a:pt x="236537" y="27304"/>
                  </a:lnTo>
                  <a:lnTo>
                    <a:pt x="237807" y="27304"/>
                  </a:lnTo>
                  <a:lnTo>
                    <a:pt x="265112" y="0"/>
                  </a:lnTo>
                  <a:close/>
                </a:path>
                <a:path w="294005" h="1568450">
                  <a:moveTo>
                    <a:pt x="171450" y="1396872"/>
                  </a:moveTo>
                  <a:lnTo>
                    <a:pt x="114300" y="1396872"/>
                  </a:lnTo>
                  <a:lnTo>
                    <a:pt x="114300" y="1425447"/>
                  </a:lnTo>
                  <a:lnTo>
                    <a:pt x="157162" y="1425447"/>
                  </a:lnTo>
                  <a:lnTo>
                    <a:pt x="171450" y="1396872"/>
                  </a:lnTo>
                  <a:close/>
                </a:path>
                <a:path w="294005" h="1568450">
                  <a:moveTo>
                    <a:pt x="114300" y="28575"/>
                  </a:moveTo>
                  <a:lnTo>
                    <a:pt x="85725" y="57150"/>
                  </a:lnTo>
                  <a:lnTo>
                    <a:pt x="114300" y="57150"/>
                  </a:lnTo>
                  <a:lnTo>
                    <a:pt x="114300" y="28575"/>
                  </a:lnTo>
                  <a:close/>
                </a:path>
                <a:path w="294005" h="1568450">
                  <a:moveTo>
                    <a:pt x="293687" y="27304"/>
                  </a:moveTo>
                  <a:lnTo>
                    <a:pt x="237807" y="27304"/>
                  </a:lnTo>
                  <a:lnTo>
                    <a:pt x="236537" y="28575"/>
                  </a:lnTo>
                  <a:lnTo>
                    <a:pt x="114300" y="28575"/>
                  </a:lnTo>
                  <a:lnTo>
                    <a:pt x="114300" y="57150"/>
                  </a:lnTo>
                  <a:lnTo>
                    <a:pt x="293687" y="57150"/>
                  </a:lnTo>
                  <a:lnTo>
                    <a:pt x="293687" y="27304"/>
                  </a:lnTo>
                  <a:close/>
                </a:path>
                <a:path w="294005" h="1568450">
                  <a:moveTo>
                    <a:pt x="237807" y="27304"/>
                  </a:moveTo>
                  <a:lnTo>
                    <a:pt x="236537" y="27304"/>
                  </a:lnTo>
                  <a:lnTo>
                    <a:pt x="236537" y="28575"/>
                  </a:lnTo>
                  <a:lnTo>
                    <a:pt x="237807" y="2730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7504" y="3136011"/>
              <a:ext cx="1079500" cy="692150"/>
            </a:xfrm>
            <a:custGeom>
              <a:avLst/>
              <a:gdLst/>
              <a:ahLst/>
              <a:cxnLst/>
              <a:rect l="l" t="t" r="r" b="b"/>
              <a:pathLst>
                <a:path w="1079500" h="692150">
                  <a:moveTo>
                    <a:pt x="1079500" y="0"/>
                  </a:moveTo>
                  <a:lnTo>
                    <a:pt x="0" y="0"/>
                  </a:lnTo>
                  <a:lnTo>
                    <a:pt x="0" y="692150"/>
                  </a:lnTo>
                  <a:lnTo>
                    <a:pt x="1079500" y="692150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22605" y="3165093"/>
            <a:ext cx="92329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se</a:t>
            </a:r>
            <a:r>
              <a:rPr sz="1300" spc="-6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suprimen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 pierden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atribuciones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143375" y="3141687"/>
            <a:ext cx="1508125" cy="582295"/>
          </a:xfrm>
          <a:custGeom>
            <a:avLst/>
            <a:gdLst/>
            <a:ahLst/>
            <a:cxnLst/>
            <a:rect l="l" t="t" r="r" b="b"/>
            <a:pathLst>
              <a:path w="1508125" h="582295">
                <a:moveTo>
                  <a:pt x="1508125" y="0"/>
                </a:moveTo>
                <a:lnTo>
                  <a:pt x="0" y="0"/>
                </a:lnTo>
                <a:lnTo>
                  <a:pt x="0" y="582206"/>
                </a:lnTo>
                <a:lnTo>
                  <a:pt x="1508125" y="582206"/>
                </a:lnTo>
                <a:lnTo>
                  <a:pt x="1508125" y="0"/>
                </a:lnTo>
                <a:close/>
              </a:path>
            </a:pathLst>
          </a:custGeom>
          <a:solidFill>
            <a:srgbClr val="6B6B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222750" y="3080410"/>
            <a:ext cx="121412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4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Centralización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Uniformiza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319398" y="2789173"/>
            <a:ext cx="4787265" cy="1010285"/>
            <a:chOff x="3319398" y="2789173"/>
            <a:chExt cx="4787265" cy="1010285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43655" y="2813303"/>
              <a:ext cx="1682496" cy="50749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319398" y="2789173"/>
              <a:ext cx="1593850" cy="332105"/>
            </a:xfrm>
            <a:custGeom>
              <a:avLst/>
              <a:gdLst/>
              <a:ahLst/>
              <a:cxnLst/>
              <a:rect l="l" t="t" r="r" b="b"/>
              <a:pathLst>
                <a:path w="1593850" h="332105">
                  <a:moveTo>
                    <a:pt x="1422400" y="159638"/>
                  </a:moveTo>
                  <a:lnTo>
                    <a:pt x="1506601" y="331850"/>
                  </a:lnTo>
                  <a:lnTo>
                    <a:pt x="1579526" y="188975"/>
                  </a:lnTo>
                  <a:lnTo>
                    <a:pt x="1479296" y="188975"/>
                  </a:lnTo>
                  <a:lnTo>
                    <a:pt x="1479318" y="160145"/>
                  </a:lnTo>
                  <a:lnTo>
                    <a:pt x="1422400" y="159638"/>
                  </a:lnTo>
                  <a:close/>
                </a:path>
                <a:path w="1593850" h="332105">
                  <a:moveTo>
                    <a:pt x="1479318" y="160145"/>
                  </a:moveTo>
                  <a:lnTo>
                    <a:pt x="1479296" y="188975"/>
                  </a:lnTo>
                  <a:lnTo>
                    <a:pt x="1536446" y="188975"/>
                  </a:lnTo>
                  <a:lnTo>
                    <a:pt x="1536484" y="160653"/>
                  </a:lnTo>
                  <a:lnTo>
                    <a:pt x="1479318" y="160145"/>
                  </a:lnTo>
                  <a:close/>
                </a:path>
                <a:path w="1593850" h="332105">
                  <a:moveTo>
                    <a:pt x="1536484" y="160653"/>
                  </a:moveTo>
                  <a:lnTo>
                    <a:pt x="1536446" y="188975"/>
                  </a:lnTo>
                  <a:lnTo>
                    <a:pt x="1579526" y="188975"/>
                  </a:lnTo>
                  <a:lnTo>
                    <a:pt x="1593723" y="161162"/>
                  </a:lnTo>
                  <a:lnTo>
                    <a:pt x="1536484" y="160653"/>
                  </a:lnTo>
                  <a:close/>
                </a:path>
                <a:path w="1593850" h="332105">
                  <a:moveTo>
                    <a:pt x="1479423" y="28575"/>
                  </a:moveTo>
                  <a:lnTo>
                    <a:pt x="1479318" y="160145"/>
                  </a:lnTo>
                  <a:lnTo>
                    <a:pt x="1536484" y="160653"/>
                  </a:lnTo>
                  <a:lnTo>
                    <a:pt x="1536623" y="57150"/>
                  </a:lnTo>
                  <a:lnTo>
                    <a:pt x="1507998" y="57150"/>
                  </a:lnTo>
                  <a:lnTo>
                    <a:pt x="1479423" y="28575"/>
                  </a:lnTo>
                  <a:close/>
                </a:path>
                <a:path w="1593850" h="332105">
                  <a:moveTo>
                    <a:pt x="15367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479400" y="57150"/>
                  </a:lnTo>
                  <a:lnTo>
                    <a:pt x="1479423" y="28575"/>
                  </a:lnTo>
                  <a:lnTo>
                    <a:pt x="1536661" y="28575"/>
                  </a:lnTo>
                  <a:lnTo>
                    <a:pt x="1536700" y="0"/>
                  </a:lnTo>
                  <a:close/>
                </a:path>
                <a:path w="1593850" h="332105">
                  <a:moveTo>
                    <a:pt x="1536661" y="28575"/>
                  </a:moveTo>
                  <a:lnTo>
                    <a:pt x="1479423" y="28575"/>
                  </a:lnTo>
                  <a:lnTo>
                    <a:pt x="1507998" y="57150"/>
                  </a:lnTo>
                  <a:lnTo>
                    <a:pt x="1536623" y="57150"/>
                  </a:lnTo>
                  <a:lnTo>
                    <a:pt x="1536661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24600" y="3217163"/>
              <a:ext cx="1781555" cy="5273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2991" y="3209543"/>
              <a:ext cx="1653539" cy="58978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300216" y="3193821"/>
              <a:ext cx="1779905" cy="523240"/>
            </a:xfrm>
            <a:custGeom>
              <a:avLst/>
              <a:gdLst/>
              <a:ahLst/>
              <a:cxnLst/>
              <a:rect l="l" t="t" r="r" b="b"/>
              <a:pathLst>
                <a:path w="1779904" h="523239">
                  <a:moveTo>
                    <a:pt x="1779651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1779651" y="523214"/>
                  </a:lnTo>
                  <a:lnTo>
                    <a:pt x="1779651" y="0"/>
                  </a:lnTo>
                  <a:close/>
                </a:path>
              </a:pathLst>
            </a:custGeom>
            <a:solidFill>
              <a:srgbClr val="B8D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484111" y="3221482"/>
            <a:ext cx="141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DECRETOS DE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NUEVA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PLANTA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614414" y="2391257"/>
            <a:ext cx="1138555" cy="462280"/>
          </a:xfrm>
          <a:custGeom>
            <a:avLst/>
            <a:gdLst/>
            <a:ahLst/>
            <a:cxnLst/>
            <a:rect l="l" t="t" r="r" b="b"/>
            <a:pathLst>
              <a:path w="1138554" h="462280">
                <a:moveTo>
                  <a:pt x="1138237" y="0"/>
                </a:moveTo>
                <a:lnTo>
                  <a:pt x="0" y="0"/>
                </a:lnTo>
                <a:lnTo>
                  <a:pt x="0" y="461670"/>
                </a:lnTo>
                <a:lnTo>
                  <a:pt x="1138237" y="461670"/>
                </a:lnTo>
                <a:lnTo>
                  <a:pt x="11382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817868" y="2420239"/>
            <a:ext cx="8051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Arial"/>
                <a:cs typeface="Arial"/>
              </a:rPr>
              <a:t>Pérdida</a:t>
            </a:r>
            <a:r>
              <a:rPr sz="1200" b="1" i="1" spc="-60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de </a:t>
            </a:r>
            <a:r>
              <a:rPr sz="1200" b="1" i="1" spc="-320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soberanía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645656" y="1163447"/>
            <a:ext cx="2425700" cy="1689735"/>
            <a:chOff x="6645656" y="1163447"/>
            <a:chExt cx="2425700" cy="1689735"/>
          </a:xfrm>
        </p:grpSpPr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88836" y="1187196"/>
              <a:ext cx="1335024" cy="4114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664706" y="1182497"/>
              <a:ext cx="1363980" cy="0"/>
            </a:xfrm>
            <a:custGeom>
              <a:avLst/>
              <a:gdLst/>
              <a:ahLst/>
              <a:cxnLst/>
              <a:rect l="l" t="t" r="r" b="b"/>
              <a:pathLst>
                <a:path w="1363979">
                  <a:moveTo>
                    <a:pt x="0" y="0"/>
                  </a:moveTo>
                  <a:lnTo>
                    <a:pt x="1363726" y="0"/>
                  </a:lnTo>
                </a:path>
              </a:pathLst>
            </a:custGeom>
            <a:ln w="38100">
              <a:solidFill>
                <a:srgbClr val="6F2F9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79867" y="2363977"/>
              <a:ext cx="991235" cy="488950"/>
            </a:xfrm>
            <a:custGeom>
              <a:avLst/>
              <a:gdLst/>
              <a:ahLst/>
              <a:cxnLst/>
              <a:rect l="l" t="t" r="r" b="b"/>
              <a:pathLst>
                <a:path w="991234" h="488950">
                  <a:moveTo>
                    <a:pt x="990892" y="0"/>
                  </a:moveTo>
                  <a:lnTo>
                    <a:pt x="0" y="0"/>
                  </a:lnTo>
                  <a:lnTo>
                    <a:pt x="0" y="488950"/>
                  </a:lnTo>
                  <a:lnTo>
                    <a:pt x="990892" y="488950"/>
                  </a:lnTo>
                  <a:lnTo>
                    <a:pt x="990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227314" y="2393061"/>
            <a:ext cx="7816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Arial"/>
                <a:cs typeface="Arial"/>
              </a:rPr>
              <a:t>Guerra de </a:t>
            </a:r>
            <a:r>
              <a:rPr sz="1300" i="1" spc="-350" dirty="0">
                <a:latin typeface="Arial"/>
                <a:cs typeface="Arial"/>
              </a:rPr>
              <a:t> </a:t>
            </a:r>
            <a:r>
              <a:rPr sz="1300" i="1" spc="-10" dirty="0">
                <a:latin typeface="Arial"/>
                <a:cs typeface="Arial"/>
              </a:rPr>
              <a:t>Sucesión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651500" y="3223260"/>
            <a:ext cx="3390265" cy="1479550"/>
            <a:chOff x="5651500" y="3223260"/>
            <a:chExt cx="3390265" cy="1479550"/>
          </a:xfrm>
        </p:grpSpPr>
        <p:pic>
          <p:nvPicPr>
            <p:cNvPr id="59" name="object 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75375" y="3223260"/>
              <a:ext cx="960120" cy="46329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651500" y="3314700"/>
              <a:ext cx="727075" cy="228600"/>
            </a:xfrm>
            <a:custGeom>
              <a:avLst/>
              <a:gdLst/>
              <a:ahLst/>
              <a:cxnLst/>
              <a:rect l="l" t="t" r="r" b="b"/>
              <a:pathLst>
                <a:path w="727075" h="228600">
                  <a:moveTo>
                    <a:pt x="498475" y="0"/>
                  </a:moveTo>
                  <a:lnTo>
                    <a:pt x="498475" y="228600"/>
                  </a:lnTo>
                  <a:lnTo>
                    <a:pt x="650875" y="152400"/>
                  </a:lnTo>
                  <a:lnTo>
                    <a:pt x="536575" y="152400"/>
                  </a:lnTo>
                  <a:lnTo>
                    <a:pt x="536575" y="76200"/>
                  </a:lnTo>
                  <a:lnTo>
                    <a:pt x="650875" y="76200"/>
                  </a:lnTo>
                  <a:lnTo>
                    <a:pt x="498475" y="0"/>
                  </a:lnTo>
                  <a:close/>
                </a:path>
                <a:path w="727075" h="228600">
                  <a:moveTo>
                    <a:pt x="498475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98475" y="152400"/>
                  </a:lnTo>
                  <a:lnTo>
                    <a:pt x="498475" y="76200"/>
                  </a:lnTo>
                  <a:close/>
                </a:path>
                <a:path w="727075" h="228600">
                  <a:moveTo>
                    <a:pt x="650875" y="76200"/>
                  </a:moveTo>
                  <a:lnTo>
                    <a:pt x="536575" y="76200"/>
                  </a:lnTo>
                  <a:lnTo>
                    <a:pt x="536575" y="152400"/>
                  </a:lnTo>
                  <a:lnTo>
                    <a:pt x="650875" y="152400"/>
                  </a:lnTo>
                  <a:lnTo>
                    <a:pt x="727075" y="114300"/>
                  </a:lnTo>
                  <a:lnTo>
                    <a:pt x="650875" y="762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15481" y="4005110"/>
              <a:ext cx="3021330" cy="692785"/>
            </a:xfrm>
            <a:custGeom>
              <a:avLst/>
              <a:gdLst/>
              <a:ahLst/>
              <a:cxnLst/>
              <a:rect l="l" t="t" r="r" b="b"/>
              <a:pathLst>
                <a:path w="3021329" h="692785">
                  <a:moveTo>
                    <a:pt x="0" y="692492"/>
                  </a:moveTo>
                  <a:lnTo>
                    <a:pt x="3021075" y="692492"/>
                  </a:lnTo>
                  <a:lnTo>
                    <a:pt x="3021075" y="0"/>
                  </a:lnTo>
                  <a:lnTo>
                    <a:pt x="0" y="0"/>
                  </a:lnTo>
                  <a:lnTo>
                    <a:pt x="0" y="692492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095238" y="4034409"/>
            <a:ext cx="276669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95"/>
              </a:spcBef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Reinos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Valencia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y Aragón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(1707)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Mallorca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(1716)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Cataluña (1715)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520688" y="1628749"/>
            <a:ext cx="1363980" cy="2576195"/>
            <a:chOff x="6520688" y="1628749"/>
            <a:chExt cx="1363980" cy="2576195"/>
          </a:xfrm>
        </p:grpSpPr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00316" y="3747516"/>
              <a:ext cx="347472" cy="45720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162673" y="3723894"/>
              <a:ext cx="171450" cy="281305"/>
            </a:xfrm>
            <a:custGeom>
              <a:avLst/>
              <a:gdLst/>
              <a:ahLst/>
              <a:cxnLst/>
              <a:rect l="l" t="t" r="r" b="b"/>
              <a:pathLst>
                <a:path w="171450" h="281304">
                  <a:moveTo>
                    <a:pt x="57150" y="109854"/>
                  </a:moveTo>
                  <a:lnTo>
                    <a:pt x="0" y="109854"/>
                  </a:lnTo>
                  <a:lnTo>
                    <a:pt x="85725" y="281304"/>
                  </a:lnTo>
                  <a:lnTo>
                    <a:pt x="157162" y="138429"/>
                  </a:lnTo>
                  <a:lnTo>
                    <a:pt x="57150" y="138429"/>
                  </a:lnTo>
                  <a:lnTo>
                    <a:pt x="57150" y="109854"/>
                  </a:lnTo>
                  <a:close/>
                </a:path>
                <a:path w="171450" h="281304">
                  <a:moveTo>
                    <a:pt x="114300" y="0"/>
                  </a:moveTo>
                  <a:lnTo>
                    <a:pt x="57150" y="0"/>
                  </a:lnTo>
                  <a:lnTo>
                    <a:pt x="57150" y="138429"/>
                  </a:lnTo>
                  <a:lnTo>
                    <a:pt x="114300" y="138429"/>
                  </a:lnTo>
                  <a:lnTo>
                    <a:pt x="114300" y="0"/>
                  </a:lnTo>
                  <a:close/>
                </a:path>
                <a:path w="171450" h="281304">
                  <a:moveTo>
                    <a:pt x="171450" y="109854"/>
                  </a:moveTo>
                  <a:lnTo>
                    <a:pt x="114300" y="109854"/>
                  </a:lnTo>
                  <a:lnTo>
                    <a:pt x="114300" y="138429"/>
                  </a:lnTo>
                  <a:lnTo>
                    <a:pt x="157162" y="138429"/>
                  </a:lnTo>
                  <a:lnTo>
                    <a:pt x="171450" y="10985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520688" y="1628749"/>
              <a:ext cx="1363980" cy="646430"/>
            </a:xfrm>
            <a:custGeom>
              <a:avLst/>
              <a:gdLst/>
              <a:ahLst/>
              <a:cxnLst/>
              <a:rect l="l" t="t" r="r" b="b"/>
              <a:pathLst>
                <a:path w="1363979" h="646430">
                  <a:moveTo>
                    <a:pt x="1363599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1363599" y="646328"/>
                  </a:lnTo>
                  <a:lnTo>
                    <a:pt x="1363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6739255" y="1657603"/>
            <a:ext cx="1094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Abolió</a:t>
            </a:r>
            <a:r>
              <a:rPr sz="1200" b="1" spc="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las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instituciones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y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leyes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propias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3258311" y="3078479"/>
            <a:ext cx="908685" cy="463550"/>
            <a:chOff x="3258311" y="3078479"/>
            <a:chExt cx="908685" cy="463550"/>
          </a:xfrm>
        </p:grpSpPr>
        <p:pic>
          <p:nvPicPr>
            <p:cNvPr id="69" name="object 6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58311" y="3078479"/>
              <a:ext cx="908303" cy="463296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463924" y="3170300"/>
              <a:ext cx="676275" cy="228600"/>
            </a:xfrm>
            <a:custGeom>
              <a:avLst/>
              <a:gdLst/>
              <a:ahLst/>
              <a:cxnLst/>
              <a:rect l="l" t="t" r="r" b="b"/>
              <a:pathLst>
                <a:path w="676275" h="228600">
                  <a:moveTo>
                    <a:pt x="228600" y="0"/>
                  </a:moveTo>
                  <a:lnTo>
                    <a:pt x="0" y="114300"/>
                  </a:lnTo>
                  <a:lnTo>
                    <a:pt x="228600" y="228600"/>
                  </a:lnTo>
                  <a:lnTo>
                    <a:pt x="228600" y="152400"/>
                  </a:lnTo>
                  <a:lnTo>
                    <a:pt x="190500" y="152400"/>
                  </a:lnTo>
                  <a:lnTo>
                    <a:pt x="190500" y="76200"/>
                  </a:lnTo>
                  <a:lnTo>
                    <a:pt x="228600" y="76190"/>
                  </a:lnTo>
                  <a:lnTo>
                    <a:pt x="228600" y="0"/>
                  </a:lnTo>
                  <a:close/>
                </a:path>
                <a:path w="676275" h="228600">
                  <a:moveTo>
                    <a:pt x="228600" y="76190"/>
                  </a:moveTo>
                  <a:lnTo>
                    <a:pt x="190500" y="76200"/>
                  </a:lnTo>
                  <a:lnTo>
                    <a:pt x="190500" y="152400"/>
                  </a:lnTo>
                  <a:lnTo>
                    <a:pt x="228600" y="152390"/>
                  </a:lnTo>
                  <a:lnTo>
                    <a:pt x="228600" y="76190"/>
                  </a:lnTo>
                  <a:close/>
                </a:path>
                <a:path w="676275" h="228600">
                  <a:moveTo>
                    <a:pt x="228600" y="152390"/>
                  </a:moveTo>
                  <a:lnTo>
                    <a:pt x="190500" y="152400"/>
                  </a:lnTo>
                  <a:lnTo>
                    <a:pt x="228600" y="152400"/>
                  </a:lnTo>
                  <a:close/>
                </a:path>
                <a:path w="676275" h="228600">
                  <a:moveTo>
                    <a:pt x="676275" y="76073"/>
                  </a:moveTo>
                  <a:lnTo>
                    <a:pt x="228600" y="76190"/>
                  </a:lnTo>
                  <a:lnTo>
                    <a:pt x="228600" y="152390"/>
                  </a:lnTo>
                  <a:lnTo>
                    <a:pt x="676275" y="152273"/>
                  </a:lnTo>
                  <a:lnTo>
                    <a:pt x="676275" y="7607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512824" y="3961002"/>
            <a:ext cx="1953260" cy="43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Secretarías </a:t>
            </a:r>
            <a:r>
              <a:rPr sz="1300" spc="-5" dirty="0">
                <a:latin typeface="Arial MT"/>
                <a:cs typeface="Arial MT"/>
              </a:rPr>
              <a:t>(ministros)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ayudan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al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rey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gobernar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1763776" y="3111563"/>
            <a:ext cx="1624330" cy="528320"/>
            <a:chOff x="1763776" y="3111563"/>
            <a:chExt cx="1624330" cy="528320"/>
          </a:xfrm>
        </p:grpSpPr>
        <p:pic>
          <p:nvPicPr>
            <p:cNvPr id="73" name="object 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87652" y="3134868"/>
              <a:ext cx="1588008" cy="46482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22704" y="3133344"/>
              <a:ext cx="1565147" cy="50596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763776" y="3111563"/>
              <a:ext cx="1584325" cy="462280"/>
            </a:xfrm>
            <a:custGeom>
              <a:avLst/>
              <a:gdLst/>
              <a:ahLst/>
              <a:cxnLst/>
              <a:rect l="l" t="t" r="r" b="b"/>
              <a:pathLst>
                <a:path w="1584325" h="462279">
                  <a:moveTo>
                    <a:pt x="1584325" y="0"/>
                  </a:moveTo>
                  <a:lnTo>
                    <a:pt x="0" y="0"/>
                  </a:lnTo>
                  <a:lnTo>
                    <a:pt x="0" y="461962"/>
                  </a:lnTo>
                  <a:lnTo>
                    <a:pt x="1584325" y="461962"/>
                  </a:lnTo>
                  <a:lnTo>
                    <a:pt x="158432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1763776" y="3111563"/>
            <a:ext cx="1584325" cy="46228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430530" marR="120014" indent="-303530">
              <a:lnSpc>
                <a:spcPct val="100000"/>
              </a:lnSpc>
              <a:spcBef>
                <a:spcPts val="330"/>
              </a:spcBef>
            </a:pP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INIST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CIÓN 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CENTRAL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069606" y="3663950"/>
            <a:ext cx="2859405" cy="2002155"/>
            <a:chOff x="1069606" y="3663950"/>
            <a:chExt cx="2859405" cy="2002155"/>
          </a:xfrm>
        </p:grpSpPr>
        <p:pic>
          <p:nvPicPr>
            <p:cNvPr id="78" name="object 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36291" y="3688079"/>
              <a:ext cx="347471" cy="516636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2398775" y="3663950"/>
              <a:ext cx="171450" cy="341630"/>
            </a:xfrm>
            <a:custGeom>
              <a:avLst/>
              <a:gdLst/>
              <a:ahLst/>
              <a:cxnLst/>
              <a:rect l="l" t="t" r="r" b="b"/>
              <a:pathLst>
                <a:path w="171450" h="341629">
                  <a:moveTo>
                    <a:pt x="57131" y="169799"/>
                  </a:moveTo>
                  <a:lnTo>
                    <a:pt x="0" y="169799"/>
                  </a:lnTo>
                  <a:lnTo>
                    <a:pt x="85725" y="341249"/>
                  </a:lnTo>
                  <a:lnTo>
                    <a:pt x="157162" y="198374"/>
                  </a:lnTo>
                  <a:lnTo>
                    <a:pt x="57150" y="198374"/>
                  </a:lnTo>
                  <a:lnTo>
                    <a:pt x="57131" y="169799"/>
                  </a:lnTo>
                  <a:close/>
                </a:path>
                <a:path w="171450" h="341629">
                  <a:moveTo>
                    <a:pt x="114173" y="0"/>
                  </a:moveTo>
                  <a:lnTo>
                    <a:pt x="57023" y="0"/>
                  </a:lnTo>
                  <a:lnTo>
                    <a:pt x="57150" y="198374"/>
                  </a:lnTo>
                  <a:lnTo>
                    <a:pt x="114300" y="198374"/>
                  </a:lnTo>
                  <a:lnTo>
                    <a:pt x="114173" y="0"/>
                  </a:lnTo>
                  <a:close/>
                </a:path>
                <a:path w="171450" h="341629">
                  <a:moveTo>
                    <a:pt x="171450" y="169799"/>
                  </a:moveTo>
                  <a:lnTo>
                    <a:pt x="114281" y="169799"/>
                  </a:lnTo>
                  <a:lnTo>
                    <a:pt x="114300" y="198374"/>
                  </a:lnTo>
                  <a:lnTo>
                    <a:pt x="157162" y="198374"/>
                  </a:lnTo>
                  <a:lnTo>
                    <a:pt x="171450" y="16979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32664" y="4460748"/>
              <a:ext cx="174498" cy="533773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2408555" y="4436363"/>
              <a:ext cx="171450" cy="532765"/>
            </a:xfrm>
            <a:custGeom>
              <a:avLst/>
              <a:gdLst/>
              <a:ahLst/>
              <a:cxnLst/>
              <a:rect l="l" t="t" r="r" b="b"/>
              <a:pathLst>
                <a:path w="171450" h="532764">
                  <a:moveTo>
                    <a:pt x="57136" y="361779"/>
                  </a:moveTo>
                  <a:lnTo>
                    <a:pt x="0" y="363347"/>
                  </a:lnTo>
                  <a:lnTo>
                    <a:pt x="90296" y="532384"/>
                  </a:lnTo>
                  <a:lnTo>
                    <a:pt x="156515" y="390398"/>
                  </a:lnTo>
                  <a:lnTo>
                    <a:pt x="57912" y="390398"/>
                  </a:lnTo>
                  <a:lnTo>
                    <a:pt x="57136" y="361779"/>
                  </a:lnTo>
                  <a:close/>
                </a:path>
                <a:path w="171450" h="532764">
                  <a:moveTo>
                    <a:pt x="114278" y="360212"/>
                  </a:moveTo>
                  <a:lnTo>
                    <a:pt x="57136" y="361779"/>
                  </a:lnTo>
                  <a:lnTo>
                    <a:pt x="57912" y="390398"/>
                  </a:lnTo>
                  <a:lnTo>
                    <a:pt x="115062" y="388747"/>
                  </a:lnTo>
                  <a:lnTo>
                    <a:pt x="114278" y="360212"/>
                  </a:lnTo>
                  <a:close/>
                </a:path>
                <a:path w="171450" h="532764">
                  <a:moveTo>
                    <a:pt x="171322" y="358648"/>
                  </a:moveTo>
                  <a:lnTo>
                    <a:pt x="114278" y="360212"/>
                  </a:lnTo>
                  <a:lnTo>
                    <a:pt x="115062" y="388747"/>
                  </a:lnTo>
                  <a:lnTo>
                    <a:pt x="57912" y="390398"/>
                  </a:lnTo>
                  <a:lnTo>
                    <a:pt x="156515" y="390398"/>
                  </a:lnTo>
                  <a:lnTo>
                    <a:pt x="171322" y="358648"/>
                  </a:lnTo>
                  <a:close/>
                </a:path>
                <a:path w="171450" h="532764">
                  <a:moveTo>
                    <a:pt x="104393" y="0"/>
                  </a:moveTo>
                  <a:lnTo>
                    <a:pt x="47370" y="1524"/>
                  </a:lnTo>
                  <a:lnTo>
                    <a:pt x="57136" y="361779"/>
                  </a:lnTo>
                  <a:lnTo>
                    <a:pt x="114278" y="360212"/>
                  </a:lnTo>
                  <a:lnTo>
                    <a:pt x="10439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074369" y="4968760"/>
              <a:ext cx="2849880" cy="692785"/>
            </a:xfrm>
            <a:custGeom>
              <a:avLst/>
              <a:gdLst/>
              <a:ahLst/>
              <a:cxnLst/>
              <a:rect l="l" t="t" r="r" b="b"/>
              <a:pathLst>
                <a:path w="2849879" h="692785">
                  <a:moveTo>
                    <a:pt x="0" y="692492"/>
                  </a:moveTo>
                  <a:lnTo>
                    <a:pt x="2849626" y="692492"/>
                  </a:lnTo>
                  <a:lnTo>
                    <a:pt x="2849626" y="0"/>
                  </a:lnTo>
                  <a:lnTo>
                    <a:pt x="0" y="0"/>
                  </a:lnTo>
                  <a:lnTo>
                    <a:pt x="0" y="692492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1079131" y="4998465"/>
            <a:ext cx="284035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91135" algn="l"/>
              </a:tabLst>
            </a:pPr>
            <a:r>
              <a:rPr sz="1300" b="1" spc="-5" dirty="0">
                <a:latin typeface="Arial"/>
                <a:cs typeface="Arial"/>
              </a:rPr>
              <a:t>Estado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Asuntos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Extranjeros</a:t>
            </a:r>
            <a:endParaRPr sz="1300">
              <a:latin typeface="Arial"/>
              <a:cs typeface="Arial"/>
            </a:endParaRPr>
          </a:p>
          <a:p>
            <a:pPr marL="190500" indent="-104139">
              <a:lnSpc>
                <a:spcPct val="100000"/>
              </a:lnSpc>
              <a:buFont typeface="Arial MT"/>
              <a:buChar char="•"/>
              <a:tabLst>
                <a:tab pos="191135" algn="l"/>
              </a:tabLst>
            </a:pPr>
            <a:r>
              <a:rPr sz="1300" b="1" spc="-10" dirty="0">
                <a:latin typeface="Arial"/>
                <a:cs typeface="Arial"/>
              </a:rPr>
              <a:t>Asuntos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Eclesiásticos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 Justicia</a:t>
            </a:r>
            <a:endParaRPr sz="1300">
              <a:latin typeface="Arial"/>
              <a:cs typeface="Arial"/>
            </a:endParaRPr>
          </a:p>
          <a:p>
            <a:pPr marL="190500" indent="-104139">
              <a:lnSpc>
                <a:spcPct val="100000"/>
              </a:lnSpc>
              <a:buFont typeface="Arial MT"/>
              <a:buChar char="•"/>
              <a:tabLst>
                <a:tab pos="191135" algn="l"/>
              </a:tabLst>
            </a:pPr>
            <a:r>
              <a:rPr sz="1300" b="1" spc="-5" dirty="0">
                <a:latin typeface="Arial"/>
                <a:cs typeface="Arial"/>
              </a:rPr>
              <a:t>Guerra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Marina</a:t>
            </a:r>
            <a:endParaRPr sz="13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074369" y="5688838"/>
            <a:ext cx="2849880" cy="307975"/>
          </a:xfrm>
          <a:custGeom>
            <a:avLst/>
            <a:gdLst/>
            <a:ahLst/>
            <a:cxnLst/>
            <a:rect l="l" t="t" r="r" b="b"/>
            <a:pathLst>
              <a:path w="2849879" h="307975">
                <a:moveTo>
                  <a:pt x="0" y="307771"/>
                </a:moveTo>
                <a:lnTo>
                  <a:pt x="2849626" y="307771"/>
                </a:lnTo>
                <a:lnTo>
                  <a:pt x="2849626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1079131" y="5679808"/>
            <a:ext cx="2840355" cy="31242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50165" rIns="0" bIns="0" rtlCol="0">
            <a:spAutoFit/>
          </a:bodyPr>
          <a:lstStyle/>
          <a:p>
            <a:pPr marL="198120" indent="-111760">
              <a:lnSpc>
                <a:spcPct val="100000"/>
              </a:lnSpc>
              <a:spcBef>
                <a:spcPts val="395"/>
              </a:spcBef>
              <a:buFont typeface="Arial MT"/>
              <a:buChar char="•"/>
              <a:tabLst>
                <a:tab pos="198755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Hacienda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4166870" y="3677920"/>
            <a:ext cx="1624330" cy="827405"/>
            <a:chOff x="4166870" y="3677920"/>
            <a:chExt cx="1624330" cy="827405"/>
          </a:xfrm>
        </p:grpSpPr>
        <p:pic>
          <p:nvPicPr>
            <p:cNvPr id="87" name="object 8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54296" y="3701796"/>
              <a:ext cx="463296" cy="56083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4735957" y="3677920"/>
              <a:ext cx="228600" cy="327660"/>
            </a:xfrm>
            <a:custGeom>
              <a:avLst/>
              <a:gdLst/>
              <a:ahLst/>
              <a:cxnLst/>
              <a:rect l="l" t="t" r="r" b="b"/>
              <a:pathLst>
                <a:path w="228600" h="327660">
                  <a:moveTo>
                    <a:pt x="76205" y="100370"/>
                  </a:moveTo>
                  <a:lnTo>
                    <a:pt x="0" y="103631"/>
                  </a:lnTo>
                  <a:lnTo>
                    <a:pt x="124078" y="327151"/>
                  </a:lnTo>
                  <a:lnTo>
                    <a:pt x="208526" y="138429"/>
                  </a:lnTo>
                  <a:lnTo>
                    <a:pt x="77850" y="138429"/>
                  </a:lnTo>
                  <a:lnTo>
                    <a:pt x="76205" y="100370"/>
                  </a:lnTo>
                  <a:close/>
                </a:path>
                <a:path w="228600" h="327660">
                  <a:moveTo>
                    <a:pt x="152280" y="97114"/>
                  </a:moveTo>
                  <a:lnTo>
                    <a:pt x="76205" y="100370"/>
                  </a:lnTo>
                  <a:lnTo>
                    <a:pt x="77850" y="138429"/>
                  </a:lnTo>
                  <a:lnTo>
                    <a:pt x="153923" y="135127"/>
                  </a:lnTo>
                  <a:lnTo>
                    <a:pt x="152280" y="97114"/>
                  </a:lnTo>
                  <a:close/>
                </a:path>
                <a:path w="228600" h="327660">
                  <a:moveTo>
                    <a:pt x="228472" y="93852"/>
                  </a:moveTo>
                  <a:lnTo>
                    <a:pt x="152280" y="97114"/>
                  </a:lnTo>
                  <a:lnTo>
                    <a:pt x="153923" y="135127"/>
                  </a:lnTo>
                  <a:lnTo>
                    <a:pt x="77850" y="138429"/>
                  </a:lnTo>
                  <a:lnTo>
                    <a:pt x="208526" y="138429"/>
                  </a:lnTo>
                  <a:lnTo>
                    <a:pt x="228472" y="93852"/>
                  </a:lnTo>
                  <a:close/>
                </a:path>
                <a:path w="228600" h="327660">
                  <a:moveTo>
                    <a:pt x="148081" y="0"/>
                  </a:moveTo>
                  <a:lnTo>
                    <a:pt x="72008" y="3301"/>
                  </a:lnTo>
                  <a:lnTo>
                    <a:pt x="76205" y="100370"/>
                  </a:lnTo>
                  <a:lnTo>
                    <a:pt x="152280" y="97114"/>
                  </a:lnTo>
                  <a:lnTo>
                    <a:pt x="14808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91000" y="4000500"/>
              <a:ext cx="1586484" cy="46634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26052" y="3998976"/>
              <a:ext cx="1565148" cy="50596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4166870" y="3977195"/>
              <a:ext cx="1584325" cy="462280"/>
            </a:xfrm>
            <a:custGeom>
              <a:avLst/>
              <a:gdLst/>
              <a:ahLst/>
              <a:cxnLst/>
              <a:rect l="l" t="t" r="r" b="b"/>
              <a:pathLst>
                <a:path w="1584325" h="462279">
                  <a:moveTo>
                    <a:pt x="1584325" y="0"/>
                  </a:moveTo>
                  <a:lnTo>
                    <a:pt x="0" y="0"/>
                  </a:lnTo>
                  <a:lnTo>
                    <a:pt x="0" y="461962"/>
                  </a:lnTo>
                  <a:lnTo>
                    <a:pt x="1584325" y="461962"/>
                  </a:lnTo>
                  <a:lnTo>
                    <a:pt x="15843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4022852" y="4783480"/>
            <a:ext cx="1773555" cy="109410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80340" indent="-88900">
              <a:lnSpc>
                <a:spcPct val="100000"/>
              </a:lnSpc>
              <a:spcBef>
                <a:spcPts val="330"/>
              </a:spcBef>
              <a:buChar char="•"/>
              <a:tabLst>
                <a:tab pos="180975" algn="l"/>
              </a:tabLst>
            </a:pPr>
            <a:r>
              <a:rPr sz="1300" spc="-5" dirty="0">
                <a:latin typeface="Arial MT"/>
                <a:cs typeface="Arial MT"/>
              </a:rPr>
              <a:t>Provincias</a:t>
            </a:r>
            <a:endParaRPr sz="1300">
              <a:latin typeface="Arial MT"/>
              <a:cs typeface="Arial MT"/>
            </a:endParaRPr>
          </a:p>
          <a:p>
            <a:pPr marL="180340" indent="-88900">
              <a:lnSpc>
                <a:spcPct val="100000"/>
              </a:lnSpc>
              <a:buChar char="•"/>
              <a:tabLst>
                <a:tab pos="180975" algn="l"/>
              </a:tabLst>
            </a:pPr>
            <a:r>
              <a:rPr sz="1300" spc="-5" dirty="0">
                <a:latin typeface="Arial MT"/>
                <a:cs typeface="Arial MT"/>
              </a:rPr>
              <a:t>Capitanes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generales</a:t>
            </a:r>
            <a:endParaRPr sz="1300">
              <a:latin typeface="Arial MT"/>
              <a:cs typeface="Arial MT"/>
            </a:endParaRPr>
          </a:p>
          <a:p>
            <a:pPr marL="180340" indent="-88900">
              <a:lnSpc>
                <a:spcPct val="100000"/>
              </a:lnSpc>
              <a:buChar char="•"/>
              <a:tabLst>
                <a:tab pos="180975" algn="l"/>
              </a:tabLst>
            </a:pPr>
            <a:r>
              <a:rPr sz="1300" spc="-5" dirty="0">
                <a:latin typeface="Arial MT"/>
                <a:cs typeface="Arial MT"/>
              </a:rPr>
              <a:t>Reales</a:t>
            </a:r>
            <a:r>
              <a:rPr sz="1300" spc="-8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Audiencias</a:t>
            </a:r>
            <a:endParaRPr sz="1300">
              <a:latin typeface="Arial MT"/>
              <a:cs typeface="Arial MT"/>
            </a:endParaRPr>
          </a:p>
          <a:p>
            <a:pPr marL="180340" indent="-88900">
              <a:lnSpc>
                <a:spcPct val="100000"/>
              </a:lnSpc>
              <a:buChar char="•"/>
              <a:tabLst>
                <a:tab pos="180975" algn="l"/>
              </a:tabLst>
            </a:pPr>
            <a:r>
              <a:rPr sz="1300" spc="-5" dirty="0">
                <a:latin typeface="Arial MT"/>
                <a:cs typeface="Arial MT"/>
              </a:rPr>
              <a:t>Corregidores</a:t>
            </a:r>
            <a:endParaRPr sz="1300">
              <a:latin typeface="Arial MT"/>
              <a:cs typeface="Arial MT"/>
            </a:endParaRPr>
          </a:p>
          <a:p>
            <a:pPr marL="180340" indent="-88900">
              <a:lnSpc>
                <a:spcPct val="100000"/>
              </a:lnSpc>
              <a:buChar char="•"/>
              <a:tabLst>
                <a:tab pos="180975" algn="l"/>
              </a:tabLst>
            </a:pPr>
            <a:r>
              <a:rPr sz="1300" spc="-10" dirty="0">
                <a:latin typeface="Arial MT"/>
                <a:cs typeface="Arial MT"/>
              </a:rPr>
              <a:t>Intendentes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166870" y="3977195"/>
            <a:ext cx="1584325" cy="46228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84480" marR="119380" indent="-157480">
              <a:lnSpc>
                <a:spcPct val="100000"/>
              </a:lnSpc>
              <a:spcBef>
                <a:spcPts val="330"/>
              </a:spcBef>
            </a:pPr>
            <a:r>
              <a:rPr sz="1200" b="1" spc="-45" dirty="0">
                <a:latin typeface="Arial"/>
                <a:cs typeface="Arial"/>
              </a:rPr>
              <a:t>A</a:t>
            </a:r>
            <a:r>
              <a:rPr sz="1200" b="1" spc="-5" dirty="0">
                <a:latin typeface="Arial"/>
                <a:cs typeface="Arial"/>
              </a:rPr>
              <a:t>D</a:t>
            </a:r>
            <a:r>
              <a:rPr sz="1200" b="1" spc="-10" dirty="0">
                <a:latin typeface="Arial"/>
                <a:cs typeface="Arial"/>
              </a:rPr>
              <a:t>M</a:t>
            </a:r>
            <a:r>
              <a:rPr sz="1200" b="1" spc="-5" dirty="0">
                <a:latin typeface="Arial"/>
                <a:cs typeface="Arial"/>
              </a:rPr>
              <a:t>INIST</a:t>
            </a:r>
            <a:r>
              <a:rPr sz="1200" b="1" dirty="0">
                <a:latin typeface="Arial"/>
                <a:cs typeface="Arial"/>
              </a:rPr>
              <a:t>R</a:t>
            </a:r>
            <a:r>
              <a:rPr sz="1200" b="1" spc="-45" dirty="0">
                <a:latin typeface="Arial"/>
                <a:cs typeface="Arial"/>
              </a:rPr>
              <a:t>A</a:t>
            </a:r>
            <a:r>
              <a:rPr sz="1200" b="1" spc="-5" dirty="0">
                <a:latin typeface="Arial"/>
                <a:cs typeface="Arial"/>
              </a:rPr>
              <a:t>CIÓN  </a:t>
            </a:r>
            <a:r>
              <a:rPr sz="1200" b="1" spc="-10" dirty="0">
                <a:latin typeface="Arial"/>
                <a:cs typeface="Arial"/>
              </a:rPr>
              <a:t>TERRITORIAL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4690871" y="4409566"/>
            <a:ext cx="463550" cy="604520"/>
            <a:chOff x="4690871" y="4409566"/>
            <a:chExt cx="463550" cy="604520"/>
          </a:xfrm>
        </p:grpSpPr>
        <p:pic>
          <p:nvPicPr>
            <p:cNvPr id="95" name="object 9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90871" y="4433315"/>
              <a:ext cx="463296" cy="580644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4776723" y="4409566"/>
              <a:ext cx="228600" cy="347345"/>
            </a:xfrm>
            <a:custGeom>
              <a:avLst/>
              <a:gdLst/>
              <a:ahLst/>
              <a:cxnLst/>
              <a:rect l="l" t="t" r="r" b="b"/>
              <a:pathLst>
                <a:path w="228600" h="347345">
                  <a:moveTo>
                    <a:pt x="76128" y="119761"/>
                  </a:moveTo>
                  <a:lnTo>
                    <a:pt x="0" y="121919"/>
                  </a:lnTo>
                  <a:lnTo>
                    <a:pt x="120650" y="347090"/>
                  </a:lnTo>
                  <a:lnTo>
                    <a:pt x="208729" y="157860"/>
                  </a:lnTo>
                  <a:lnTo>
                    <a:pt x="77215" y="157860"/>
                  </a:lnTo>
                  <a:lnTo>
                    <a:pt x="76128" y="119761"/>
                  </a:lnTo>
                  <a:close/>
                </a:path>
                <a:path w="228600" h="347345">
                  <a:moveTo>
                    <a:pt x="152328" y="117601"/>
                  </a:moveTo>
                  <a:lnTo>
                    <a:pt x="76128" y="119761"/>
                  </a:lnTo>
                  <a:lnTo>
                    <a:pt x="77215" y="157860"/>
                  </a:lnTo>
                  <a:lnTo>
                    <a:pt x="153415" y="155701"/>
                  </a:lnTo>
                  <a:lnTo>
                    <a:pt x="152328" y="117601"/>
                  </a:lnTo>
                  <a:close/>
                </a:path>
                <a:path w="228600" h="347345">
                  <a:moveTo>
                    <a:pt x="228473" y="115442"/>
                  </a:moveTo>
                  <a:lnTo>
                    <a:pt x="152328" y="117601"/>
                  </a:lnTo>
                  <a:lnTo>
                    <a:pt x="153415" y="155701"/>
                  </a:lnTo>
                  <a:lnTo>
                    <a:pt x="77215" y="157860"/>
                  </a:lnTo>
                  <a:lnTo>
                    <a:pt x="208729" y="157860"/>
                  </a:lnTo>
                  <a:lnTo>
                    <a:pt x="228473" y="115442"/>
                  </a:lnTo>
                  <a:close/>
                </a:path>
                <a:path w="228600" h="347345">
                  <a:moveTo>
                    <a:pt x="148971" y="0"/>
                  </a:moveTo>
                  <a:lnTo>
                    <a:pt x="72771" y="2158"/>
                  </a:lnTo>
                  <a:lnTo>
                    <a:pt x="76128" y="119761"/>
                  </a:lnTo>
                  <a:lnTo>
                    <a:pt x="152328" y="117601"/>
                  </a:lnTo>
                  <a:lnTo>
                    <a:pt x="1489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00215" y="4697603"/>
            <a:ext cx="2232660" cy="614045"/>
            <a:chOff x="6300215" y="4697603"/>
            <a:chExt cx="2232660" cy="614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4719" y="4722529"/>
              <a:ext cx="173735" cy="5886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60843" y="4697603"/>
              <a:ext cx="171450" cy="587375"/>
            </a:xfrm>
            <a:custGeom>
              <a:avLst/>
              <a:gdLst/>
              <a:ahLst/>
              <a:cxnLst/>
              <a:rect l="l" t="t" r="r" b="b"/>
              <a:pathLst>
                <a:path w="171450" h="587375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586994"/>
                  </a:lnTo>
                  <a:lnTo>
                    <a:pt x="114300" y="586994"/>
                  </a:lnTo>
                  <a:lnTo>
                    <a:pt x="114300" y="142875"/>
                  </a:lnTo>
                  <a:close/>
                </a:path>
                <a:path w="171450" h="587375">
                  <a:moveTo>
                    <a:pt x="85725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5" y="0"/>
                  </a:lnTo>
                  <a:close/>
                </a:path>
                <a:path w="171450" h="587375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00215" y="5013160"/>
              <a:ext cx="2232660" cy="292735"/>
            </a:xfrm>
            <a:custGeom>
              <a:avLst/>
              <a:gdLst/>
              <a:ahLst/>
              <a:cxnLst/>
              <a:rect l="l" t="t" r="r" b="b"/>
              <a:pathLst>
                <a:path w="2232659" h="292735">
                  <a:moveTo>
                    <a:pt x="2232279" y="0"/>
                  </a:moveTo>
                  <a:lnTo>
                    <a:pt x="0" y="0"/>
                  </a:lnTo>
                  <a:lnTo>
                    <a:pt x="0" y="292392"/>
                  </a:lnTo>
                  <a:lnTo>
                    <a:pt x="2232279" y="292392"/>
                  </a:lnTo>
                  <a:lnTo>
                    <a:pt x="2232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651497" y="5043042"/>
            <a:ext cx="16046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derecho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conquista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0335" y="328453"/>
            <a:ext cx="8898255" cy="6343650"/>
            <a:chOff x="140335" y="328453"/>
            <a:chExt cx="8898255" cy="63436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4787" y="5010912"/>
              <a:ext cx="4226052" cy="16611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70530" y="5073650"/>
              <a:ext cx="4050665" cy="1572260"/>
            </a:xfrm>
            <a:custGeom>
              <a:avLst/>
              <a:gdLst/>
              <a:ahLst/>
              <a:cxnLst/>
              <a:rect l="l" t="t" r="r" b="b"/>
              <a:pathLst>
                <a:path w="4050665" h="1572259">
                  <a:moveTo>
                    <a:pt x="57150" y="922959"/>
                  </a:moveTo>
                  <a:lnTo>
                    <a:pt x="0" y="922959"/>
                  </a:lnTo>
                  <a:lnTo>
                    <a:pt x="0" y="1572018"/>
                  </a:lnTo>
                  <a:lnTo>
                    <a:pt x="3636645" y="1572018"/>
                  </a:lnTo>
                  <a:lnTo>
                    <a:pt x="3636645" y="1543443"/>
                  </a:lnTo>
                  <a:lnTo>
                    <a:pt x="57150" y="1543443"/>
                  </a:lnTo>
                  <a:lnTo>
                    <a:pt x="28575" y="1514868"/>
                  </a:lnTo>
                  <a:lnTo>
                    <a:pt x="57150" y="1514868"/>
                  </a:lnTo>
                  <a:lnTo>
                    <a:pt x="57150" y="922959"/>
                  </a:lnTo>
                  <a:close/>
                </a:path>
                <a:path w="4050665" h="1572259">
                  <a:moveTo>
                    <a:pt x="57150" y="1514868"/>
                  </a:moveTo>
                  <a:lnTo>
                    <a:pt x="28575" y="1514868"/>
                  </a:lnTo>
                  <a:lnTo>
                    <a:pt x="57150" y="1543443"/>
                  </a:lnTo>
                  <a:lnTo>
                    <a:pt x="57150" y="1514868"/>
                  </a:lnTo>
                  <a:close/>
                </a:path>
                <a:path w="4050665" h="1572259">
                  <a:moveTo>
                    <a:pt x="3579495" y="1514868"/>
                  </a:moveTo>
                  <a:lnTo>
                    <a:pt x="57150" y="1514868"/>
                  </a:lnTo>
                  <a:lnTo>
                    <a:pt x="57150" y="1543443"/>
                  </a:lnTo>
                  <a:lnTo>
                    <a:pt x="3579495" y="1543443"/>
                  </a:lnTo>
                  <a:lnTo>
                    <a:pt x="3579495" y="1514868"/>
                  </a:lnTo>
                  <a:close/>
                </a:path>
                <a:path w="4050665" h="1572259">
                  <a:moveTo>
                    <a:pt x="3878706" y="57150"/>
                  </a:moveTo>
                  <a:lnTo>
                    <a:pt x="3579495" y="57150"/>
                  </a:lnTo>
                  <a:lnTo>
                    <a:pt x="3579495" y="1543443"/>
                  </a:lnTo>
                  <a:lnTo>
                    <a:pt x="3608070" y="1514868"/>
                  </a:lnTo>
                  <a:lnTo>
                    <a:pt x="3636645" y="1514868"/>
                  </a:lnTo>
                  <a:lnTo>
                    <a:pt x="3636645" y="114300"/>
                  </a:lnTo>
                  <a:lnTo>
                    <a:pt x="3608070" y="114300"/>
                  </a:lnTo>
                  <a:lnTo>
                    <a:pt x="3636645" y="85725"/>
                  </a:lnTo>
                  <a:lnTo>
                    <a:pt x="3878706" y="85725"/>
                  </a:lnTo>
                  <a:lnTo>
                    <a:pt x="3878706" y="57150"/>
                  </a:lnTo>
                  <a:close/>
                </a:path>
                <a:path w="4050665" h="1572259">
                  <a:moveTo>
                    <a:pt x="3636645" y="1514868"/>
                  </a:moveTo>
                  <a:lnTo>
                    <a:pt x="3608070" y="1514868"/>
                  </a:lnTo>
                  <a:lnTo>
                    <a:pt x="3579495" y="1543443"/>
                  </a:lnTo>
                  <a:lnTo>
                    <a:pt x="3636645" y="1543443"/>
                  </a:lnTo>
                  <a:lnTo>
                    <a:pt x="3636645" y="1514868"/>
                  </a:lnTo>
                  <a:close/>
                </a:path>
                <a:path w="4050665" h="1572259">
                  <a:moveTo>
                    <a:pt x="3878706" y="0"/>
                  </a:moveTo>
                  <a:lnTo>
                    <a:pt x="3878706" y="171450"/>
                  </a:lnTo>
                  <a:lnTo>
                    <a:pt x="3993007" y="114300"/>
                  </a:lnTo>
                  <a:lnTo>
                    <a:pt x="3907281" y="114300"/>
                  </a:lnTo>
                  <a:lnTo>
                    <a:pt x="3907281" y="57150"/>
                  </a:lnTo>
                  <a:lnTo>
                    <a:pt x="3993007" y="57150"/>
                  </a:lnTo>
                  <a:lnTo>
                    <a:pt x="3878706" y="0"/>
                  </a:lnTo>
                  <a:close/>
                </a:path>
                <a:path w="4050665" h="1572259">
                  <a:moveTo>
                    <a:pt x="3636645" y="85725"/>
                  </a:moveTo>
                  <a:lnTo>
                    <a:pt x="3608070" y="114300"/>
                  </a:lnTo>
                  <a:lnTo>
                    <a:pt x="3636645" y="114300"/>
                  </a:lnTo>
                  <a:lnTo>
                    <a:pt x="3636645" y="85725"/>
                  </a:lnTo>
                  <a:close/>
                </a:path>
                <a:path w="4050665" h="1572259">
                  <a:moveTo>
                    <a:pt x="3878706" y="85725"/>
                  </a:moveTo>
                  <a:lnTo>
                    <a:pt x="3636645" y="85725"/>
                  </a:lnTo>
                  <a:lnTo>
                    <a:pt x="3636645" y="114300"/>
                  </a:lnTo>
                  <a:lnTo>
                    <a:pt x="3878706" y="114300"/>
                  </a:lnTo>
                  <a:lnTo>
                    <a:pt x="3878706" y="85725"/>
                  </a:lnTo>
                  <a:close/>
                </a:path>
                <a:path w="4050665" h="1572259">
                  <a:moveTo>
                    <a:pt x="3993007" y="57150"/>
                  </a:moveTo>
                  <a:lnTo>
                    <a:pt x="3907281" y="57150"/>
                  </a:lnTo>
                  <a:lnTo>
                    <a:pt x="3907281" y="114300"/>
                  </a:lnTo>
                  <a:lnTo>
                    <a:pt x="3993007" y="114300"/>
                  </a:lnTo>
                  <a:lnTo>
                    <a:pt x="4050157" y="85725"/>
                  </a:lnTo>
                  <a:lnTo>
                    <a:pt x="3993007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76734" y="2560320"/>
              <a:ext cx="935974" cy="9509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752588" y="2536317"/>
              <a:ext cx="932815" cy="948055"/>
            </a:xfrm>
            <a:custGeom>
              <a:avLst/>
              <a:gdLst/>
              <a:ahLst/>
              <a:cxnLst/>
              <a:rect l="l" t="t" r="r" b="b"/>
              <a:pathLst>
                <a:path w="932815" h="948054">
                  <a:moveTo>
                    <a:pt x="875664" y="890524"/>
                  </a:moveTo>
                  <a:lnTo>
                    <a:pt x="327278" y="890524"/>
                  </a:lnTo>
                  <a:lnTo>
                    <a:pt x="327278" y="947674"/>
                  </a:lnTo>
                  <a:lnTo>
                    <a:pt x="932814" y="947674"/>
                  </a:lnTo>
                  <a:lnTo>
                    <a:pt x="932814" y="919099"/>
                  </a:lnTo>
                  <a:lnTo>
                    <a:pt x="875664" y="919099"/>
                  </a:lnTo>
                  <a:lnTo>
                    <a:pt x="875664" y="890524"/>
                  </a:lnTo>
                  <a:close/>
                </a:path>
                <a:path w="932815" h="948054">
                  <a:moveTo>
                    <a:pt x="875664" y="85725"/>
                  </a:moveTo>
                  <a:lnTo>
                    <a:pt x="875664" y="919099"/>
                  </a:lnTo>
                  <a:lnTo>
                    <a:pt x="904239" y="890524"/>
                  </a:lnTo>
                  <a:lnTo>
                    <a:pt x="932814" y="890524"/>
                  </a:lnTo>
                  <a:lnTo>
                    <a:pt x="932814" y="114300"/>
                  </a:lnTo>
                  <a:lnTo>
                    <a:pt x="904239" y="114300"/>
                  </a:lnTo>
                  <a:lnTo>
                    <a:pt x="875664" y="85725"/>
                  </a:lnTo>
                  <a:close/>
                </a:path>
                <a:path w="932815" h="948054">
                  <a:moveTo>
                    <a:pt x="932814" y="890524"/>
                  </a:moveTo>
                  <a:lnTo>
                    <a:pt x="904239" y="890524"/>
                  </a:lnTo>
                  <a:lnTo>
                    <a:pt x="875664" y="919099"/>
                  </a:lnTo>
                  <a:lnTo>
                    <a:pt x="932814" y="919099"/>
                  </a:lnTo>
                  <a:lnTo>
                    <a:pt x="932814" y="890524"/>
                  </a:lnTo>
                  <a:close/>
                </a:path>
                <a:path w="932815" h="948054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932815" h="948054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932815" h="948054">
                  <a:moveTo>
                    <a:pt x="932814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875664" y="114300"/>
                  </a:lnTo>
                  <a:lnTo>
                    <a:pt x="875664" y="85725"/>
                  </a:lnTo>
                  <a:lnTo>
                    <a:pt x="932814" y="85725"/>
                  </a:lnTo>
                  <a:lnTo>
                    <a:pt x="932814" y="57150"/>
                  </a:lnTo>
                  <a:close/>
                </a:path>
                <a:path w="932815" h="948054">
                  <a:moveTo>
                    <a:pt x="932814" y="85725"/>
                  </a:moveTo>
                  <a:lnTo>
                    <a:pt x="875664" y="85725"/>
                  </a:lnTo>
                  <a:lnTo>
                    <a:pt x="904239" y="114300"/>
                  </a:lnTo>
                  <a:lnTo>
                    <a:pt x="932814" y="114300"/>
                  </a:lnTo>
                  <a:lnTo>
                    <a:pt x="932814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8468" y="2100071"/>
              <a:ext cx="2921508" cy="3645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35099" y="2076449"/>
              <a:ext cx="2919730" cy="360680"/>
            </a:xfrm>
            <a:custGeom>
              <a:avLst/>
              <a:gdLst/>
              <a:ahLst/>
              <a:cxnLst/>
              <a:rect l="l" t="t" r="r" b="b"/>
              <a:pathLst>
                <a:path w="2919729" h="360680">
                  <a:moveTo>
                    <a:pt x="2747899" y="189102"/>
                  </a:moveTo>
                  <a:lnTo>
                    <a:pt x="2747899" y="360552"/>
                  </a:lnTo>
                  <a:lnTo>
                    <a:pt x="2862199" y="303402"/>
                  </a:lnTo>
                  <a:lnTo>
                    <a:pt x="2776601" y="303402"/>
                  </a:lnTo>
                  <a:lnTo>
                    <a:pt x="2776601" y="246252"/>
                  </a:lnTo>
                  <a:lnTo>
                    <a:pt x="2862199" y="246252"/>
                  </a:lnTo>
                  <a:lnTo>
                    <a:pt x="2747899" y="189102"/>
                  </a:lnTo>
                  <a:close/>
                </a:path>
                <a:path w="2919729" h="360680">
                  <a:moveTo>
                    <a:pt x="40512" y="0"/>
                  </a:moveTo>
                  <a:lnTo>
                    <a:pt x="0" y="0"/>
                  </a:lnTo>
                  <a:lnTo>
                    <a:pt x="0" y="303402"/>
                  </a:lnTo>
                  <a:lnTo>
                    <a:pt x="2747899" y="303402"/>
                  </a:lnTo>
                  <a:lnTo>
                    <a:pt x="2747899" y="274827"/>
                  </a:lnTo>
                  <a:lnTo>
                    <a:pt x="57150" y="274827"/>
                  </a:lnTo>
                  <a:lnTo>
                    <a:pt x="28575" y="246252"/>
                  </a:lnTo>
                  <a:lnTo>
                    <a:pt x="57150" y="246252"/>
                  </a:lnTo>
                  <a:lnTo>
                    <a:pt x="57150" y="57150"/>
                  </a:lnTo>
                  <a:lnTo>
                    <a:pt x="28575" y="57150"/>
                  </a:lnTo>
                  <a:lnTo>
                    <a:pt x="40512" y="45212"/>
                  </a:lnTo>
                  <a:lnTo>
                    <a:pt x="40512" y="0"/>
                  </a:lnTo>
                  <a:close/>
                </a:path>
                <a:path w="2919729" h="360680">
                  <a:moveTo>
                    <a:pt x="2862199" y="246252"/>
                  </a:moveTo>
                  <a:lnTo>
                    <a:pt x="2776601" y="246252"/>
                  </a:lnTo>
                  <a:lnTo>
                    <a:pt x="2776601" y="303402"/>
                  </a:lnTo>
                  <a:lnTo>
                    <a:pt x="2862199" y="303402"/>
                  </a:lnTo>
                  <a:lnTo>
                    <a:pt x="2919349" y="274827"/>
                  </a:lnTo>
                  <a:lnTo>
                    <a:pt x="2862199" y="246252"/>
                  </a:lnTo>
                  <a:close/>
                </a:path>
                <a:path w="2919729" h="360680">
                  <a:moveTo>
                    <a:pt x="57150" y="246252"/>
                  </a:moveTo>
                  <a:lnTo>
                    <a:pt x="28575" y="246252"/>
                  </a:lnTo>
                  <a:lnTo>
                    <a:pt x="57150" y="274827"/>
                  </a:lnTo>
                  <a:lnTo>
                    <a:pt x="57150" y="246252"/>
                  </a:lnTo>
                  <a:close/>
                </a:path>
                <a:path w="2919729" h="360680">
                  <a:moveTo>
                    <a:pt x="2747899" y="246252"/>
                  </a:moveTo>
                  <a:lnTo>
                    <a:pt x="57150" y="246252"/>
                  </a:lnTo>
                  <a:lnTo>
                    <a:pt x="57150" y="274827"/>
                  </a:lnTo>
                  <a:lnTo>
                    <a:pt x="2747899" y="274827"/>
                  </a:lnTo>
                  <a:lnTo>
                    <a:pt x="2747899" y="246252"/>
                  </a:lnTo>
                  <a:close/>
                </a:path>
                <a:path w="2919729" h="360680">
                  <a:moveTo>
                    <a:pt x="40512" y="45212"/>
                  </a:moveTo>
                  <a:lnTo>
                    <a:pt x="28575" y="57150"/>
                  </a:lnTo>
                  <a:lnTo>
                    <a:pt x="40512" y="57150"/>
                  </a:lnTo>
                  <a:lnTo>
                    <a:pt x="40512" y="45212"/>
                  </a:lnTo>
                  <a:close/>
                </a:path>
                <a:path w="2919729" h="360680">
                  <a:moveTo>
                    <a:pt x="57150" y="28575"/>
                  </a:moveTo>
                  <a:lnTo>
                    <a:pt x="40512" y="45212"/>
                  </a:lnTo>
                  <a:lnTo>
                    <a:pt x="40512" y="57150"/>
                  </a:lnTo>
                  <a:lnTo>
                    <a:pt x="57150" y="57150"/>
                  </a:lnTo>
                  <a:lnTo>
                    <a:pt x="57150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2875" y="330993"/>
              <a:ext cx="8893175" cy="5080"/>
            </a:xfrm>
            <a:custGeom>
              <a:avLst/>
              <a:gdLst/>
              <a:ahLst/>
              <a:cxnLst/>
              <a:rect l="l" t="t" r="r" b="b"/>
              <a:pathLst>
                <a:path w="8893175" h="5079">
                  <a:moveTo>
                    <a:pt x="0" y="4762"/>
                  </a:moveTo>
                  <a:lnTo>
                    <a:pt x="8893175" y="4762"/>
                  </a:lnTo>
                </a:path>
                <a:path w="8893175" h="5079">
                  <a:moveTo>
                    <a:pt x="0" y="0"/>
                  </a:moveTo>
                  <a:lnTo>
                    <a:pt x="8893175" y="0"/>
                  </a:lnTo>
                </a:path>
              </a:pathLst>
            </a:custGeom>
            <a:ln w="4762">
              <a:solidFill>
                <a:srgbClr val="B400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12909" y="1351787"/>
              <a:ext cx="174498" cy="179679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87362" y="1326895"/>
              <a:ext cx="171450" cy="1795145"/>
            </a:xfrm>
            <a:custGeom>
              <a:avLst/>
              <a:gdLst/>
              <a:ahLst/>
              <a:cxnLst/>
              <a:rect l="l" t="t" r="r" b="b"/>
              <a:pathLst>
                <a:path w="171450" h="1795145">
                  <a:moveTo>
                    <a:pt x="114310" y="170941"/>
                  </a:moveTo>
                  <a:lnTo>
                    <a:pt x="57160" y="171957"/>
                  </a:lnTo>
                  <a:lnTo>
                    <a:pt x="86614" y="1794637"/>
                  </a:lnTo>
                  <a:lnTo>
                    <a:pt x="143764" y="1793620"/>
                  </a:lnTo>
                  <a:lnTo>
                    <a:pt x="114310" y="170941"/>
                  </a:lnTo>
                  <a:close/>
                </a:path>
                <a:path w="171450" h="1795145">
                  <a:moveTo>
                    <a:pt x="82677" y="0"/>
                  </a:moveTo>
                  <a:lnTo>
                    <a:pt x="0" y="172974"/>
                  </a:lnTo>
                  <a:lnTo>
                    <a:pt x="57160" y="171957"/>
                  </a:lnTo>
                  <a:lnTo>
                    <a:pt x="56642" y="143382"/>
                  </a:lnTo>
                  <a:lnTo>
                    <a:pt x="113792" y="142366"/>
                  </a:lnTo>
                  <a:lnTo>
                    <a:pt x="157052" y="142366"/>
                  </a:lnTo>
                  <a:lnTo>
                    <a:pt x="82677" y="0"/>
                  </a:lnTo>
                  <a:close/>
                </a:path>
                <a:path w="171450" h="1795145">
                  <a:moveTo>
                    <a:pt x="113792" y="142366"/>
                  </a:moveTo>
                  <a:lnTo>
                    <a:pt x="56642" y="143382"/>
                  </a:lnTo>
                  <a:lnTo>
                    <a:pt x="57160" y="171957"/>
                  </a:lnTo>
                  <a:lnTo>
                    <a:pt x="114310" y="170941"/>
                  </a:lnTo>
                  <a:lnTo>
                    <a:pt x="113792" y="142366"/>
                  </a:lnTo>
                  <a:close/>
                </a:path>
                <a:path w="171450" h="1795145">
                  <a:moveTo>
                    <a:pt x="157052" y="142366"/>
                  </a:moveTo>
                  <a:lnTo>
                    <a:pt x="113792" y="142366"/>
                  </a:lnTo>
                  <a:lnTo>
                    <a:pt x="114310" y="170941"/>
                  </a:lnTo>
                  <a:lnTo>
                    <a:pt x="171450" y="169925"/>
                  </a:lnTo>
                  <a:lnTo>
                    <a:pt x="157052" y="142366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566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4.-</a:t>
            </a:r>
            <a:r>
              <a:rPr u="none" dirty="0"/>
              <a:t> EL</a:t>
            </a:r>
            <a:r>
              <a:rPr u="none" spc="-45" dirty="0"/>
              <a:t> </a:t>
            </a:r>
            <a:r>
              <a:rPr u="none" dirty="0"/>
              <a:t>MODELO</a:t>
            </a:r>
            <a:r>
              <a:rPr u="none" spc="-65" dirty="0"/>
              <a:t> </a:t>
            </a:r>
            <a:r>
              <a:rPr u="none" spc="-20" dirty="0"/>
              <a:t>ABSOLUTISTA</a:t>
            </a:r>
            <a:r>
              <a:rPr u="none" spc="-50" dirty="0"/>
              <a:t> </a:t>
            </a:r>
            <a:r>
              <a:rPr u="none" spc="-5" dirty="0"/>
              <a:t>DE</a:t>
            </a:r>
            <a:r>
              <a:rPr u="none" dirty="0"/>
              <a:t> LOS</a:t>
            </a:r>
            <a:r>
              <a:rPr u="none" spc="-10" dirty="0"/>
              <a:t> </a:t>
            </a:r>
            <a:r>
              <a:rPr u="none" spc="-5" dirty="0"/>
              <a:t>BORBONES</a:t>
            </a: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950" y="333375"/>
            <a:ext cx="8173593" cy="35394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86639" y="360426"/>
            <a:ext cx="801179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4.1.-4.2.-4.3.</a:t>
            </a:r>
            <a:r>
              <a:rPr sz="17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absolutismo</a:t>
            </a:r>
            <a:r>
              <a:rPr sz="17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monárquico.</a:t>
            </a: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Decretos de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Nueva</a:t>
            </a:r>
            <a:r>
              <a:rPr sz="17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Planta.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Hacienda</a:t>
            </a:r>
            <a:endParaRPr sz="17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5493" y="708342"/>
            <a:ext cx="3392804" cy="554355"/>
          </a:xfrm>
          <a:custGeom>
            <a:avLst/>
            <a:gdLst/>
            <a:ahLst/>
            <a:cxnLst/>
            <a:rect l="l" t="t" r="r" b="b"/>
            <a:pathLst>
              <a:path w="3392804" h="554355">
                <a:moveTo>
                  <a:pt x="0" y="554037"/>
                </a:moveTo>
                <a:lnTo>
                  <a:pt x="3392551" y="554037"/>
                </a:lnTo>
                <a:lnTo>
                  <a:pt x="3392551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61594" y="737108"/>
            <a:ext cx="30746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543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Austrias: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dos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formas de gobierno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97833" y="719708"/>
            <a:ext cx="41376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24460" algn="l"/>
              </a:tabLst>
            </a:pPr>
            <a:r>
              <a:rPr sz="1400" b="1" i="1" spc="-5" dirty="0">
                <a:solidFill>
                  <a:srgbClr val="2C1F15"/>
                </a:solidFill>
                <a:latin typeface="Arial"/>
                <a:cs typeface="Arial"/>
              </a:rPr>
              <a:t>Autoritaria</a:t>
            </a:r>
            <a:r>
              <a:rPr sz="1400" b="1" i="1" spc="-60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(Castilla)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Font typeface="Arial MT"/>
              <a:buChar char="•"/>
              <a:tabLst>
                <a:tab pos="124460" algn="l"/>
              </a:tabLst>
            </a:pP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Pa</a:t>
            </a:r>
            <a:r>
              <a:rPr sz="1400" b="1" i="1" spc="-10" dirty="0">
                <a:solidFill>
                  <a:srgbClr val="2C1F15"/>
                </a:solidFill>
                <a:latin typeface="Arial"/>
                <a:cs typeface="Arial"/>
              </a:rPr>
              <a:t>c</a:t>
            </a:r>
            <a:r>
              <a:rPr sz="1400" b="1" i="1" dirty="0">
                <a:solidFill>
                  <a:srgbClr val="2C1F15"/>
                </a:solidFill>
                <a:latin typeface="Arial"/>
                <a:cs typeface="Arial"/>
              </a:rPr>
              <a:t>tista</a:t>
            </a:r>
            <a:r>
              <a:rPr sz="1400" b="1" i="1" spc="-45" dirty="0">
                <a:solidFill>
                  <a:srgbClr val="2C1F1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(P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ís</a:t>
            </a:r>
            <a:r>
              <a:rPr sz="1400" spc="-1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10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as</a:t>
            </a:r>
            <a:r>
              <a:rPr sz="1400" spc="5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o,</a:t>
            </a:r>
            <a:r>
              <a:rPr sz="1400" spc="-40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spc="-25" dirty="0">
                <a:solidFill>
                  <a:srgbClr val="2C1F15"/>
                </a:solidFill>
                <a:latin typeface="Arial MT"/>
                <a:cs typeface="Arial MT"/>
              </a:rPr>
              <a:t>v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,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or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o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na</a:t>
            </a:r>
            <a:r>
              <a:rPr sz="1400" spc="-3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de</a:t>
            </a:r>
            <a:r>
              <a:rPr sz="1400" spc="-95" dirty="0">
                <a:solidFill>
                  <a:srgbClr val="2C1F15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Ar</a:t>
            </a:r>
            <a:r>
              <a:rPr sz="1400" spc="-5" dirty="0">
                <a:solidFill>
                  <a:srgbClr val="2C1F15"/>
                </a:solidFill>
                <a:latin typeface="Arial MT"/>
                <a:cs typeface="Arial MT"/>
              </a:rPr>
              <a:t>a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gó</a:t>
            </a:r>
            <a:r>
              <a:rPr sz="1400" spc="-10" dirty="0">
                <a:solidFill>
                  <a:srgbClr val="2C1F15"/>
                </a:solidFill>
                <a:latin typeface="Arial MT"/>
                <a:cs typeface="Arial MT"/>
              </a:rPr>
              <a:t>n</a:t>
            </a:r>
            <a:r>
              <a:rPr sz="1400" dirty="0">
                <a:solidFill>
                  <a:srgbClr val="2C1F15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419855" y="832103"/>
            <a:ext cx="715010" cy="347980"/>
            <a:chOff x="3419855" y="832103"/>
            <a:chExt cx="715010" cy="34798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4239" y="832103"/>
              <a:ext cx="690372" cy="34747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419855" y="894968"/>
              <a:ext cx="516255" cy="171450"/>
            </a:xfrm>
            <a:custGeom>
              <a:avLst/>
              <a:gdLst/>
              <a:ahLst/>
              <a:cxnLst/>
              <a:rect l="l" t="t" r="r" b="b"/>
              <a:pathLst>
                <a:path w="516254" h="171450">
                  <a:moveTo>
                    <a:pt x="344551" y="0"/>
                  </a:moveTo>
                  <a:lnTo>
                    <a:pt x="344551" y="171450"/>
                  </a:lnTo>
                  <a:lnTo>
                    <a:pt x="458851" y="114300"/>
                  </a:lnTo>
                  <a:lnTo>
                    <a:pt x="373126" y="114300"/>
                  </a:lnTo>
                  <a:lnTo>
                    <a:pt x="373126" y="57150"/>
                  </a:lnTo>
                  <a:lnTo>
                    <a:pt x="458851" y="57150"/>
                  </a:lnTo>
                  <a:lnTo>
                    <a:pt x="344551" y="0"/>
                  </a:lnTo>
                  <a:close/>
                </a:path>
                <a:path w="516254" h="171450">
                  <a:moveTo>
                    <a:pt x="344551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44551" y="114300"/>
                  </a:lnTo>
                  <a:lnTo>
                    <a:pt x="344551" y="57150"/>
                  </a:lnTo>
                  <a:close/>
                </a:path>
                <a:path w="516254" h="171450">
                  <a:moveTo>
                    <a:pt x="458851" y="57150"/>
                  </a:moveTo>
                  <a:lnTo>
                    <a:pt x="373126" y="57150"/>
                  </a:lnTo>
                  <a:lnTo>
                    <a:pt x="373126" y="114300"/>
                  </a:lnTo>
                  <a:lnTo>
                    <a:pt x="458851" y="114300"/>
                  </a:lnTo>
                  <a:lnTo>
                    <a:pt x="516001" y="85725"/>
                  </a:lnTo>
                  <a:lnTo>
                    <a:pt x="458851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325748" y="1729866"/>
            <a:ext cx="22263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rey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encarna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el</a:t>
            </a:r>
            <a:r>
              <a:rPr sz="1500" b="1" spc="-2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Estado</a:t>
            </a:r>
            <a:endParaRPr sz="15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79514" y="1506791"/>
            <a:ext cx="2695575" cy="554355"/>
          </a:xfrm>
          <a:custGeom>
            <a:avLst/>
            <a:gdLst/>
            <a:ahLst/>
            <a:cxnLst/>
            <a:rect l="l" t="t" r="r" b="b"/>
            <a:pathLst>
              <a:path w="2695575" h="554355">
                <a:moveTo>
                  <a:pt x="0" y="554037"/>
                </a:moveTo>
                <a:lnTo>
                  <a:pt x="2695575" y="554037"/>
                </a:lnTo>
                <a:lnTo>
                  <a:pt x="2695575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91795" y="1535684"/>
            <a:ext cx="25412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Monarquía Hispánica de los </a:t>
            </a:r>
            <a:r>
              <a:rPr sz="1500" b="1" spc="-40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Borbones: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absolutismo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327403" y="1269491"/>
            <a:ext cx="2668905" cy="1438910"/>
            <a:chOff x="1327403" y="1269491"/>
            <a:chExt cx="2668905" cy="1438910"/>
          </a:xfrm>
        </p:grpSpPr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7403" y="1293875"/>
              <a:ext cx="347472" cy="46177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389887" y="1269491"/>
              <a:ext cx="171450" cy="287655"/>
            </a:xfrm>
            <a:custGeom>
              <a:avLst/>
              <a:gdLst/>
              <a:ahLst/>
              <a:cxnLst/>
              <a:rect l="l" t="t" r="r" b="b"/>
              <a:pathLst>
                <a:path w="171450" h="287655">
                  <a:moveTo>
                    <a:pt x="57150" y="115824"/>
                  </a:moveTo>
                  <a:lnTo>
                    <a:pt x="0" y="115824"/>
                  </a:lnTo>
                  <a:lnTo>
                    <a:pt x="85725" y="287274"/>
                  </a:lnTo>
                  <a:lnTo>
                    <a:pt x="157162" y="144399"/>
                  </a:lnTo>
                  <a:lnTo>
                    <a:pt x="57150" y="144399"/>
                  </a:lnTo>
                  <a:lnTo>
                    <a:pt x="57150" y="115824"/>
                  </a:lnTo>
                  <a:close/>
                </a:path>
                <a:path w="171450" h="287655">
                  <a:moveTo>
                    <a:pt x="114300" y="0"/>
                  </a:moveTo>
                  <a:lnTo>
                    <a:pt x="57150" y="0"/>
                  </a:lnTo>
                  <a:lnTo>
                    <a:pt x="57150" y="144399"/>
                  </a:lnTo>
                  <a:lnTo>
                    <a:pt x="114300" y="144399"/>
                  </a:lnTo>
                  <a:lnTo>
                    <a:pt x="114300" y="0"/>
                  </a:lnTo>
                  <a:close/>
                </a:path>
                <a:path w="171450" h="287655">
                  <a:moveTo>
                    <a:pt x="171450" y="115824"/>
                  </a:moveTo>
                  <a:lnTo>
                    <a:pt x="114300" y="115824"/>
                  </a:lnTo>
                  <a:lnTo>
                    <a:pt x="114300" y="144399"/>
                  </a:lnTo>
                  <a:lnTo>
                    <a:pt x="157162" y="144399"/>
                  </a:lnTo>
                  <a:lnTo>
                    <a:pt x="171450" y="11582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23387" y="1696211"/>
              <a:ext cx="702563" cy="34747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699765" y="1759076"/>
              <a:ext cx="527050" cy="171450"/>
            </a:xfrm>
            <a:custGeom>
              <a:avLst/>
              <a:gdLst/>
              <a:ahLst/>
              <a:cxnLst/>
              <a:rect l="l" t="t" r="r" b="b"/>
              <a:pathLst>
                <a:path w="527050" h="171450">
                  <a:moveTo>
                    <a:pt x="355600" y="0"/>
                  </a:moveTo>
                  <a:lnTo>
                    <a:pt x="355600" y="171450"/>
                  </a:lnTo>
                  <a:lnTo>
                    <a:pt x="469900" y="114300"/>
                  </a:lnTo>
                  <a:lnTo>
                    <a:pt x="384175" y="114300"/>
                  </a:lnTo>
                  <a:lnTo>
                    <a:pt x="384175" y="57150"/>
                  </a:lnTo>
                  <a:lnTo>
                    <a:pt x="469900" y="57150"/>
                  </a:lnTo>
                  <a:lnTo>
                    <a:pt x="355600" y="0"/>
                  </a:lnTo>
                  <a:close/>
                </a:path>
                <a:path w="527050" h="171450">
                  <a:moveTo>
                    <a:pt x="35560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55600" y="114300"/>
                  </a:lnTo>
                  <a:lnTo>
                    <a:pt x="355600" y="57150"/>
                  </a:lnTo>
                  <a:close/>
                </a:path>
                <a:path w="527050" h="171450">
                  <a:moveTo>
                    <a:pt x="469900" y="57150"/>
                  </a:moveTo>
                  <a:lnTo>
                    <a:pt x="384175" y="57150"/>
                  </a:lnTo>
                  <a:lnTo>
                    <a:pt x="384175" y="114300"/>
                  </a:lnTo>
                  <a:lnTo>
                    <a:pt x="469900" y="114300"/>
                  </a:lnTo>
                  <a:lnTo>
                    <a:pt x="527050" y="85725"/>
                  </a:lnTo>
                  <a:lnTo>
                    <a:pt x="46990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02152" y="2020887"/>
              <a:ext cx="993775" cy="687705"/>
            </a:xfrm>
            <a:custGeom>
              <a:avLst/>
              <a:gdLst/>
              <a:ahLst/>
              <a:cxnLst/>
              <a:rect l="l" t="t" r="r" b="b"/>
              <a:pathLst>
                <a:path w="993775" h="687705">
                  <a:moveTo>
                    <a:pt x="993775" y="0"/>
                  </a:moveTo>
                  <a:lnTo>
                    <a:pt x="0" y="0"/>
                  </a:lnTo>
                  <a:lnTo>
                    <a:pt x="0" y="687387"/>
                  </a:lnTo>
                  <a:lnTo>
                    <a:pt x="993775" y="687387"/>
                  </a:lnTo>
                  <a:lnTo>
                    <a:pt x="993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081273" y="2049906"/>
            <a:ext cx="82423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gobierna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legisla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10" dirty="0">
                <a:latin typeface="Arial"/>
                <a:cs typeface="Arial"/>
              </a:rPr>
              <a:t>juzga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54576" y="2205062"/>
            <a:ext cx="172720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20"/>
              </a:spcBef>
            </a:pPr>
            <a:r>
              <a:rPr sz="1300" b="1" i="1" spc="-5" dirty="0">
                <a:latin typeface="Arial"/>
                <a:cs typeface="Arial"/>
              </a:rPr>
              <a:t>“El</a:t>
            </a:r>
            <a:r>
              <a:rPr sz="1300" b="1" i="1" spc="-2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Estado</a:t>
            </a:r>
            <a:r>
              <a:rPr sz="1300" b="1" i="1" spc="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soy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yo”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9637" y="2700908"/>
            <a:ext cx="23710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 MT"/>
                <a:cs typeface="Arial MT"/>
              </a:rPr>
              <a:t>Fortalecimiento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2231" y="4365053"/>
            <a:ext cx="1151255" cy="494030"/>
          </a:xfrm>
          <a:custGeom>
            <a:avLst/>
            <a:gdLst/>
            <a:ahLst/>
            <a:cxnLst/>
            <a:rect l="l" t="t" r="r" b="b"/>
            <a:pathLst>
              <a:path w="1151255" h="494029">
                <a:moveTo>
                  <a:pt x="0" y="493712"/>
                </a:moveTo>
                <a:lnTo>
                  <a:pt x="1150937" y="493712"/>
                </a:lnTo>
                <a:lnTo>
                  <a:pt x="1150937" y="0"/>
                </a:lnTo>
                <a:lnTo>
                  <a:pt x="0" y="0"/>
                </a:lnTo>
                <a:lnTo>
                  <a:pt x="0" y="493712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50977" y="4394708"/>
            <a:ext cx="8705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Cortes</a:t>
            </a:r>
            <a:endParaRPr sz="1300">
              <a:latin typeface="Arial"/>
              <a:cs typeface="Arial"/>
            </a:endParaRPr>
          </a:p>
          <a:p>
            <a:pPr marL="116205" indent="-104139">
              <a:lnSpc>
                <a:spcPct val="100000"/>
              </a:lnSpc>
              <a:buFont typeface="Arial MT"/>
              <a:buChar char="•"/>
              <a:tabLst>
                <a:tab pos="116839" algn="l"/>
              </a:tabLst>
            </a:pPr>
            <a:r>
              <a:rPr sz="1300" b="1" spc="-5" dirty="0">
                <a:latin typeface="Arial"/>
                <a:cs typeface="Arial"/>
              </a:rPr>
              <a:t>Consejos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07504" y="2105025"/>
            <a:ext cx="1567815" cy="2459355"/>
            <a:chOff x="107504" y="2105025"/>
            <a:chExt cx="1567815" cy="2459355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7403" y="2129027"/>
              <a:ext cx="347472" cy="77876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89887" y="2105025"/>
              <a:ext cx="171450" cy="603250"/>
            </a:xfrm>
            <a:custGeom>
              <a:avLst/>
              <a:gdLst/>
              <a:ahLst/>
              <a:cxnLst/>
              <a:rect l="l" t="t" r="r" b="b"/>
              <a:pathLst>
                <a:path w="171450" h="603250">
                  <a:moveTo>
                    <a:pt x="57150" y="431800"/>
                  </a:moveTo>
                  <a:lnTo>
                    <a:pt x="0" y="431800"/>
                  </a:lnTo>
                  <a:lnTo>
                    <a:pt x="85725" y="603250"/>
                  </a:lnTo>
                  <a:lnTo>
                    <a:pt x="157162" y="460375"/>
                  </a:lnTo>
                  <a:lnTo>
                    <a:pt x="57150" y="460375"/>
                  </a:lnTo>
                  <a:lnTo>
                    <a:pt x="57150" y="431800"/>
                  </a:lnTo>
                  <a:close/>
                </a:path>
                <a:path w="171450" h="603250">
                  <a:moveTo>
                    <a:pt x="114300" y="0"/>
                  </a:moveTo>
                  <a:lnTo>
                    <a:pt x="57150" y="0"/>
                  </a:lnTo>
                  <a:lnTo>
                    <a:pt x="57150" y="460375"/>
                  </a:lnTo>
                  <a:lnTo>
                    <a:pt x="114300" y="460375"/>
                  </a:lnTo>
                  <a:lnTo>
                    <a:pt x="114300" y="0"/>
                  </a:lnTo>
                  <a:close/>
                </a:path>
                <a:path w="171450" h="603250">
                  <a:moveTo>
                    <a:pt x="171450" y="431800"/>
                  </a:moveTo>
                  <a:lnTo>
                    <a:pt x="114300" y="431800"/>
                  </a:lnTo>
                  <a:lnTo>
                    <a:pt x="114300" y="460375"/>
                  </a:lnTo>
                  <a:lnTo>
                    <a:pt x="157162" y="460375"/>
                  </a:lnTo>
                  <a:lnTo>
                    <a:pt x="171450" y="4318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8348" y="2820923"/>
              <a:ext cx="384048" cy="174345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61974" y="2796794"/>
              <a:ext cx="294005" cy="1568450"/>
            </a:xfrm>
            <a:custGeom>
              <a:avLst/>
              <a:gdLst/>
              <a:ahLst/>
              <a:cxnLst/>
              <a:rect l="l" t="t" r="r" b="b"/>
              <a:pathLst>
                <a:path w="294005" h="1568450">
                  <a:moveTo>
                    <a:pt x="57150" y="1396872"/>
                  </a:moveTo>
                  <a:lnTo>
                    <a:pt x="0" y="1396872"/>
                  </a:lnTo>
                  <a:lnTo>
                    <a:pt x="85725" y="1568322"/>
                  </a:lnTo>
                  <a:lnTo>
                    <a:pt x="157162" y="1425447"/>
                  </a:lnTo>
                  <a:lnTo>
                    <a:pt x="57150" y="1425447"/>
                  </a:lnTo>
                  <a:lnTo>
                    <a:pt x="57150" y="1396872"/>
                  </a:lnTo>
                  <a:close/>
                </a:path>
                <a:path w="294005" h="1568450">
                  <a:moveTo>
                    <a:pt x="265112" y="0"/>
                  </a:moveTo>
                  <a:lnTo>
                    <a:pt x="57150" y="0"/>
                  </a:lnTo>
                  <a:lnTo>
                    <a:pt x="57150" y="1425447"/>
                  </a:lnTo>
                  <a:lnTo>
                    <a:pt x="114300" y="1425447"/>
                  </a:lnTo>
                  <a:lnTo>
                    <a:pt x="114300" y="57150"/>
                  </a:lnTo>
                  <a:lnTo>
                    <a:pt x="85725" y="57150"/>
                  </a:lnTo>
                  <a:lnTo>
                    <a:pt x="114300" y="28575"/>
                  </a:lnTo>
                  <a:lnTo>
                    <a:pt x="236537" y="28575"/>
                  </a:lnTo>
                  <a:lnTo>
                    <a:pt x="236537" y="27304"/>
                  </a:lnTo>
                  <a:lnTo>
                    <a:pt x="237807" y="27304"/>
                  </a:lnTo>
                  <a:lnTo>
                    <a:pt x="265112" y="0"/>
                  </a:lnTo>
                  <a:close/>
                </a:path>
                <a:path w="294005" h="1568450">
                  <a:moveTo>
                    <a:pt x="171450" y="1396872"/>
                  </a:moveTo>
                  <a:lnTo>
                    <a:pt x="114300" y="1396872"/>
                  </a:lnTo>
                  <a:lnTo>
                    <a:pt x="114300" y="1425447"/>
                  </a:lnTo>
                  <a:lnTo>
                    <a:pt x="157162" y="1425447"/>
                  </a:lnTo>
                  <a:lnTo>
                    <a:pt x="171450" y="1396872"/>
                  </a:lnTo>
                  <a:close/>
                </a:path>
                <a:path w="294005" h="1568450">
                  <a:moveTo>
                    <a:pt x="114300" y="28575"/>
                  </a:moveTo>
                  <a:lnTo>
                    <a:pt x="85725" y="57150"/>
                  </a:lnTo>
                  <a:lnTo>
                    <a:pt x="114300" y="57150"/>
                  </a:lnTo>
                  <a:lnTo>
                    <a:pt x="114300" y="28575"/>
                  </a:lnTo>
                  <a:close/>
                </a:path>
                <a:path w="294005" h="1568450">
                  <a:moveTo>
                    <a:pt x="293687" y="27304"/>
                  </a:moveTo>
                  <a:lnTo>
                    <a:pt x="237807" y="27304"/>
                  </a:lnTo>
                  <a:lnTo>
                    <a:pt x="236537" y="28575"/>
                  </a:lnTo>
                  <a:lnTo>
                    <a:pt x="114300" y="28575"/>
                  </a:lnTo>
                  <a:lnTo>
                    <a:pt x="114300" y="57150"/>
                  </a:lnTo>
                  <a:lnTo>
                    <a:pt x="293687" y="57150"/>
                  </a:lnTo>
                  <a:lnTo>
                    <a:pt x="293687" y="27304"/>
                  </a:lnTo>
                  <a:close/>
                </a:path>
                <a:path w="294005" h="1568450">
                  <a:moveTo>
                    <a:pt x="237807" y="27304"/>
                  </a:moveTo>
                  <a:lnTo>
                    <a:pt x="236537" y="27304"/>
                  </a:lnTo>
                  <a:lnTo>
                    <a:pt x="236537" y="28575"/>
                  </a:lnTo>
                  <a:lnTo>
                    <a:pt x="237807" y="2730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7504" y="3136011"/>
              <a:ext cx="1079500" cy="692150"/>
            </a:xfrm>
            <a:custGeom>
              <a:avLst/>
              <a:gdLst/>
              <a:ahLst/>
              <a:cxnLst/>
              <a:rect l="l" t="t" r="r" b="b"/>
              <a:pathLst>
                <a:path w="1079500" h="692150">
                  <a:moveTo>
                    <a:pt x="1079500" y="0"/>
                  </a:moveTo>
                  <a:lnTo>
                    <a:pt x="0" y="0"/>
                  </a:lnTo>
                  <a:lnTo>
                    <a:pt x="0" y="692150"/>
                  </a:lnTo>
                  <a:lnTo>
                    <a:pt x="1079500" y="692150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22605" y="3165093"/>
            <a:ext cx="92392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se</a:t>
            </a:r>
            <a:r>
              <a:rPr sz="1300" spc="-6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suprimen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 pierden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atribuciones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43375" y="3141687"/>
            <a:ext cx="1508125" cy="582295"/>
          </a:xfrm>
          <a:custGeom>
            <a:avLst/>
            <a:gdLst/>
            <a:ahLst/>
            <a:cxnLst/>
            <a:rect l="l" t="t" r="r" b="b"/>
            <a:pathLst>
              <a:path w="1508125" h="582295">
                <a:moveTo>
                  <a:pt x="1508125" y="0"/>
                </a:moveTo>
                <a:lnTo>
                  <a:pt x="0" y="0"/>
                </a:lnTo>
                <a:lnTo>
                  <a:pt x="0" y="582206"/>
                </a:lnTo>
                <a:lnTo>
                  <a:pt x="1508125" y="582206"/>
                </a:lnTo>
                <a:lnTo>
                  <a:pt x="1508125" y="0"/>
                </a:lnTo>
                <a:close/>
              </a:path>
            </a:pathLst>
          </a:custGeom>
          <a:solidFill>
            <a:srgbClr val="6B6B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222750" y="3080410"/>
            <a:ext cx="121412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4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Centralización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Uniformiza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319398" y="2789173"/>
            <a:ext cx="4787265" cy="1010285"/>
            <a:chOff x="3319398" y="2789173"/>
            <a:chExt cx="4787265" cy="1010285"/>
          </a:xfrm>
        </p:grpSpPr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43655" y="2813303"/>
              <a:ext cx="1682496" cy="507491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319398" y="2789173"/>
              <a:ext cx="1593850" cy="332105"/>
            </a:xfrm>
            <a:custGeom>
              <a:avLst/>
              <a:gdLst/>
              <a:ahLst/>
              <a:cxnLst/>
              <a:rect l="l" t="t" r="r" b="b"/>
              <a:pathLst>
                <a:path w="1593850" h="332105">
                  <a:moveTo>
                    <a:pt x="1422400" y="159638"/>
                  </a:moveTo>
                  <a:lnTo>
                    <a:pt x="1506601" y="331850"/>
                  </a:lnTo>
                  <a:lnTo>
                    <a:pt x="1579526" y="188975"/>
                  </a:lnTo>
                  <a:lnTo>
                    <a:pt x="1479296" y="188975"/>
                  </a:lnTo>
                  <a:lnTo>
                    <a:pt x="1479318" y="160145"/>
                  </a:lnTo>
                  <a:lnTo>
                    <a:pt x="1422400" y="159638"/>
                  </a:lnTo>
                  <a:close/>
                </a:path>
                <a:path w="1593850" h="332105">
                  <a:moveTo>
                    <a:pt x="1479318" y="160145"/>
                  </a:moveTo>
                  <a:lnTo>
                    <a:pt x="1479296" y="188975"/>
                  </a:lnTo>
                  <a:lnTo>
                    <a:pt x="1536446" y="188975"/>
                  </a:lnTo>
                  <a:lnTo>
                    <a:pt x="1536484" y="160653"/>
                  </a:lnTo>
                  <a:lnTo>
                    <a:pt x="1479318" y="160145"/>
                  </a:lnTo>
                  <a:close/>
                </a:path>
                <a:path w="1593850" h="332105">
                  <a:moveTo>
                    <a:pt x="1536484" y="160653"/>
                  </a:moveTo>
                  <a:lnTo>
                    <a:pt x="1536446" y="188975"/>
                  </a:lnTo>
                  <a:lnTo>
                    <a:pt x="1579526" y="188975"/>
                  </a:lnTo>
                  <a:lnTo>
                    <a:pt x="1593723" y="161162"/>
                  </a:lnTo>
                  <a:lnTo>
                    <a:pt x="1536484" y="160653"/>
                  </a:lnTo>
                  <a:close/>
                </a:path>
                <a:path w="1593850" h="332105">
                  <a:moveTo>
                    <a:pt x="1479423" y="28575"/>
                  </a:moveTo>
                  <a:lnTo>
                    <a:pt x="1479318" y="160145"/>
                  </a:lnTo>
                  <a:lnTo>
                    <a:pt x="1536484" y="160653"/>
                  </a:lnTo>
                  <a:lnTo>
                    <a:pt x="1536623" y="57150"/>
                  </a:lnTo>
                  <a:lnTo>
                    <a:pt x="1507998" y="57150"/>
                  </a:lnTo>
                  <a:lnTo>
                    <a:pt x="1479423" y="28575"/>
                  </a:lnTo>
                  <a:close/>
                </a:path>
                <a:path w="1593850" h="332105">
                  <a:moveTo>
                    <a:pt x="15367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479400" y="57150"/>
                  </a:lnTo>
                  <a:lnTo>
                    <a:pt x="1479423" y="28575"/>
                  </a:lnTo>
                  <a:lnTo>
                    <a:pt x="1536661" y="28575"/>
                  </a:lnTo>
                  <a:lnTo>
                    <a:pt x="1536700" y="0"/>
                  </a:lnTo>
                  <a:close/>
                </a:path>
                <a:path w="1593850" h="332105">
                  <a:moveTo>
                    <a:pt x="1536661" y="28575"/>
                  </a:moveTo>
                  <a:lnTo>
                    <a:pt x="1479423" y="28575"/>
                  </a:lnTo>
                  <a:lnTo>
                    <a:pt x="1507998" y="57150"/>
                  </a:lnTo>
                  <a:lnTo>
                    <a:pt x="1536623" y="57150"/>
                  </a:lnTo>
                  <a:lnTo>
                    <a:pt x="1536661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24600" y="3217163"/>
              <a:ext cx="1781555" cy="52730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12991" y="3209543"/>
              <a:ext cx="1653539" cy="58978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300216" y="3193821"/>
              <a:ext cx="1779905" cy="523240"/>
            </a:xfrm>
            <a:custGeom>
              <a:avLst/>
              <a:gdLst/>
              <a:ahLst/>
              <a:cxnLst/>
              <a:rect l="l" t="t" r="r" b="b"/>
              <a:pathLst>
                <a:path w="1779904" h="523239">
                  <a:moveTo>
                    <a:pt x="1779651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1779651" y="523214"/>
                  </a:lnTo>
                  <a:lnTo>
                    <a:pt x="1779651" y="0"/>
                  </a:lnTo>
                  <a:close/>
                </a:path>
              </a:pathLst>
            </a:custGeom>
            <a:solidFill>
              <a:srgbClr val="B8D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6484111" y="3221482"/>
            <a:ext cx="14160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DECRETOS DE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NUEVA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PLANTA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614414" y="2391257"/>
            <a:ext cx="1138555" cy="462280"/>
          </a:xfrm>
          <a:custGeom>
            <a:avLst/>
            <a:gdLst/>
            <a:ahLst/>
            <a:cxnLst/>
            <a:rect l="l" t="t" r="r" b="b"/>
            <a:pathLst>
              <a:path w="1138554" h="462280">
                <a:moveTo>
                  <a:pt x="1138237" y="0"/>
                </a:moveTo>
                <a:lnTo>
                  <a:pt x="0" y="0"/>
                </a:lnTo>
                <a:lnTo>
                  <a:pt x="0" y="461670"/>
                </a:lnTo>
                <a:lnTo>
                  <a:pt x="1138237" y="461670"/>
                </a:lnTo>
                <a:lnTo>
                  <a:pt x="11382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6817868" y="2420239"/>
            <a:ext cx="8051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latin typeface="Arial"/>
                <a:cs typeface="Arial"/>
              </a:rPr>
              <a:t>Pérdida</a:t>
            </a:r>
            <a:r>
              <a:rPr sz="1200" b="1" i="1" spc="-60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de </a:t>
            </a:r>
            <a:r>
              <a:rPr sz="1200" b="1" i="1" spc="-320" dirty="0">
                <a:latin typeface="Arial"/>
                <a:cs typeface="Arial"/>
              </a:rPr>
              <a:t> </a:t>
            </a:r>
            <a:r>
              <a:rPr sz="1200" b="1" i="1" spc="-5" dirty="0">
                <a:latin typeface="Arial"/>
                <a:cs typeface="Arial"/>
              </a:rPr>
              <a:t>soberanía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645656" y="1163447"/>
            <a:ext cx="2425700" cy="1689735"/>
            <a:chOff x="6645656" y="1163447"/>
            <a:chExt cx="2425700" cy="1689735"/>
          </a:xfrm>
        </p:grpSpPr>
        <p:pic>
          <p:nvPicPr>
            <p:cNvPr id="59" name="object 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88836" y="1187196"/>
              <a:ext cx="1335024" cy="4114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664706" y="1182497"/>
              <a:ext cx="1363980" cy="0"/>
            </a:xfrm>
            <a:custGeom>
              <a:avLst/>
              <a:gdLst/>
              <a:ahLst/>
              <a:cxnLst/>
              <a:rect l="l" t="t" r="r" b="b"/>
              <a:pathLst>
                <a:path w="1363979">
                  <a:moveTo>
                    <a:pt x="0" y="0"/>
                  </a:moveTo>
                  <a:lnTo>
                    <a:pt x="1363726" y="0"/>
                  </a:lnTo>
                </a:path>
              </a:pathLst>
            </a:custGeom>
            <a:ln w="38100">
              <a:solidFill>
                <a:srgbClr val="6F2F9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079867" y="2363977"/>
              <a:ext cx="991235" cy="488950"/>
            </a:xfrm>
            <a:custGeom>
              <a:avLst/>
              <a:gdLst/>
              <a:ahLst/>
              <a:cxnLst/>
              <a:rect l="l" t="t" r="r" b="b"/>
              <a:pathLst>
                <a:path w="991234" h="488950">
                  <a:moveTo>
                    <a:pt x="990892" y="0"/>
                  </a:moveTo>
                  <a:lnTo>
                    <a:pt x="0" y="0"/>
                  </a:lnTo>
                  <a:lnTo>
                    <a:pt x="0" y="488950"/>
                  </a:lnTo>
                  <a:lnTo>
                    <a:pt x="990892" y="488950"/>
                  </a:lnTo>
                  <a:lnTo>
                    <a:pt x="990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8227314" y="2393061"/>
            <a:ext cx="7816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Arial"/>
                <a:cs typeface="Arial"/>
              </a:rPr>
              <a:t>Guerra de </a:t>
            </a:r>
            <a:r>
              <a:rPr sz="1300" i="1" spc="-350" dirty="0">
                <a:latin typeface="Arial"/>
                <a:cs typeface="Arial"/>
              </a:rPr>
              <a:t> </a:t>
            </a:r>
            <a:r>
              <a:rPr sz="1300" i="1" spc="-10" dirty="0">
                <a:latin typeface="Arial"/>
                <a:cs typeface="Arial"/>
              </a:rPr>
              <a:t>Sucesión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651500" y="3223260"/>
            <a:ext cx="3390265" cy="1479550"/>
            <a:chOff x="5651500" y="3223260"/>
            <a:chExt cx="3390265" cy="1479550"/>
          </a:xfrm>
        </p:grpSpPr>
        <p:pic>
          <p:nvPicPr>
            <p:cNvPr id="64" name="object 6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5375" y="3223260"/>
              <a:ext cx="960120" cy="463295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651500" y="3314700"/>
              <a:ext cx="727075" cy="228600"/>
            </a:xfrm>
            <a:custGeom>
              <a:avLst/>
              <a:gdLst/>
              <a:ahLst/>
              <a:cxnLst/>
              <a:rect l="l" t="t" r="r" b="b"/>
              <a:pathLst>
                <a:path w="727075" h="228600">
                  <a:moveTo>
                    <a:pt x="498475" y="0"/>
                  </a:moveTo>
                  <a:lnTo>
                    <a:pt x="498475" y="228600"/>
                  </a:lnTo>
                  <a:lnTo>
                    <a:pt x="650875" y="152400"/>
                  </a:lnTo>
                  <a:lnTo>
                    <a:pt x="536575" y="152400"/>
                  </a:lnTo>
                  <a:lnTo>
                    <a:pt x="536575" y="76200"/>
                  </a:lnTo>
                  <a:lnTo>
                    <a:pt x="650875" y="76200"/>
                  </a:lnTo>
                  <a:lnTo>
                    <a:pt x="498475" y="0"/>
                  </a:lnTo>
                  <a:close/>
                </a:path>
                <a:path w="727075" h="228600">
                  <a:moveTo>
                    <a:pt x="498475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98475" y="152400"/>
                  </a:lnTo>
                  <a:lnTo>
                    <a:pt x="498475" y="76200"/>
                  </a:lnTo>
                  <a:close/>
                </a:path>
                <a:path w="727075" h="228600">
                  <a:moveTo>
                    <a:pt x="650875" y="76200"/>
                  </a:moveTo>
                  <a:lnTo>
                    <a:pt x="536575" y="76200"/>
                  </a:lnTo>
                  <a:lnTo>
                    <a:pt x="536575" y="152400"/>
                  </a:lnTo>
                  <a:lnTo>
                    <a:pt x="650875" y="152400"/>
                  </a:lnTo>
                  <a:lnTo>
                    <a:pt x="727075" y="114300"/>
                  </a:lnTo>
                  <a:lnTo>
                    <a:pt x="650875" y="762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015481" y="4005110"/>
              <a:ext cx="3021330" cy="692785"/>
            </a:xfrm>
            <a:custGeom>
              <a:avLst/>
              <a:gdLst/>
              <a:ahLst/>
              <a:cxnLst/>
              <a:rect l="l" t="t" r="r" b="b"/>
              <a:pathLst>
                <a:path w="3021329" h="692785">
                  <a:moveTo>
                    <a:pt x="0" y="692492"/>
                  </a:moveTo>
                  <a:lnTo>
                    <a:pt x="3021075" y="692492"/>
                  </a:lnTo>
                  <a:lnTo>
                    <a:pt x="3021075" y="0"/>
                  </a:lnTo>
                  <a:lnTo>
                    <a:pt x="0" y="0"/>
                  </a:lnTo>
                  <a:lnTo>
                    <a:pt x="0" y="692492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6095238" y="4034409"/>
            <a:ext cx="276669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95"/>
              </a:spcBef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Reinos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Valencia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y Aragón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(1707)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Mallorca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(1716)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Cataluña (1715)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6520688" y="1628749"/>
            <a:ext cx="1363980" cy="2576195"/>
            <a:chOff x="6520688" y="1628749"/>
            <a:chExt cx="1363980" cy="2576195"/>
          </a:xfrm>
        </p:grpSpPr>
        <p:pic>
          <p:nvPicPr>
            <p:cNvPr id="69" name="object 6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00316" y="3747516"/>
              <a:ext cx="347472" cy="4572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162673" y="3723894"/>
              <a:ext cx="171450" cy="281305"/>
            </a:xfrm>
            <a:custGeom>
              <a:avLst/>
              <a:gdLst/>
              <a:ahLst/>
              <a:cxnLst/>
              <a:rect l="l" t="t" r="r" b="b"/>
              <a:pathLst>
                <a:path w="171450" h="281304">
                  <a:moveTo>
                    <a:pt x="57150" y="109854"/>
                  </a:moveTo>
                  <a:lnTo>
                    <a:pt x="0" y="109854"/>
                  </a:lnTo>
                  <a:lnTo>
                    <a:pt x="85725" y="281304"/>
                  </a:lnTo>
                  <a:lnTo>
                    <a:pt x="157162" y="138429"/>
                  </a:lnTo>
                  <a:lnTo>
                    <a:pt x="57150" y="138429"/>
                  </a:lnTo>
                  <a:lnTo>
                    <a:pt x="57150" y="109854"/>
                  </a:lnTo>
                  <a:close/>
                </a:path>
                <a:path w="171450" h="281304">
                  <a:moveTo>
                    <a:pt x="114300" y="0"/>
                  </a:moveTo>
                  <a:lnTo>
                    <a:pt x="57150" y="0"/>
                  </a:lnTo>
                  <a:lnTo>
                    <a:pt x="57150" y="138429"/>
                  </a:lnTo>
                  <a:lnTo>
                    <a:pt x="114300" y="138429"/>
                  </a:lnTo>
                  <a:lnTo>
                    <a:pt x="114300" y="0"/>
                  </a:lnTo>
                  <a:close/>
                </a:path>
                <a:path w="171450" h="281304">
                  <a:moveTo>
                    <a:pt x="171450" y="109854"/>
                  </a:moveTo>
                  <a:lnTo>
                    <a:pt x="114300" y="109854"/>
                  </a:lnTo>
                  <a:lnTo>
                    <a:pt x="114300" y="138429"/>
                  </a:lnTo>
                  <a:lnTo>
                    <a:pt x="157162" y="138429"/>
                  </a:lnTo>
                  <a:lnTo>
                    <a:pt x="171450" y="10985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520688" y="1628749"/>
              <a:ext cx="1363980" cy="646430"/>
            </a:xfrm>
            <a:custGeom>
              <a:avLst/>
              <a:gdLst/>
              <a:ahLst/>
              <a:cxnLst/>
              <a:rect l="l" t="t" r="r" b="b"/>
              <a:pathLst>
                <a:path w="1363979" h="646430">
                  <a:moveTo>
                    <a:pt x="1363599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1363599" y="646328"/>
                  </a:lnTo>
                  <a:lnTo>
                    <a:pt x="1363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6739255" y="1657603"/>
            <a:ext cx="10941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Abolió</a:t>
            </a:r>
            <a:r>
              <a:rPr sz="1200" b="1" spc="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las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instituciones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y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leyes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propias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3258311" y="3078479"/>
            <a:ext cx="908685" cy="463550"/>
            <a:chOff x="3258311" y="3078479"/>
            <a:chExt cx="908685" cy="463550"/>
          </a:xfrm>
        </p:grpSpPr>
        <p:pic>
          <p:nvPicPr>
            <p:cNvPr id="74" name="object 7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58311" y="3078479"/>
              <a:ext cx="908303" cy="463296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463924" y="3170300"/>
              <a:ext cx="676275" cy="228600"/>
            </a:xfrm>
            <a:custGeom>
              <a:avLst/>
              <a:gdLst/>
              <a:ahLst/>
              <a:cxnLst/>
              <a:rect l="l" t="t" r="r" b="b"/>
              <a:pathLst>
                <a:path w="676275" h="228600">
                  <a:moveTo>
                    <a:pt x="228600" y="0"/>
                  </a:moveTo>
                  <a:lnTo>
                    <a:pt x="0" y="114300"/>
                  </a:lnTo>
                  <a:lnTo>
                    <a:pt x="228600" y="228600"/>
                  </a:lnTo>
                  <a:lnTo>
                    <a:pt x="228600" y="152400"/>
                  </a:lnTo>
                  <a:lnTo>
                    <a:pt x="190500" y="152400"/>
                  </a:lnTo>
                  <a:lnTo>
                    <a:pt x="190500" y="76200"/>
                  </a:lnTo>
                  <a:lnTo>
                    <a:pt x="228600" y="76190"/>
                  </a:lnTo>
                  <a:lnTo>
                    <a:pt x="228600" y="0"/>
                  </a:lnTo>
                  <a:close/>
                </a:path>
                <a:path w="676275" h="228600">
                  <a:moveTo>
                    <a:pt x="228600" y="76190"/>
                  </a:moveTo>
                  <a:lnTo>
                    <a:pt x="190500" y="76200"/>
                  </a:lnTo>
                  <a:lnTo>
                    <a:pt x="190500" y="152400"/>
                  </a:lnTo>
                  <a:lnTo>
                    <a:pt x="228600" y="152390"/>
                  </a:lnTo>
                  <a:lnTo>
                    <a:pt x="228600" y="76190"/>
                  </a:lnTo>
                  <a:close/>
                </a:path>
                <a:path w="676275" h="228600">
                  <a:moveTo>
                    <a:pt x="228600" y="152390"/>
                  </a:moveTo>
                  <a:lnTo>
                    <a:pt x="190500" y="152400"/>
                  </a:lnTo>
                  <a:lnTo>
                    <a:pt x="228600" y="152400"/>
                  </a:lnTo>
                  <a:close/>
                </a:path>
                <a:path w="676275" h="228600">
                  <a:moveTo>
                    <a:pt x="676275" y="76073"/>
                  </a:moveTo>
                  <a:lnTo>
                    <a:pt x="228600" y="76190"/>
                  </a:lnTo>
                  <a:lnTo>
                    <a:pt x="228600" y="152390"/>
                  </a:lnTo>
                  <a:lnTo>
                    <a:pt x="676275" y="152273"/>
                  </a:lnTo>
                  <a:lnTo>
                    <a:pt x="676275" y="7607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1512824" y="3961002"/>
            <a:ext cx="1953260" cy="43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Secretarías </a:t>
            </a:r>
            <a:r>
              <a:rPr sz="1300" spc="-5" dirty="0">
                <a:latin typeface="Arial MT"/>
                <a:cs typeface="Arial MT"/>
              </a:rPr>
              <a:t>(ministros) 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ayudan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al rey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 gobernar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763776" y="3111563"/>
            <a:ext cx="1624330" cy="528320"/>
            <a:chOff x="1763776" y="3111563"/>
            <a:chExt cx="1624330" cy="528320"/>
          </a:xfrm>
        </p:grpSpPr>
        <p:pic>
          <p:nvPicPr>
            <p:cNvPr id="78" name="object 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87652" y="3134868"/>
              <a:ext cx="1588008" cy="46482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22704" y="3133344"/>
              <a:ext cx="1565147" cy="505967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763776" y="3111563"/>
              <a:ext cx="1584325" cy="462280"/>
            </a:xfrm>
            <a:custGeom>
              <a:avLst/>
              <a:gdLst/>
              <a:ahLst/>
              <a:cxnLst/>
              <a:rect l="l" t="t" r="r" b="b"/>
              <a:pathLst>
                <a:path w="1584325" h="462279">
                  <a:moveTo>
                    <a:pt x="1584325" y="0"/>
                  </a:moveTo>
                  <a:lnTo>
                    <a:pt x="0" y="0"/>
                  </a:lnTo>
                  <a:lnTo>
                    <a:pt x="0" y="461962"/>
                  </a:lnTo>
                  <a:lnTo>
                    <a:pt x="1584325" y="461962"/>
                  </a:lnTo>
                  <a:lnTo>
                    <a:pt x="158432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1763776" y="3111563"/>
            <a:ext cx="1584325" cy="46228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430530" marR="120014" indent="-303530">
              <a:lnSpc>
                <a:spcPct val="100000"/>
              </a:lnSpc>
              <a:spcBef>
                <a:spcPts val="330"/>
              </a:spcBef>
            </a:pP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INIST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CIÓN 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CENTRAL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069606" y="3663950"/>
            <a:ext cx="2859405" cy="2002155"/>
            <a:chOff x="1069606" y="3663950"/>
            <a:chExt cx="2859405" cy="2002155"/>
          </a:xfrm>
        </p:grpSpPr>
        <p:pic>
          <p:nvPicPr>
            <p:cNvPr id="83" name="object 8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36291" y="3688079"/>
              <a:ext cx="347471" cy="516636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2398775" y="3663950"/>
              <a:ext cx="171450" cy="341630"/>
            </a:xfrm>
            <a:custGeom>
              <a:avLst/>
              <a:gdLst/>
              <a:ahLst/>
              <a:cxnLst/>
              <a:rect l="l" t="t" r="r" b="b"/>
              <a:pathLst>
                <a:path w="171450" h="341629">
                  <a:moveTo>
                    <a:pt x="57131" y="169799"/>
                  </a:moveTo>
                  <a:lnTo>
                    <a:pt x="0" y="169799"/>
                  </a:lnTo>
                  <a:lnTo>
                    <a:pt x="85725" y="341249"/>
                  </a:lnTo>
                  <a:lnTo>
                    <a:pt x="157162" y="198374"/>
                  </a:lnTo>
                  <a:lnTo>
                    <a:pt x="57150" y="198374"/>
                  </a:lnTo>
                  <a:lnTo>
                    <a:pt x="57131" y="169799"/>
                  </a:lnTo>
                  <a:close/>
                </a:path>
                <a:path w="171450" h="341629">
                  <a:moveTo>
                    <a:pt x="114173" y="0"/>
                  </a:moveTo>
                  <a:lnTo>
                    <a:pt x="57023" y="0"/>
                  </a:lnTo>
                  <a:lnTo>
                    <a:pt x="57150" y="198374"/>
                  </a:lnTo>
                  <a:lnTo>
                    <a:pt x="114300" y="198374"/>
                  </a:lnTo>
                  <a:lnTo>
                    <a:pt x="114173" y="0"/>
                  </a:lnTo>
                  <a:close/>
                </a:path>
                <a:path w="171450" h="341629">
                  <a:moveTo>
                    <a:pt x="171450" y="169799"/>
                  </a:moveTo>
                  <a:lnTo>
                    <a:pt x="114281" y="169799"/>
                  </a:lnTo>
                  <a:lnTo>
                    <a:pt x="114300" y="198374"/>
                  </a:lnTo>
                  <a:lnTo>
                    <a:pt x="157162" y="198374"/>
                  </a:lnTo>
                  <a:lnTo>
                    <a:pt x="171450" y="16979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350008" y="4460748"/>
              <a:ext cx="348995" cy="707136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2408555" y="4436363"/>
              <a:ext cx="171450" cy="532765"/>
            </a:xfrm>
            <a:custGeom>
              <a:avLst/>
              <a:gdLst/>
              <a:ahLst/>
              <a:cxnLst/>
              <a:rect l="l" t="t" r="r" b="b"/>
              <a:pathLst>
                <a:path w="171450" h="532764">
                  <a:moveTo>
                    <a:pt x="57136" y="361779"/>
                  </a:moveTo>
                  <a:lnTo>
                    <a:pt x="0" y="363347"/>
                  </a:lnTo>
                  <a:lnTo>
                    <a:pt x="90296" y="532384"/>
                  </a:lnTo>
                  <a:lnTo>
                    <a:pt x="156515" y="390398"/>
                  </a:lnTo>
                  <a:lnTo>
                    <a:pt x="57912" y="390398"/>
                  </a:lnTo>
                  <a:lnTo>
                    <a:pt x="57136" y="361779"/>
                  </a:lnTo>
                  <a:close/>
                </a:path>
                <a:path w="171450" h="532764">
                  <a:moveTo>
                    <a:pt x="114278" y="360212"/>
                  </a:moveTo>
                  <a:lnTo>
                    <a:pt x="57136" y="361779"/>
                  </a:lnTo>
                  <a:lnTo>
                    <a:pt x="57912" y="390398"/>
                  </a:lnTo>
                  <a:lnTo>
                    <a:pt x="115062" y="388747"/>
                  </a:lnTo>
                  <a:lnTo>
                    <a:pt x="114278" y="360212"/>
                  </a:lnTo>
                  <a:close/>
                </a:path>
                <a:path w="171450" h="532764">
                  <a:moveTo>
                    <a:pt x="171322" y="358648"/>
                  </a:moveTo>
                  <a:lnTo>
                    <a:pt x="114278" y="360212"/>
                  </a:lnTo>
                  <a:lnTo>
                    <a:pt x="115062" y="388747"/>
                  </a:lnTo>
                  <a:lnTo>
                    <a:pt x="57912" y="390398"/>
                  </a:lnTo>
                  <a:lnTo>
                    <a:pt x="156515" y="390398"/>
                  </a:lnTo>
                  <a:lnTo>
                    <a:pt x="171322" y="358648"/>
                  </a:lnTo>
                  <a:close/>
                </a:path>
                <a:path w="171450" h="532764">
                  <a:moveTo>
                    <a:pt x="104393" y="0"/>
                  </a:moveTo>
                  <a:lnTo>
                    <a:pt x="47370" y="1524"/>
                  </a:lnTo>
                  <a:lnTo>
                    <a:pt x="57136" y="361779"/>
                  </a:lnTo>
                  <a:lnTo>
                    <a:pt x="114278" y="360212"/>
                  </a:lnTo>
                  <a:lnTo>
                    <a:pt x="10439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074369" y="4968760"/>
              <a:ext cx="2849880" cy="692785"/>
            </a:xfrm>
            <a:custGeom>
              <a:avLst/>
              <a:gdLst/>
              <a:ahLst/>
              <a:cxnLst/>
              <a:rect l="l" t="t" r="r" b="b"/>
              <a:pathLst>
                <a:path w="2849879" h="692785">
                  <a:moveTo>
                    <a:pt x="0" y="692492"/>
                  </a:moveTo>
                  <a:lnTo>
                    <a:pt x="2849626" y="692492"/>
                  </a:lnTo>
                  <a:lnTo>
                    <a:pt x="2849626" y="0"/>
                  </a:lnTo>
                  <a:lnTo>
                    <a:pt x="0" y="0"/>
                  </a:lnTo>
                  <a:lnTo>
                    <a:pt x="0" y="692492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079131" y="4998465"/>
            <a:ext cx="284035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indent="-10413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91135" algn="l"/>
              </a:tabLst>
            </a:pPr>
            <a:r>
              <a:rPr sz="1300" b="1" spc="-10" dirty="0">
                <a:latin typeface="Arial"/>
                <a:cs typeface="Arial"/>
              </a:rPr>
              <a:t>Estado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Asuntos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Extranjeros</a:t>
            </a:r>
            <a:endParaRPr sz="1300">
              <a:latin typeface="Arial"/>
              <a:cs typeface="Arial"/>
            </a:endParaRPr>
          </a:p>
          <a:p>
            <a:pPr marL="190500" indent="-104139">
              <a:lnSpc>
                <a:spcPct val="100000"/>
              </a:lnSpc>
              <a:buFont typeface="Arial MT"/>
              <a:buChar char="•"/>
              <a:tabLst>
                <a:tab pos="191135" algn="l"/>
              </a:tabLst>
            </a:pPr>
            <a:r>
              <a:rPr sz="1300" b="1" spc="-10" dirty="0">
                <a:latin typeface="Arial"/>
                <a:cs typeface="Arial"/>
              </a:rPr>
              <a:t>Asuntos</a:t>
            </a:r>
            <a:r>
              <a:rPr sz="1300" b="1" spc="5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Eclesiásticos</a:t>
            </a:r>
            <a:r>
              <a:rPr sz="1300" b="1" spc="5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 Justicia</a:t>
            </a:r>
            <a:endParaRPr sz="1300">
              <a:latin typeface="Arial"/>
              <a:cs typeface="Arial"/>
            </a:endParaRPr>
          </a:p>
          <a:p>
            <a:pPr marL="190500" indent="-104139">
              <a:lnSpc>
                <a:spcPct val="100000"/>
              </a:lnSpc>
              <a:buFont typeface="Arial MT"/>
              <a:buChar char="•"/>
              <a:tabLst>
                <a:tab pos="191135" algn="l"/>
              </a:tabLst>
            </a:pPr>
            <a:r>
              <a:rPr sz="1300" b="1" spc="-5" dirty="0">
                <a:latin typeface="Arial"/>
                <a:cs typeface="Arial"/>
              </a:rPr>
              <a:t>Guerra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y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Marina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069606" y="5684075"/>
            <a:ext cx="2859405" cy="317500"/>
            <a:chOff x="1069606" y="5684075"/>
            <a:chExt cx="2859405" cy="317500"/>
          </a:xfrm>
        </p:grpSpPr>
        <p:sp>
          <p:nvSpPr>
            <p:cNvPr id="90" name="object 90"/>
            <p:cNvSpPr/>
            <p:nvPr/>
          </p:nvSpPr>
          <p:spPr>
            <a:xfrm>
              <a:off x="1074369" y="5688838"/>
              <a:ext cx="2849880" cy="307975"/>
            </a:xfrm>
            <a:custGeom>
              <a:avLst/>
              <a:gdLst/>
              <a:ahLst/>
              <a:cxnLst/>
              <a:rect l="l" t="t" r="r" b="b"/>
              <a:pathLst>
                <a:path w="2849879" h="307975">
                  <a:moveTo>
                    <a:pt x="2849626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2849626" y="307771"/>
                  </a:lnTo>
                  <a:lnTo>
                    <a:pt x="284962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074369" y="5688838"/>
              <a:ext cx="2849880" cy="307975"/>
            </a:xfrm>
            <a:custGeom>
              <a:avLst/>
              <a:gdLst/>
              <a:ahLst/>
              <a:cxnLst/>
              <a:rect l="l" t="t" r="r" b="b"/>
              <a:pathLst>
                <a:path w="2849879" h="307975">
                  <a:moveTo>
                    <a:pt x="0" y="307771"/>
                  </a:moveTo>
                  <a:lnTo>
                    <a:pt x="2849626" y="307771"/>
                  </a:lnTo>
                  <a:lnTo>
                    <a:pt x="2849626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1079131" y="5717235"/>
            <a:ext cx="28403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 indent="-1117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98755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Hacienda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218501" y="6104915"/>
            <a:ext cx="2273935" cy="492759"/>
          </a:xfrm>
          <a:custGeom>
            <a:avLst/>
            <a:gdLst/>
            <a:ahLst/>
            <a:cxnLst/>
            <a:rect l="l" t="t" r="r" b="b"/>
            <a:pathLst>
              <a:path w="2273935" h="492759">
                <a:moveTo>
                  <a:pt x="2273427" y="0"/>
                </a:moveTo>
                <a:lnTo>
                  <a:pt x="0" y="0"/>
                </a:lnTo>
                <a:lnTo>
                  <a:pt x="0" y="492442"/>
                </a:lnTo>
                <a:lnTo>
                  <a:pt x="2273427" y="492442"/>
                </a:lnTo>
                <a:lnTo>
                  <a:pt x="22734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1297305" y="6134811"/>
            <a:ext cx="215773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95"/>
              </a:spcBef>
              <a:buChar char="•"/>
              <a:tabLst>
                <a:tab pos="124460" algn="l"/>
              </a:tabLst>
            </a:pPr>
            <a:r>
              <a:rPr sz="1300" spc="-5" dirty="0">
                <a:latin typeface="Arial MT"/>
                <a:cs typeface="Arial MT"/>
              </a:rPr>
              <a:t>intentos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 reorganización</a:t>
            </a:r>
            <a:endParaRPr sz="13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300" spc="-10" dirty="0">
                <a:latin typeface="Arial MT"/>
                <a:cs typeface="Arial MT"/>
              </a:rPr>
              <a:t>mayor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control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los gastos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549390" y="6278981"/>
            <a:ext cx="22320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8625" marR="5080" indent="-416559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fracasó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al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intentar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aplicarlo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en </a:t>
            </a:r>
            <a:r>
              <a:rPr sz="1300" spc="-34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el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resto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de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España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4018089" y="3677920"/>
            <a:ext cx="1783080" cy="2204720"/>
            <a:chOff x="4018089" y="3677920"/>
            <a:chExt cx="1783080" cy="2204720"/>
          </a:xfrm>
        </p:grpSpPr>
        <p:pic>
          <p:nvPicPr>
            <p:cNvPr id="97" name="object 9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54296" y="3701796"/>
              <a:ext cx="463296" cy="560832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4735957" y="3677920"/>
              <a:ext cx="228600" cy="327660"/>
            </a:xfrm>
            <a:custGeom>
              <a:avLst/>
              <a:gdLst/>
              <a:ahLst/>
              <a:cxnLst/>
              <a:rect l="l" t="t" r="r" b="b"/>
              <a:pathLst>
                <a:path w="228600" h="327660">
                  <a:moveTo>
                    <a:pt x="76205" y="100370"/>
                  </a:moveTo>
                  <a:lnTo>
                    <a:pt x="0" y="103631"/>
                  </a:lnTo>
                  <a:lnTo>
                    <a:pt x="124078" y="327151"/>
                  </a:lnTo>
                  <a:lnTo>
                    <a:pt x="208526" y="138429"/>
                  </a:lnTo>
                  <a:lnTo>
                    <a:pt x="77850" y="138429"/>
                  </a:lnTo>
                  <a:lnTo>
                    <a:pt x="76205" y="100370"/>
                  </a:lnTo>
                  <a:close/>
                </a:path>
                <a:path w="228600" h="327660">
                  <a:moveTo>
                    <a:pt x="152280" y="97114"/>
                  </a:moveTo>
                  <a:lnTo>
                    <a:pt x="76205" y="100370"/>
                  </a:lnTo>
                  <a:lnTo>
                    <a:pt x="77850" y="138429"/>
                  </a:lnTo>
                  <a:lnTo>
                    <a:pt x="153923" y="135127"/>
                  </a:lnTo>
                  <a:lnTo>
                    <a:pt x="152280" y="97114"/>
                  </a:lnTo>
                  <a:close/>
                </a:path>
                <a:path w="228600" h="327660">
                  <a:moveTo>
                    <a:pt x="228472" y="93852"/>
                  </a:moveTo>
                  <a:lnTo>
                    <a:pt x="152280" y="97114"/>
                  </a:lnTo>
                  <a:lnTo>
                    <a:pt x="153923" y="135127"/>
                  </a:lnTo>
                  <a:lnTo>
                    <a:pt x="77850" y="138429"/>
                  </a:lnTo>
                  <a:lnTo>
                    <a:pt x="208526" y="138429"/>
                  </a:lnTo>
                  <a:lnTo>
                    <a:pt x="228472" y="93852"/>
                  </a:lnTo>
                  <a:close/>
                </a:path>
                <a:path w="228600" h="327660">
                  <a:moveTo>
                    <a:pt x="148081" y="0"/>
                  </a:moveTo>
                  <a:lnTo>
                    <a:pt x="72008" y="3301"/>
                  </a:lnTo>
                  <a:lnTo>
                    <a:pt x="76205" y="100370"/>
                  </a:lnTo>
                  <a:lnTo>
                    <a:pt x="152280" y="97114"/>
                  </a:lnTo>
                  <a:lnTo>
                    <a:pt x="14808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022852" y="4783480"/>
              <a:ext cx="1773555" cy="1094105"/>
            </a:xfrm>
            <a:custGeom>
              <a:avLst/>
              <a:gdLst/>
              <a:ahLst/>
              <a:cxnLst/>
              <a:rect l="l" t="t" r="r" b="b"/>
              <a:pathLst>
                <a:path w="1773554" h="1094104">
                  <a:moveTo>
                    <a:pt x="0" y="1093787"/>
                  </a:moveTo>
                  <a:lnTo>
                    <a:pt x="1773301" y="1093787"/>
                  </a:lnTo>
                  <a:lnTo>
                    <a:pt x="1773301" y="0"/>
                  </a:lnTo>
                  <a:lnTo>
                    <a:pt x="0" y="0"/>
                  </a:lnTo>
                  <a:lnTo>
                    <a:pt x="0" y="1093787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4102353" y="4813172"/>
            <a:ext cx="1627505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95"/>
              </a:spcBef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Provincias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Capitanes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generales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Reales</a:t>
            </a:r>
            <a:r>
              <a:rPr sz="1300" spc="-8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Audiencias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5" dirty="0">
                <a:latin typeface="Arial MT"/>
                <a:cs typeface="Arial MT"/>
              </a:rPr>
              <a:t>Corregidores</a:t>
            </a:r>
            <a:endParaRPr sz="1300">
              <a:latin typeface="Arial MT"/>
              <a:cs typeface="Arial MT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sz="1300" spc="-10" dirty="0">
                <a:latin typeface="Arial MT"/>
                <a:cs typeface="Arial MT"/>
              </a:rPr>
              <a:t>Intendentes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4166870" y="3977195"/>
            <a:ext cx="1624330" cy="528320"/>
            <a:chOff x="4166870" y="3977195"/>
            <a:chExt cx="1624330" cy="528320"/>
          </a:xfrm>
        </p:grpSpPr>
        <p:pic>
          <p:nvPicPr>
            <p:cNvPr id="102" name="object 10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91000" y="4000500"/>
              <a:ext cx="1586484" cy="466344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26052" y="3998976"/>
              <a:ext cx="1565148" cy="505968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4166870" y="3977195"/>
              <a:ext cx="1584325" cy="462280"/>
            </a:xfrm>
            <a:custGeom>
              <a:avLst/>
              <a:gdLst/>
              <a:ahLst/>
              <a:cxnLst/>
              <a:rect l="l" t="t" r="r" b="b"/>
              <a:pathLst>
                <a:path w="1584325" h="462279">
                  <a:moveTo>
                    <a:pt x="1584325" y="0"/>
                  </a:moveTo>
                  <a:lnTo>
                    <a:pt x="0" y="0"/>
                  </a:lnTo>
                  <a:lnTo>
                    <a:pt x="0" y="461962"/>
                  </a:lnTo>
                  <a:lnTo>
                    <a:pt x="1584325" y="461962"/>
                  </a:lnTo>
                  <a:lnTo>
                    <a:pt x="15843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4166870" y="3977195"/>
            <a:ext cx="1584325" cy="46228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84480" marR="119380" indent="-157480">
              <a:lnSpc>
                <a:spcPct val="100000"/>
              </a:lnSpc>
              <a:spcBef>
                <a:spcPts val="330"/>
              </a:spcBef>
            </a:pPr>
            <a:r>
              <a:rPr sz="1200" b="1" spc="-45" dirty="0">
                <a:latin typeface="Arial"/>
                <a:cs typeface="Arial"/>
              </a:rPr>
              <a:t>A</a:t>
            </a:r>
            <a:r>
              <a:rPr sz="1200" b="1" spc="-5" dirty="0">
                <a:latin typeface="Arial"/>
                <a:cs typeface="Arial"/>
              </a:rPr>
              <a:t>D</a:t>
            </a:r>
            <a:r>
              <a:rPr sz="1200" b="1" spc="-10" dirty="0">
                <a:latin typeface="Arial"/>
                <a:cs typeface="Arial"/>
              </a:rPr>
              <a:t>M</a:t>
            </a:r>
            <a:r>
              <a:rPr sz="1200" b="1" spc="-5" dirty="0">
                <a:latin typeface="Arial"/>
                <a:cs typeface="Arial"/>
              </a:rPr>
              <a:t>INIST</a:t>
            </a:r>
            <a:r>
              <a:rPr sz="1200" b="1" dirty="0">
                <a:latin typeface="Arial"/>
                <a:cs typeface="Arial"/>
              </a:rPr>
              <a:t>R</a:t>
            </a:r>
            <a:r>
              <a:rPr sz="1200" b="1" spc="-45" dirty="0">
                <a:latin typeface="Arial"/>
                <a:cs typeface="Arial"/>
              </a:rPr>
              <a:t>A</a:t>
            </a:r>
            <a:r>
              <a:rPr sz="1200" b="1" spc="-5" dirty="0">
                <a:latin typeface="Arial"/>
                <a:cs typeface="Arial"/>
              </a:rPr>
              <a:t>CIÓN  </a:t>
            </a:r>
            <a:r>
              <a:rPr sz="1200" b="1" spc="-10" dirty="0">
                <a:latin typeface="Arial"/>
                <a:cs typeface="Arial"/>
              </a:rPr>
              <a:t>TERRITORIAL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4690871" y="4409566"/>
            <a:ext cx="4062729" cy="1605280"/>
            <a:chOff x="4690871" y="4409566"/>
            <a:chExt cx="4062729" cy="1605280"/>
          </a:xfrm>
        </p:grpSpPr>
        <p:pic>
          <p:nvPicPr>
            <p:cNvPr id="107" name="object 10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90871" y="4433315"/>
              <a:ext cx="463296" cy="580644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776723" y="4409566"/>
              <a:ext cx="228600" cy="347345"/>
            </a:xfrm>
            <a:custGeom>
              <a:avLst/>
              <a:gdLst/>
              <a:ahLst/>
              <a:cxnLst/>
              <a:rect l="l" t="t" r="r" b="b"/>
              <a:pathLst>
                <a:path w="228600" h="347345">
                  <a:moveTo>
                    <a:pt x="76128" y="119761"/>
                  </a:moveTo>
                  <a:lnTo>
                    <a:pt x="0" y="121919"/>
                  </a:lnTo>
                  <a:lnTo>
                    <a:pt x="120650" y="347090"/>
                  </a:lnTo>
                  <a:lnTo>
                    <a:pt x="208729" y="157860"/>
                  </a:lnTo>
                  <a:lnTo>
                    <a:pt x="77215" y="157860"/>
                  </a:lnTo>
                  <a:lnTo>
                    <a:pt x="76128" y="119761"/>
                  </a:lnTo>
                  <a:close/>
                </a:path>
                <a:path w="228600" h="347345">
                  <a:moveTo>
                    <a:pt x="152328" y="117601"/>
                  </a:moveTo>
                  <a:lnTo>
                    <a:pt x="76128" y="119761"/>
                  </a:lnTo>
                  <a:lnTo>
                    <a:pt x="77215" y="157860"/>
                  </a:lnTo>
                  <a:lnTo>
                    <a:pt x="153415" y="155701"/>
                  </a:lnTo>
                  <a:lnTo>
                    <a:pt x="152328" y="117601"/>
                  </a:lnTo>
                  <a:close/>
                </a:path>
                <a:path w="228600" h="347345">
                  <a:moveTo>
                    <a:pt x="228473" y="115442"/>
                  </a:moveTo>
                  <a:lnTo>
                    <a:pt x="152328" y="117601"/>
                  </a:lnTo>
                  <a:lnTo>
                    <a:pt x="153415" y="155701"/>
                  </a:lnTo>
                  <a:lnTo>
                    <a:pt x="77215" y="157860"/>
                  </a:lnTo>
                  <a:lnTo>
                    <a:pt x="208729" y="157860"/>
                  </a:lnTo>
                  <a:lnTo>
                    <a:pt x="228473" y="115442"/>
                  </a:lnTo>
                  <a:close/>
                </a:path>
                <a:path w="228600" h="347345">
                  <a:moveTo>
                    <a:pt x="148971" y="0"/>
                  </a:moveTo>
                  <a:lnTo>
                    <a:pt x="72771" y="2158"/>
                  </a:lnTo>
                  <a:lnTo>
                    <a:pt x="76128" y="119761"/>
                  </a:lnTo>
                  <a:lnTo>
                    <a:pt x="152328" y="117601"/>
                  </a:lnTo>
                  <a:lnTo>
                    <a:pt x="1489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457695" y="5517235"/>
              <a:ext cx="2291080" cy="492759"/>
            </a:xfrm>
            <a:custGeom>
              <a:avLst/>
              <a:gdLst/>
              <a:ahLst/>
              <a:cxnLst/>
              <a:rect l="l" t="t" r="r" b="b"/>
              <a:pathLst>
                <a:path w="2291079" h="492760">
                  <a:moveTo>
                    <a:pt x="2290699" y="0"/>
                  </a:moveTo>
                  <a:lnTo>
                    <a:pt x="0" y="0"/>
                  </a:lnTo>
                  <a:lnTo>
                    <a:pt x="0" y="492442"/>
                  </a:lnTo>
                  <a:lnTo>
                    <a:pt x="2290699" y="492442"/>
                  </a:lnTo>
                  <a:lnTo>
                    <a:pt x="2290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457695" y="5517235"/>
              <a:ext cx="2291080" cy="492759"/>
            </a:xfrm>
            <a:custGeom>
              <a:avLst/>
              <a:gdLst/>
              <a:ahLst/>
              <a:cxnLst/>
              <a:rect l="l" t="t" r="r" b="b"/>
              <a:pathLst>
                <a:path w="2291079" h="492760">
                  <a:moveTo>
                    <a:pt x="0" y="492442"/>
                  </a:moveTo>
                  <a:lnTo>
                    <a:pt x="2290699" y="492442"/>
                  </a:lnTo>
                  <a:lnTo>
                    <a:pt x="2290699" y="0"/>
                  </a:lnTo>
                  <a:lnTo>
                    <a:pt x="0" y="0"/>
                  </a:lnTo>
                  <a:lnTo>
                    <a:pt x="0" y="492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6760209" y="5547156"/>
            <a:ext cx="176022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4510" marR="5080" indent="-512445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Arial"/>
                <a:cs typeface="Arial"/>
              </a:rPr>
              <a:t>Catastro de Ensenada </a:t>
            </a:r>
            <a:r>
              <a:rPr sz="1300" b="1" i="1" spc="-35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(1749-53)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851909" y="6321250"/>
            <a:ext cx="2291080" cy="492125"/>
          </a:xfrm>
          <a:custGeom>
            <a:avLst/>
            <a:gdLst/>
            <a:ahLst/>
            <a:cxnLst/>
            <a:rect l="l" t="t" r="r" b="b"/>
            <a:pathLst>
              <a:path w="2291079" h="492125">
                <a:moveTo>
                  <a:pt x="2290699" y="0"/>
                </a:moveTo>
                <a:lnTo>
                  <a:pt x="0" y="0"/>
                </a:lnTo>
                <a:lnTo>
                  <a:pt x="0" y="492124"/>
                </a:lnTo>
                <a:lnTo>
                  <a:pt x="2290699" y="492124"/>
                </a:lnTo>
                <a:lnTo>
                  <a:pt x="22906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3851909" y="6321250"/>
            <a:ext cx="2291080" cy="4921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558165" marR="20955" indent="-457200">
              <a:lnSpc>
                <a:spcPct val="100000"/>
              </a:lnSpc>
              <a:spcBef>
                <a:spcPts val="330"/>
              </a:spcBef>
            </a:pPr>
            <a:r>
              <a:rPr sz="1300" spc="-10" dirty="0">
                <a:latin typeface="Arial MT"/>
                <a:cs typeface="Arial MT"/>
              </a:rPr>
              <a:t>Impuestos</a:t>
            </a:r>
            <a:r>
              <a:rPr sz="1300" spc="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según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la</a:t>
            </a:r>
            <a:r>
              <a:rPr sz="13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riqueza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a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toda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la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población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6046342" y="5583935"/>
            <a:ext cx="726440" cy="349250"/>
            <a:chOff x="6046342" y="5583935"/>
            <a:chExt cx="726440" cy="349250"/>
          </a:xfrm>
        </p:grpSpPr>
        <p:pic>
          <p:nvPicPr>
            <p:cNvPr id="115" name="object 11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070091" y="5583935"/>
              <a:ext cx="702563" cy="348996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6046342" y="5647524"/>
              <a:ext cx="527050" cy="171450"/>
            </a:xfrm>
            <a:custGeom>
              <a:avLst/>
              <a:gdLst/>
              <a:ahLst/>
              <a:cxnLst/>
              <a:rect l="l" t="t" r="r" b="b"/>
              <a:pathLst>
                <a:path w="527050" h="171450">
                  <a:moveTo>
                    <a:pt x="355600" y="0"/>
                  </a:moveTo>
                  <a:lnTo>
                    <a:pt x="355600" y="171449"/>
                  </a:lnTo>
                  <a:lnTo>
                    <a:pt x="469900" y="114299"/>
                  </a:lnTo>
                  <a:lnTo>
                    <a:pt x="384175" y="114299"/>
                  </a:lnTo>
                  <a:lnTo>
                    <a:pt x="384175" y="57149"/>
                  </a:lnTo>
                  <a:lnTo>
                    <a:pt x="469900" y="57149"/>
                  </a:lnTo>
                  <a:lnTo>
                    <a:pt x="355600" y="0"/>
                  </a:lnTo>
                  <a:close/>
                </a:path>
                <a:path w="527050" h="171450">
                  <a:moveTo>
                    <a:pt x="355600" y="57149"/>
                  </a:moveTo>
                  <a:lnTo>
                    <a:pt x="0" y="57149"/>
                  </a:lnTo>
                  <a:lnTo>
                    <a:pt x="0" y="114299"/>
                  </a:lnTo>
                  <a:lnTo>
                    <a:pt x="355600" y="114299"/>
                  </a:lnTo>
                  <a:lnTo>
                    <a:pt x="355600" y="57149"/>
                  </a:lnTo>
                  <a:close/>
                </a:path>
                <a:path w="527050" h="171450">
                  <a:moveTo>
                    <a:pt x="469900" y="57149"/>
                  </a:moveTo>
                  <a:lnTo>
                    <a:pt x="384175" y="57149"/>
                  </a:lnTo>
                  <a:lnTo>
                    <a:pt x="384175" y="114299"/>
                  </a:lnTo>
                  <a:lnTo>
                    <a:pt x="469900" y="114299"/>
                  </a:lnTo>
                  <a:lnTo>
                    <a:pt x="527050" y="85724"/>
                  </a:lnTo>
                  <a:lnTo>
                    <a:pt x="469900" y="5714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7252716" y="6021285"/>
            <a:ext cx="347980" cy="480695"/>
            <a:chOff x="7252716" y="6021285"/>
            <a:chExt cx="347980" cy="480695"/>
          </a:xfrm>
        </p:grpSpPr>
        <p:pic>
          <p:nvPicPr>
            <p:cNvPr id="118" name="object 11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52716" y="6045708"/>
              <a:ext cx="347472" cy="455676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7315073" y="6021285"/>
              <a:ext cx="171450" cy="281940"/>
            </a:xfrm>
            <a:custGeom>
              <a:avLst/>
              <a:gdLst/>
              <a:ahLst/>
              <a:cxnLst/>
              <a:rect l="l" t="t" r="r" b="b"/>
              <a:pathLst>
                <a:path w="171450" h="281939">
                  <a:moveTo>
                    <a:pt x="57150" y="109943"/>
                  </a:moveTo>
                  <a:lnTo>
                    <a:pt x="0" y="109943"/>
                  </a:lnTo>
                  <a:lnTo>
                    <a:pt x="85725" y="281393"/>
                  </a:lnTo>
                  <a:lnTo>
                    <a:pt x="157162" y="138518"/>
                  </a:lnTo>
                  <a:lnTo>
                    <a:pt x="57150" y="138518"/>
                  </a:lnTo>
                  <a:lnTo>
                    <a:pt x="57150" y="109943"/>
                  </a:lnTo>
                  <a:close/>
                </a:path>
                <a:path w="171450" h="281939">
                  <a:moveTo>
                    <a:pt x="114300" y="0"/>
                  </a:moveTo>
                  <a:lnTo>
                    <a:pt x="57150" y="0"/>
                  </a:lnTo>
                  <a:lnTo>
                    <a:pt x="57150" y="138518"/>
                  </a:lnTo>
                  <a:lnTo>
                    <a:pt x="114300" y="138518"/>
                  </a:lnTo>
                  <a:lnTo>
                    <a:pt x="114300" y="0"/>
                  </a:lnTo>
                  <a:close/>
                </a:path>
                <a:path w="171450" h="281939">
                  <a:moveTo>
                    <a:pt x="171450" y="109943"/>
                  </a:moveTo>
                  <a:lnTo>
                    <a:pt x="114300" y="109943"/>
                  </a:lnTo>
                  <a:lnTo>
                    <a:pt x="114300" y="138518"/>
                  </a:lnTo>
                  <a:lnTo>
                    <a:pt x="157162" y="138518"/>
                  </a:lnTo>
                  <a:lnTo>
                    <a:pt x="171450" y="10994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896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5</a:t>
            </a:r>
            <a:r>
              <a:rPr spc="-5" dirty="0"/>
              <a:t>.-</a:t>
            </a:r>
            <a:r>
              <a:rPr dirty="0"/>
              <a:t> ¿CÓMO </a:t>
            </a:r>
            <a:r>
              <a:rPr spc="-5" dirty="0"/>
              <a:t>INFLUYERON</a:t>
            </a:r>
            <a:r>
              <a:rPr spc="-10" dirty="0"/>
              <a:t> </a:t>
            </a:r>
            <a:r>
              <a:rPr spc="-20" dirty="0"/>
              <a:t>LAS</a:t>
            </a:r>
            <a:r>
              <a:rPr spc="50" dirty="0"/>
              <a:t> </a:t>
            </a:r>
            <a:r>
              <a:rPr spc="-15" dirty="0"/>
              <a:t>IDEAS</a:t>
            </a:r>
            <a:r>
              <a:rPr spc="50" dirty="0"/>
              <a:t> </a:t>
            </a:r>
            <a:r>
              <a:rPr spc="-10" dirty="0"/>
              <a:t>ILUSTRADAS</a:t>
            </a:r>
            <a:r>
              <a:rPr spc="45" dirty="0"/>
              <a:t> </a:t>
            </a:r>
            <a:r>
              <a:rPr spc="-5" dirty="0"/>
              <a:t>EN</a:t>
            </a:r>
            <a:r>
              <a:rPr spc="5" dirty="0"/>
              <a:t> </a:t>
            </a:r>
            <a:r>
              <a:rPr spc="-30" dirty="0"/>
              <a:t>ESPAÑA?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676" y="548703"/>
            <a:ext cx="1424305" cy="32258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500" b="1" spc="-10" dirty="0">
                <a:solidFill>
                  <a:srgbClr val="161616"/>
                </a:solidFill>
                <a:latin typeface="Arial"/>
                <a:cs typeface="Arial"/>
              </a:rPr>
              <a:t>ILUSTRACIÓN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25600" y="606933"/>
            <a:ext cx="5205095" cy="198120"/>
            <a:chOff x="1625600" y="606933"/>
            <a:chExt cx="5205095" cy="198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8968" y="630936"/>
              <a:ext cx="5181550" cy="1737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25600" y="606933"/>
              <a:ext cx="5180330" cy="171450"/>
            </a:xfrm>
            <a:custGeom>
              <a:avLst/>
              <a:gdLst/>
              <a:ahLst/>
              <a:cxnLst/>
              <a:rect l="l" t="t" r="r" b="b"/>
              <a:pathLst>
                <a:path w="5180330" h="171450">
                  <a:moveTo>
                    <a:pt x="5008372" y="0"/>
                  </a:moveTo>
                  <a:lnTo>
                    <a:pt x="5008372" y="171450"/>
                  </a:lnTo>
                  <a:lnTo>
                    <a:pt x="5122672" y="114300"/>
                  </a:lnTo>
                  <a:lnTo>
                    <a:pt x="5036947" y="114300"/>
                  </a:lnTo>
                  <a:lnTo>
                    <a:pt x="5036947" y="57150"/>
                  </a:lnTo>
                  <a:lnTo>
                    <a:pt x="5122672" y="57150"/>
                  </a:lnTo>
                  <a:lnTo>
                    <a:pt x="5008372" y="0"/>
                  </a:lnTo>
                  <a:close/>
                </a:path>
                <a:path w="5180330" h="171450">
                  <a:moveTo>
                    <a:pt x="5008372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5008372" y="114300"/>
                  </a:lnTo>
                  <a:lnTo>
                    <a:pt x="5008372" y="57150"/>
                  </a:lnTo>
                  <a:close/>
                </a:path>
                <a:path w="5180330" h="171450">
                  <a:moveTo>
                    <a:pt x="5122672" y="57150"/>
                  </a:moveTo>
                  <a:lnTo>
                    <a:pt x="5036947" y="57150"/>
                  </a:lnTo>
                  <a:lnTo>
                    <a:pt x="5036947" y="114300"/>
                  </a:lnTo>
                  <a:lnTo>
                    <a:pt x="5122672" y="114300"/>
                  </a:lnTo>
                  <a:lnTo>
                    <a:pt x="5179822" y="85725"/>
                  </a:lnTo>
                  <a:lnTo>
                    <a:pt x="5122672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79676" y="409194"/>
            <a:ext cx="1260475" cy="63119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40005" rIns="0" bIns="0" rtlCol="0">
            <a:spAutoFit/>
          </a:bodyPr>
          <a:lstStyle/>
          <a:p>
            <a:pPr marL="267970" indent="-177165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268605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Razón</a:t>
            </a:r>
            <a:endParaRPr sz="1400">
              <a:latin typeface="Arial"/>
              <a:cs typeface="Arial"/>
            </a:endParaRPr>
          </a:p>
          <a:p>
            <a:pPr marL="267970" indent="-177165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268605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Felicidad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87102" y="543928"/>
            <a:ext cx="965200" cy="332740"/>
            <a:chOff x="3487102" y="543928"/>
            <a:chExt cx="965200" cy="332740"/>
          </a:xfrm>
        </p:grpSpPr>
        <p:sp>
          <p:nvSpPr>
            <p:cNvPr id="9" name="object 9"/>
            <p:cNvSpPr/>
            <p:nvPr/>
          </p:nvSpPr>
          <p:spPr>
            <a:xfrm>
              <a:off x="3491865" y="548690"/>
              <a:ext cx="955675" cy="323215"/>
            </a:xfrm>
            <a:custGeom>
              <a:avLst/>
              <a:gdLst/>
              <a:ahLst/>
              <a:cxnLst/>
              <a:rect l="l" t="t" r="r" b="b"/>
              <a:pathLst>
                <a:path w="955675" h="323215">
                  <a:moveTo>
                    <a:pt x="955293" y="0"/>
                  </a:moveTo>
                  <a:lnTo>
                    <a:pt x="0" y="0"/>
                  </a:lnTo>
                  <a:lnTo>
                    <a:pt x="0" y="323164"/>
                  </a:lnTo>
                  <a:lnTo>
                    <a:pt x="955293" y="323164"/>
                  </a:lnTo>
                  <a:lnTo>
                    <a:pt x="9552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1865" y="548690"/>
              <a:ext cx="955675" cy="323215"/>
            </a:xfrm>
            <a:custGeom>
              <a:avLst/>
              <a:gdLst/>
              <a:ahLst/>
              <a:cxnLst/>
              <a:rect l="l" t="t" r="r" b="b"/>
              <a:pathLst>
                <a:path w="955675" h="323215">
                  <a:moveTo>
                    <a:pt x="0" y="323164"/>
                  </a:moveTo>
                  <a:lnTo>
                    <a:pt x="955293" y="323164"/>
                  </a:lnTo>
                  <a:lnTo>
                    <a:pt x="955293" y="0"/>
                  </a:lnTo>
                  <a:lnTo>
                    <a:pt x="0" y="0"/>
                  </a:lnTo>
                  <a:lnTo>
                    <a:pt x="0" y="32316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491865" y="548690"/>
            <a:ext cx="955675" cy="32321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325"/>
              </a:spcBef>
            </a:pPr>
            <a:r>
              <a:rPr sz="1500" b="1" spc="-5" dirty="0">
                <a:solidFill>
                  <a:srgbClr val="161616"/>
                </a:solidFill>
                <a:latin typeface="Arial"/>
                <a:cs typeface="Arial"/>
              </a:rPr>
              <a:t>Progreso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05421" y="404698"/>
            <a:ext cx="2159000" cy="307975"/>
          </a:xfrm>
          <a:custGeom>
            <a:avLst/>
            <a:gdLst/>
            <a:ahLst/>
            <a:cxnLst/>
            <a:rect l="l" t="t" r="r" b="b"/>
            <a:pathLst>
              <a:path w="2159000" h="307975">
                <a:moveTo>
                  <a:pt x="0" y="307771"/>
                </a:moveTo>
                <a:lnTo>
                  <a:pt x="2159000" y="307771"/>
                </a:lnTo>
                <a:lnTo>
                  <a:pt x="2159000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10184" y="431672"/>
            <a:ext cx="2149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99390" algn="l"/>
              </a:tabLst>
            </a:pPr>
            <a:r>
              <a:rPr sz="1400" b="1" dirty="0">
                <a:latin typeface="Arial"/>
                <a:cs typeface="Arial"/>
              </a:rPr>
              <a:t>Educación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48707" y="548728"/>
            <a:ext cx="1079500" cy="292735"/>
          </a:xfrm>
          <a:custGeom>
            <a:avLst/>
            <a:gdLst/>
            <a:ahLst/>
            <a:cxnLst/>
            <a:rect l="l" t="t" r="r" b="b"/>
            <a:pathLst>
              <a:path w="1079500" h="292734">
                <a:moveTo>
                  <a:pt x="1079500" y="0"/>
                </a:moveTo>
                <a:lnTo>
                  <a:pt x="0" y="0"/>
                </a:lnTo>
                <a:lnTo>
                  <a:pt x="0" y="292392"/>
                </a:lnTo>
                <a:lnTo>
                  <a:pt x="1079500" y="292392"/>
                </a:lnTo>
                <a:lnTo>
                  <a:pt x="1079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27396" y="577342"/>
            <a:ext cx="79692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basado</a:t>
            </a:r>
            <a:r>
              <a:rPr sz="1300" spc="-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76063" y="1393012"/>
            <a:ext cx="2808605" cy="307975"/>
          </a:xfrm>
          <a:custGeom>
            <a:avLst/>
            <a:gdLst/>
            <a:ahLst/>
            <a:cxnLst/>
            <a:rect l="l" t="t" r="r" b="b"/>
            <a:pathLst>
              <a:path w="2808604" h="307975">
                <a:moveTo>
                  <a:pt x="0" y="307771"/>
                </a:moveTo>
                <a:lnTo>
                  <a:pt x="2808350" y="307771"/>
                </a:lnTo>
                <a:lnTo>
                  <a:pt x="2808350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081142" y="1420495"/>
            <a:ext cx="27990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120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98755" algn="l"/>
              </a:tabLst>
            </a:pPr>
            <a:r>
              <a:rPr sz="1400" dirty="0">
                <a:latin typeface="Arial MT"/>
                <a:cs typeface="Arial MT"/>
              </a:rPr>
              <a:t>absolutismo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monárquico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81401" y="1040130"/>
            <a:ext cx="2658110" cy="520700"/>
            <a:chOff x="2581401" y="1040130"/>
            <a:chExt cx="2658110" cy="52070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4515" y="1063752"/>
              <a:ext cx="2634996" cy="4968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581401" y="1040130"/>
              <a:ext cx="2458720" cy="406400"/>
            </a:xfrm>
            <a:custGeom>
              <a:avLst/>
              <a:gdLst/>
              <a:ahLst/>
              <a:cxnLst/>
              <a:rect l="l" t="t" r="r" b="b"/>
              <a:pathLst>
                <a:path w="2458720" h="406400">
                  <a:moveTo>
                    <a:pt x="2286889" y="234696"/>
                  </a:moveTo>
                  <a:lnTo>
                    <a:pt x="2286889" y="406146"/>
                  </a:lnTo>
                  <a:lnTo>
                    <a:pt x="2401189" y="348996"/>
                  </a:lnTo>
                  <a:lnTo>
                    <a:pt x="2315464" y="348996"/>
                  </a:lnTo>
                  <a:lnTo>
                    <a:pt x="2315464" y="291846"/>
                  </a:lnTo>
                  <a:lnTo>
                    <a:pt x="2401189" y="291846"/>
                  </a:lnTo>
                  <a:lnTo>
                    <a:pt x="2286889" y="234696"/>
                  </a:lnTo>
                  <a:close/>
                </a:path>
                <a:path w="2458720" h="406400">
                  <a:moveTo>
                    <a:pt x="57150" y="0"/>
                  </a:moveTo>
                  <a:lnTo>
                    <a:pt x="0" y="0"/>
                  </a:lnTo>
                  <a:lnTo>
                    <a:pt x="0" y="348996"/>
                  </a:lnTo>
                  <a:lnTo>
                    <a:pt x="2286889" y="348996"/>
                  </a:lnTo>
                  <a:lnTo>
                    <a:pt x="2286889" y="320421"/>
                  </a:lnTo>
                  <a:lnTo>
                    <a:pt x="57150" y="320421"/>
                  </a:lnTo>
                  <a:lnTo>
                    <a:pt x="28575" y="291846"/>
                  </a:lnTo>
                  <a:lnTo>
                    <a:pt x="57150" y="291846"/>
                  </a:lnTo>
                  <a:lnTo>
                    <a:pt x="57150" y="0"/>
                  </a:lnTo>
                  <a:close/>
                </a:path>
                <a:path w="2458720" h="406400">
                  <a:moveTo>
                    <a:pt x="2401189" y="291846"/>
                  </a:moveTo>
                  <a:lnTo>
                    <a:pt x="2315464" y="291846"/>
                  </a:lnTo>
                  <a:lnTo>
                    <a:pt x="2315464" y="348996"/>
                  </a:lnTo>
                  <a:lnTo>
                    <a:pt x="2401189" y="348996"/>
                  </a:lnTo>
                  <a:lnTo>
                    <a:pt x="2458339" y="320421"/>
                  </a:lnTo>
                  <a:lnTo>
                    <a:pt x="2401189" y="291846"/>
                  </a:lnTo>
                  <a:close/>
                </a:path>
                <a:path w="2458720" h="406400">
                  <a:moveTo>
                    <a:pt x="57150" y="291846"/>
                  </a:moveTo>
                  <a:lnTo>
                    <a:pt x="28575" y="291846"/>
                  </a:lnTo>
                  <a:lnTo>
                    <a:pt x="57150" y="320421"/>
                  </a:lnTo>
                  <a:lnTo>
                    <a:pt x="57150" y="291846"/>
                  </a:lnTo>
                  <a:close/>
                </a:path>
                <a:path w="2458720" h="406400">
                  <a:moveTo>
                    <a:pt x="2286889" y="291846"/>
                  </a:moveTo>
                  <a:lnTo>
                    <a:pt x="57150" y="291846"/>
                  </a:lnTo>
                  <a:lnTo>
                    <a:pt x="57150" y="320421"/>
                  </a:lnTo>
                  <a:lnTo>
                    <a:pt x="2286889" y="320421"/>
                  </a:lnTo>
                  <a:lnTo>
                    <a:pt x="2286889" y="291846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19855" y="1264373"/>
              <a:ext cx="1079500" cy="292735"/>
            </a:xfrm>
            <a:custGeom>
              <a:avLst/>
              <a:gdLst/>
              <a:ahLst/>
              <a:cxnLst/>
              <a:rect l="l" t="t" r="r" b="b"/>
              <a:pathLst>
                <a:path w="1079500" h="292734">
                  <a:moveTo>
                    <a:pt x="1079500" y="0"/>
                  </a:moveTo>
                  <a:lnTo>
                    <a:pt x="0" y="0"/>
                  </a:lnTo>
                  <a:lnTo>
                    <a:pt x="0" y="292392"/>
                  </a:lnTo>
                  <a:lnTo>
                    <a:pt x="1079500" y="292392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19855" y="1264373"/>
            <a:ext cx="1079500" cy="29273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325"/>
              </a:spcBef>
            </a:pPr>
            <a:r>
              <a:rPr sz="1300" spc="-5" dirty="0">
                <a:latin typeface="Arial MT"/>
                <a:cs typeface="Arial MT"/>
              </a:rPr>
              <a:t>se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oponen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75734" y="687971"/>
            <a:ext cx="4993640" cy="605155"/>
            <a:chOff x="3975734" y="687971"/>
            <a:chExt cx="4993640" cy="60515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8975" y="926592"/>
              <a:ext cx="60960" cy="36423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004309" y="903224"/>
              <a:ext cx="0" cy="361315"/>
            </a:xfrm>
            <a:custGeom>
              <a:avLst/>
              <a:gdLst/>
              <a:ahLst/>
              <a:cxnLst/>
              <a:rect l="l" t="t" r="r" b="b"/>
              <a:pathLst>
                <a:path h="361315">
                  <a:moveTo>
                    <a:pt x="0" y="0"/>
                  </a:moveTo>
                  <a:lnTo>
                    <a:pt x="0" y="361188"/>
                  </a:lnTo>
                </a:path>
              </a:pathLst>
            </a:custGeom>
            <a:ln w="571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05421" y="692734"/>
              <a:ext cx="2159000" cy="307975"/>
            </a:xfrm>
            <a:custGeom>
              <a:avLst/>
              <a:gdLst/>
              <a:ahLst/>
              <a:cxnLst/>
              <a:rect l="l" t="t" r="r" b="b"/>
              <a:pathLst>
                <a:path w="2159000" h="307975">
                  <a:moveTo>
                    <a:pt x="0" y="307771"/>
                  </a:moveTo>
                  <a:lnTo>
                    <a:pt x="2159000" y="307771"/>
                  </a:lnTo>
                  <a:lnTo>
                    <a:pt x="2159000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810184" y="719708"/>
            <a:ext cx="2149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99390" algn="l"/>
              </a:tabLst>
            </a:pPr>
            <a:r>
              <a:rPr sz="1400" b="1" dirty="0">
                <a:latin typeface="Arial"/>
                <a:cs typeface="Arial"/>
              </a:rPr>
              <a:t>Desarrollo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económico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76697" y="1052779"/>
            <a:ext cx="2808605" cy="307975"/>
          </a:xfrm>
          <a:custGeom>
            <a:avLst/>
            <a:gdLst/>
            <a:ahLst/>
            <a:cxnLst/>
            <a:rect l="l" t="t" r="r" b="b"/>
            <a:pathLst>
              <a:path w="2808604" h="307975">
                <a:moveTo>
                  <a:pt x="0" y="307771"/>
                </a:moveTo>
                <a:lnTo>
                  <a:pt x="2808351" y="307771"/>
                </a:lnTo>
                <a:lnTo>
                  <a:pt x="2808351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081142" y="1080007"/>
            <a:ext cx="27990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99390" algn="l"/>
              </a:tabLst>
            </a:pPr>
            <a:r>
              <a:rPr sz="1400" dirty="0">
                <a:latin typeface="Arial MT"/>
                <a:cs typeface="Arial MT"/>
              </a:rPr>
              <a:t>dominio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ideológico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Iglesia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076063" y="2041131"/>
            <a:ext cx="1957705" cy="346075"/>
            <a:chOff x="5076063" y="2041131"/>
            <a:chExt cx="1957705" cy="346075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99304" y="2065019"/>
              <a:ext cx="1933955" cy="28041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3228" y="2063495"/>
              <a:ext cx="1670303" cy="32308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76063" y="2041131"/>
              <a:ext cx="1930400" cy="277495"/>
            </a:xfrm>
            <a:custGeom>
              <a:avLst/>
              <a:gdLst/>
              <a:ahLst/>
              <a:cxnLst/>
              <a:rect l="l" t="t" r="r" b="b"/>
              <a:pathLst>
                <a:path w="1930400" h="277494">
                  <a:moveTo>
                    <a:pt x="1930400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1930400" y="276999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B8D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076063" y="2069972"/>
            <a:ext cx="1930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Liberalismo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político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76063" y="2348890"/>
            <a:ext cx="1930400" cy="877569"/>
          </a:xfrm>
          <a:custGeom>
            <a:avLst/>
            <a:gdLst/>
            <a:ahLst/>
            <a:cxnLst/>
            <a:rect l="l" t="t" r="r" b="b"/>
            <a:pathLst>
              <a:path w="1930400" h="877569">
                <a:moveTo>
                  <a:pt x="1930400" y="0"/>
                </a:moveTo>
                <a:lnTo>
                  <a:pt x="0" y="0"/>
                </a:lnTo>
                <a:lnTo>
                  <a:pt x="0" y="877163"/>
                </a:lnTo>
                <a:lnTo>
                  <a:pt x="1930400" y="877163"/>
                </a:lnTo>
                <a:lnTo>
                  <a:pt x="193040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076063" y="2377821"/>
            <a:ext cx="193040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865" indent="-9842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90500" algn="l"/>
              </a:tabLst>
            </a:pPr>
            <a:r>
              <a:rPr sz="1200" b="1" i="1" dirty="0">
                <a:solidFill>
                  <a:srgbClr val="161616"/>
                </a:solidFill>
                <a:latin typeface="Arial"/>
                <a:cs typeface="Arial"/>
              </a:rPr>
              <a:t>División</a:t>
            </a:r>
            <a:r>
              <a:rPr sz="1200" b="1" i="1" spc="-3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161616"/>
                </a:solidFill>
                <a:latin typeface="Arial"/>
                <a:cs typeface="Arial"/>
              </a:rPr>
              <a:t>de</a:t>
            </a:r>
            <a:r>
              <a:rPr sz="1200" b="1" i="1" spc="-3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161616"/>
                </a:solidFill>
                <a:latin typeface="Arial"/>
                <a:cs typeface="Arial"/>
              </a:rPr>
              <a:t>poderes</a:t>
            </a:r>
            <a:endParaRPr sz="1200">
              <a:latin typeface="Arial"/>
              <a:cs typeface="Arial"/>
            </a:endParaRPr>
          </a:p>
          <a:p>
            <a:pPr marL="189865">
              <a:lnSpc>
                <a:spcPct val="100000"/>
              </a:lnSpc>
            </a:pPr>
            <a:r>
              <a:rPr sz="1200" spc="-5" dirty="0">
                <a:solidFill>
                  <a:srgbClr val="161616"/>
                </a:solidFill>
                <a:latin typeface="Arial MT"/>
                <a:cs typeface="Arial MT"/>
              </a:rPr>
              <a:t>(</a:t>
            </a:r>
            <a:r>
              <a:rPr sz="1200" b="1" spc="-5" dirty="0">
                <a:solidFill>
                  <a:srgbClr val="161616"/>
                </a:solidFill>
                <a:latin typeface="Arial"/>
                <a:cs typeface="Arial"/>
              </a:rPr>
              <a:t>Montesquieu</a:t>
            </a:r>
            <a:r>
              <a:rPr sz="1200" spc="-5" dirty="0">
                <a:solidFill>
                  <a:srgbClr val="161616"/>
                </a:solidFill>
                <a:latin typeface="Arial MT"/>
                <a:cs typeface="Arial MT"/>
              </a:rPr>
              <a:t>)</a:t>
            </a:r>
            <a:endParaRPr sz="1200">
              <a:latin typeface="Arial MT"/>
              <a:cs typeface="Arial MT"/>
            </a:endParaRPr>
          </a:p>
          <a:p>
            <a:pPr marL="189865" indent="-9842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190500" algn="l"/>
              </a:tabLst>
            </a:pPr>
            <a:r>
              <a:rPr sz="1200" b="1" i="1" spc="-5" dirty="0">
                <a:solidFill>
                  <a:srgbClr val="161616"/>
                </a:solidFill>
                <a:latin typeface="Arial"/>
                <a:cs typeface="Arial"/>
              </a:rPr>
              <a:t>Soberanía</a:t>
            </a:r>
            <a:r>
              <a:rPr sz="1200" b="1" i="1" spc="-3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161616"/>
                </a:solidFill>
                <a:latin typeface="Arial"/>
                <a:cs typeface="Arial"/>
              </a:rPr>
              <a:t>popular</a:t>
            </a:r>
            <a:endParaRPr sz="1200">
              <a:latin typeface="Arial"/>
              <a:cs typeface="Arial"/>
            </a:endParaRPr>
          </a:p>
          <a:p>
            <a:pPr marL="189865">
              <a:lnSpc>
                <a:spcPct val="100000"/>
              </a:lnSpc>
            </a:pPr>
            <a:r>
              <a:rPr sz="1200" spc="-5" dirty="0">
                <a:solidFill>
                  <a:srgbClr val="161616"/>
                </a:solidFill>
                <a:latin typeface="Arial MT"/>
                <a:cs typeface="Arial MT"/>
              </a:rPr>
              <a:t>(</a:t>
            </a:r>
            <a:r>
              <a:rPr sz="1200" b="1" spc="-5" dirty="0">
                <a:solidFill>
                  <a:srgbClr val="161616"/>
                </a:solidFill>
                <a:latin typeface="Arial"/>
                <a:cs typeface="Arial"/>
              </a:rPr>
              <a:t>Rousseau</a:t>
            </a:r>
            <a:r>
              <a:rPr sz="1200" spc="-5" dirty="0">
                <a:solidFill>
                  <a:srgbClr val="161616"/>
                </a:solidFill>
                <a:latin typeface="Arial MT"/>
                <a:cs typeface="Arial MT"/>
              </a:rPr>
              <a:t>)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164323" y="1988794"/>
            <a:ext cx="1899285" cy="528955"/>
            <a:chOff x="7164323" y="1988794"/>
            <a:chExt cx="1899285" cy="528955"/>
          </a:xfrm>
        </p:grpSpPr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88707" y="2013204"/>
              <a:ext cx="1874520" cy="46482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03235" y="2011680"/>
              <a:ext cx="1085087" cy="50596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164323" y="1988794"/>
              <a:ext cx="1872614" cy="462280"/>
            </a:xfrm>
            <a:custGeom>
              <a:avLst/>
              <a:gdLst/>
              <a:ahLst/>
              <a:cxnLst/>
              <a:rect l="l" t="t" r="r" b="b"/>
              <a:pathLst>
                <a:path w="1872615" h="462280">
                  <a:moveTo>
                    <a:pt x="1872233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1872233" y="461670"/>
                  </a:lnTo>
                  <a:lnTo>
                    <a:pt x="1872233" y="0"/>
                  </a:lnTo>
                  <a:close/>
                </a:path>
              </a:pathLst>
            </a:custGeom>
            <a:solidFill>
              <a:srgbClr val="B8D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164323" y="2017903"/>
            <a:ext cx="18726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0" marR="499109" indent="-26034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Libe</a:t>
            </a:r>
            <a:r>
              <a:rPr sz="1200" b="1" spc="-5" dirty="0">
                <a:latin typeface="Arial"/>
                <a:cs typeface="Arial"/>
              </a:rPr>
              <a:t>ralismo  </a:t>
            </a:r>
            <a:r>
              <a:rPr sz="1200" b="1" dirty="0">
                <a:latin typeface="Arial"/>
                <a:cs typeface="Arial"/>
              </a:rPr>
              <a:t>económico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092315" y="2492921"/>
            <a:ext cx="2030095" cy="692785"/>
          </a:xfrm>
          <a:custGeom>
            <a:avLst/>
            <a:gdLst/>
            <a:ahLst/>
            <a:cxnLst/>
            <a:rect l="l" t="t" r="r" b="b"/>
            <a:pathLst>
              <a:path w="2030095" h="692785">
                <a:moveTo>
                  <a:pt x="2029586" y="0"/>
                </a:moveTo>
                <a:lnTo>
                  <a:pt x="0" y="0"/>
                </a:lnTo>
                <a:lnTo>
                  <a:pt x="0" y="692492"/>
                </a:lnTo>
                <a:lnTo>
                  <a:pt x="2029586" y="692492"/>
                </a:lnTo>
                <a:lnTo>
                  <a:pt x="2029586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092315" y="2521966"/>
            <a:ext cx="203009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9865" indent="-984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90500" algn="l"/>
              </a:tabLst>
            </a:pPr>
            <a:r>
              <a:rPr sz="1300" b="1" spc="-5" dirty="0">
                <a:latin typeface="Arial"/>
                <a:cs typeface="Arial"/>
              </a:rPr>
              <a:t>Derecho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de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propiedad</a:t>
            </a:r>
            <a:endParaRPr sz="1300">
              <a:latin typeface="Arial"/>
              <a:cs typeface="Arial"/>
            </a:endParaRPr>
          </a:p>
          <a:p>
            <a:pPr marL="189865" indent="-98425">
              <a:lnSpc>
                <a:spcPct val="100000"/>
              </a:lnSpc>
              <a:buFont typeface="Arial MT"/>
              <a:buChar char="•"/>
              <a:tabLst>
                <a:tab pos="190500" algn="l"/>
              </a:tabLst>
            </a:pPr>
            <a:r>
              <a:rPr sz="1300" b="1" spc="-5" dirty="0">
                <a:latin typeface="Arial"/>
                <a:cs typeface="Arial"/>
              </a:rPr>
              <a:t>Libertad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de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comercio</a:t>
            </a:r>
            <a:endParaRPr sz="1300">
              <a:latin typeface="Arial"/>
              <a:cs typeface="Arial"/>
            </a:endParaRPr>
          </a:p>
          <a:p>
            <a:pPr marL="189865" indent="-98425">
              <a:lnSpc>
                <a:spcPct val="100000"/>
              </a:lnSpc>
              <a:buFont typeface="Arial MT"/>
              <a:buChar char="•"/>
              <a:tabLst>
                <a:tab pos="190500" algn="l"/>
              </a:tabLst>
            </a:pPr>
            <a:r>
              <a:rPr sz="1300" b="1" spc="-5" dirty="0">
                <a:latin typeface="Arial"/>
                <a:cs typeface="Arial"/>
              </a:rPr>
              <a:t>Libertad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de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industria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0" y="999363"/>
            <a:ext cx="8659495" cy="5859145"/>
            <a:chOff x="0" y="999363"/>
            <a:chExt cx="8659495" cy="5859145"/>
          </a:xfrm>
        </p:grpSpPr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11895" y="1022604"/>
              <a:ext cx="347472" cy="116586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374760" y="999363"/>
              <a:ext cx="171450" cy="989965"/>
            </a:xfrm>
            <a:custGeom>
              <a:avLst/>
              <a:gdLst/>
              <a:ahLst/>
              <a:cxnLst/>
              <a:rect l="l" t="t" r="r" b="b"/>
              <a:pathLst>
                <a:path w="171450" h="989964">
                  <a:moveTo>
                    <a:pt x="57150" y="818007"/>
                  </a:moveTo>
                  <a:lnTo>
                    <a:pt x="0" y="818007"/>
                  </a:lnTo>
                  <a:lnTo>
                    <a:pt x="85725" y="989457"/>
                  </a:lnTo>
                  <a:lnTo>
                    <a:pt x="157162" y="846582"/>
                  </a:lnTo>
                  <a:lnTo>
                    <a:pt x="57150" y="846582"/>
                  </a:lnTo>
                  <a:lnTo>
                    <a:pt x="57150" y="818007"/>
                  </a:lnTo>
                  <a:close/>
                </a:path>
                <a:path w="171450" h="989964">
                  <a:moveTo>
                    <a:pt x="114300" y="0"/>
                  </a:moveTo>
                  <a:lnTo>
                    <a:pt x="57150" y="0"/>
                  </a:lnTo>
                  <a:lnTo>
                    <a:pt x="57150" y="846582"/>
                  </a:lnTo>
                  <a:lnTo>
                    <a:pt x="114300" y="846582"/>
                  </a:lnTo>
                  <a:lnTo>
                    <a:pt x="114300" y="0"/>
                  </a:lnTo>
                  <a:close/>
                </a:path>
                <a:path w="171450" h="989964">
                  <a:moveTo>
                    <a:pt x="171450" y="818007"/>
                  </a:moveTo>
                  <a:lnTo>
                    <a:pt x="114300" y="818007"/>
                  </a:lnTo>
                  <a:lnTo>
                    <a:pt x="114300" y="846582"/>
                  </a:lnTo>
                  <a:lnTo>
                    <a:pt x="157162" y="846582"/>
                  </a:lnTo>
                  <a:lnTo>
                    <a:pt x="171450" y="818007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97879" y="1703832"/>
              <a:ext cx="348996" cy="53644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961126" y="1679956"/>
              <a:ext cx="171450" cy="361315"/>
            </a:xfrm>
            <a:custGeom>
              <a:avLst/>
              <a:gdLst/>
              <a:ahLst/>
              <a:cxnLst/>
              <a:rect l="l" t="t" r="r" b="b"/>
              <a:pathLst>
                <a:path w="171450" h="361314">
                  <a:moveTo>
                    <a:pt x="57150" y="189738"/>
                  </a:moveTo>
                  <a:lnTo>
                    <a:pt x="0" y="189738"/>
                  </a:lnTo>
                  <a:lnTo>
                    <a:pt x="85725" y="361188"/>
                  </a:lnTo>
                  <a:lnTo>
                    <a:pt x="157162" y="218313"/>
                  </a:lnTo>
                  <a:lnTo>
                    <a:pt x="57150" y="218313"/>
                  </a:lnTo>
                  <a:lnTo>
                    <a:pt x="57150" y="189738"/>
                  </a:lnTo>
                  <a:close/>
                </a:path>
                <a:path w="171450" h="361314">
                  <a:moveTo>
                    <a:pt x="114300" y="0"/>
                  </a:moveTo>
                  <a:lnTo>
                    <a:pt x="57150" y="0"/>
                  </a:lnTo>
                  <a:lnTo>
                    <a:pt x="57150" y="218313"/>
                  </a:lnTo>
                  <a:lnTo>
                    <a:pt x="114300" y="218313"/>
                  </a:lnTo>
                  <a:lnTo>
                    <a:pt x="114300" y="0"/>
                  </a:lnTo>
                  <a:close/>
                </a:path>
                <a:path w="171450" h="361314">
                  <a:moveTo>
                    <a:pt x="171450" y="189738"/>
                  </a:moveTo>
                  <a:lnTo>
                    <a:pt x="114300" y="189738"/>
                  </a:lnTo>
                  <a:lnTo>
                    <a:pt x="114300" y="218313"/>
                  </a:lnTo>
                  <a:lnTo>
                    <a:pt x="157162" y="218313"/>
                  </a:lnTo>
                  <a:lnTo>
                    <a:pt x="171450" y="189738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689537"/>
              <a:ext cx="1627187" cy="216845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79387" y="6597650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5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50"/>
                  </a:lnTo>
                  <a:lnTo>
                    <a:pt x="1169987" y="260350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55803" y="6627672"/>
            <a:ext cx="8896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Montesquieu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684401" y="4730749"/>
            <a:ext cx="1600200" cy="2129155"/>
            <a:chOff x="1684401" y="4730749"/>
            <a:chExt cx="1600200" cy="2129155"/>
          </a:xfrm>
        </p:grpSpPr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4401" y="4730749"/>
              <a:ext cx="1600200" cy="212090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717675" y="6597650"/>
              <a:ext cx="1485900" cy="262255"/>
            </a:xfrm>
            <a:custGeom>
              <a:avLst/>
              <a:gdLst/>
              <a:ahLst/>
              <a:cxnLst/>
              <a:rect l="l" t="t" r="r" b="b"/>
              <a:pathLst>
                <a:path w="1485900" h="262254">
                  <a:moveTo>
                    <a:pt x="1485900" y="0"/>
                  </a:moveTo>
                  <a:lnTo>
                    <a:pt x="0" y="0"/>
                  </a:lnTo>
                  <a:lnTo>
                    <a:pt x="0" y="261937"/>
                  </a:lnTo>
                  <a:lnTo>
                    <a:pt x="1485900" y="261937"/>
                  </a:lnTo>
                  <a:lnTo>
                    <a:pt x="14859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2150110" y="6627672"/>
            <a:ext cx="6934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Rousseau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355975" y="4730748"/>
            <a:ext cx="2002155" cy="2129155"/>
            <a:chOff x="3355975" y="4730748"/>
            <a:chExt cx="2002155" cy="2129155"/>
          </a:xfrm>
        </p:grpSpPr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55975" y="4730748"/>
              <a:ext cx="2001901" cy="210820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590925" y="6597650"/>
              <a:ext cx="1485900" cy="262255"/>
            </a:xfrm>
            <a:custGeom>
              <a:avLst/>
              <a:gdLst/>
              <a:ahLst/>
              <a:cxnLst/>
              <a:rect l="l" t="t" r="r" b="b"/>
              <a:pathLst>
                <a:path w="1485900" h="262254">
                  <a:moveTo>
                    <a:pt x="1485900" y="0"/>
                  </a:moveTo>
                  <a:lnTo>
                    <a:pt x="0" y="0"/>
                  </a:lnTo>
                  <a:lnTo>
                    <a:pt x="0" y="261937"/>
                  </a:lnTo>
                  <a:lnTo>
                    <a:pt x="1485900" y="261937"/>
                  </a:lnTo>
                  <a:lnTo>
                    <a:pt x="14859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099940" y="6627672"/>
            <a:ext cx="5403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V</a:t>
            </a:r>
            <a:r>
              <a:rPr sz="1100" b="1" dirty="0">
                <a:latin typeface="Arial"/>
                <a:cs typeface="Arial"/>
              </a:rPr>
              <a:t>ol</a:t>
            </a:r>
            <a:r>
              <a:rPr sz="1100" b="1" spc="5" dirty="0">
                <a:latin typeface="Arial"/>
                <a:cs typeface="Arial"/>
              </a:rPr>
              <a:t>t</a:t>
            </a:r>
            <a:r>
              <a:rPr sz="1100" b="1" dirty="0">
                <a:latin typeface="Arial"/>
                <a:cs typeface="Arial"/>
              </a:rPr>
              <a:t>aire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5496" y="1141349"/>
            <a:ext cx="7057390" cy="5718175"/>
            <a:chOff x="35496" y="1141349"/>
            <a:chExt cx="7057390" cy="5718175"/>
          </a:xfrm>
        </p:grpSpPr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496" y="1141349"/>
              <a:ext cx="2452376" cy="354812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16320" y="4750767"/>
              <a:ext cx="1430274" cy="2107229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606414" y="6597352"/>
              <a:ext cx="1485900" cy="262255"/>
            </a:xfrm>
            <a:custGeom>
              <a:avLst/>
              <a:gdLst/>
              <a:ahLst/>
              <a:cxnLst/>
              <a:rect l="l" t="t" r="r" b="b"/>
              <a:pathLst>
                <a:path w="1485900" h="262254">
                  <a:moveTo>
                    <a:pt x="1485900" y="0"/>
                  </a:moveTo>
                  <a:lnTo>
                    <a:pt x="0" y="0"/>
                  </a:lnTo>
                  <a:lnTo>
                    <a:pt x="0" y="261937"/>
                  </a:lnTo>
                  <a:lnTo>
                    <a:pt x="1485900" y="261937"/>
                  </a:lnTo>
                  <a:lnTo>
                    <a:pt x="14859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185152" y="3242310"/>
            <a:ext cx="1837689" cy="669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855" marR="390525" indent="-97790">
              <a:lnSpc>
                <a:spcPct val="100000"/>
              </a:lnSpc>
              <a:spcBef>
                <a:spcPts val="95"/>
              </a:spcBef>
              <a:buChar char="•"/>
              <a:tabLst>
                <a:tab pos="110489" algn="l"/>
              </a:tabLst>
            </a:pPr>
            <a:r>
              <a:rPr sz="1300" spc="-10" dirty="0">
                <a:latin typeface="Arial MT"/>
                <a:cs typeface="Arial MT"/>
              </a:rPr>
              <a:t>Escuela escocesa </a:t>
            </a:r>
            <a:r>
              <a:rPr sz="1300" spc="-350" dirty="0">
                <a:latin typeface="Arial MT"/>
                <a:cs typeface="Arial MT"/>
              </a:rPr>
              <a:t> </a:t>
            </a:r>
            <a:r>
              <a:rPr sz="1300" spc="-15" dirty="0">
                <a:latin typeface="Arial MT"/>
                <a:cs typeface="Arial MT"/>
              </a:rPr>
              <a:t>(</a:t>
            </a:r>
            <a:r>
              <a:rPr sz="1300" b="1" spc="-15" dirty="0">
                <a:latin typeface="Arial"/>
                <a:cs typeface="Arial"/>
              </a:rPr>
              <a:t>Adam</a:t>
            </a:r>
            <a:r>
              <a:rPr sz="1300" b="1" spc="40" dirty="0">
                <a:latin typeface="Arial"/>
                <a:cs typeface="Arial"/>
              </a:rPr>
              <a:t> </a:t>
            </a:r>
            <a:r>
              <a:rPr sz="1300" b="1" spc="-5" dirty="0">
                <a:latin typeface="Arial"/>
                <a:cs typeface="Arial"/>
              </a:rPr>
              <a:t>Smith</a:t>
            </a:r>
            <a:r>
              <a:rPr sz="1300" spc="-5" dirty="0">
                <a:latin typeface="Arial MT"/>
                <a:cs typeface="Arial MT"/>
              </a:rPr>
              <a:t>)</a:t>
            </a:r>
            <a:endParaRPr sz="1300">
              <a:latin typeface="Arial MT"/>
              <a:cs typeface="Arial MT"/>
            </a:endParaRPr>
          </a:p>
          <a:p>
            <a:pPr marL="109855" indent="-97790">
              <a:lnSpc>
                <a:spcPct val="100000"/>
              </a:lnSpc>
              <a:spcBef>
                <a:spcPts val="395"/>
              </a:spcBef>
              <a:buFont typeface="Arial MT"/>
              <a:buChar char="•"/>
              <a:tabLst>
                <a:tab pos="110489" algn="l"/>
              </a:tabLst>
            </a:pPr>
            <a:r>
              <a:rPr sz="1300" b="1" spc="-5" dirty="0">
                <a:latin typeface="Arial"/>
                <a:cs typeface="Arial"/>
              </a:rPr>
              <a:t>Fisiocracia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spc="-5" dirty="0">
                <a:latin typeface="Arial MT"/>
                <a:cs typeface="Arial MT"/>
              </a:rPr>
              <a:t>(</a:t>
            </a:r>
            <a:r>
              <a:rPr sz="1300" b="1" spc="-5" dirty="0">
                <a:latin typeface="Arial"/>
                <a:cs typeface="Arial"/>
              </a:rPr>
              <a:t>Quesnay</a:t>
            </a:r>
            <a:r>
              <a:rPr sz="1300" spc="-5" dirty="0">
                <a:latin typeface="Arial MT"/>
                <a:cs typeface="Arial MT"/>
              </a:rPr>
              <a:t>)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965063" y="6627368"/>
            <a:ext cx="84264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Adam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Smith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7164323" y="4689426"/>
            <a:ext cx="1748789" cy="2170430"/>
            <a:chOff x="7164323" y="4689426"/>
            <a:chExt cx="1748789" cy="2170430"/>
          </a:xfrm>
        </p:grpSpPr>
        <p:pic>
          <p:nvPicPr>
            <p:cNvPr id="67" name="object 6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64323" y="4689426"/>
              <a:ext cx="1748535" cy="216857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308341" y="6597352"/>
              <a:ext cx="1485900" cy="262255"/>
            </a:xfrm>
            <a:custGeom>
              <a:avLst/>
              <a:gdLst/>
              <a:ahLst/>
              <a:cxnLst/>
              <a:rect l="l" t="t" r="r" b="b"/>
              <a:pathLst>
                <a:path w="1485900" h="262254">
                  <a:moveTo>
                    <a:pt x="1485900" y="0"/>
                  </a:moveTo>
                  <a:lnTo>
                    <a:pt x="0" y="0"/>
                  </a:lnTo>
                  <a:lnTo>
                    <a:pt x="0" y="261937"/>
                  </a:lnTo>
                  <a:lnTo>
                    <a:pt x="1485900" y="261937"/>
                  </a:lnTo>
                  <a:lnTo>
                    <a:pt x="14859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7471918" y="6627368"/>
            <a:ext cx="12382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Fra</a:t>
            </a:r>
            <a:r>
              <a:rPr sz="1100" b="1" spc="-5" dirty="0">
                <a:latin typeface="Arial"/>
                <a:cs typeface="Arial"/>
              </a:rPr>
              <a:t>n</a:t>
            </a:r>
            <a:r>
              <a:rPr sz="1100" b="1" dirty="0">
                <a:latin typeface="Arial"/>
                <a:cs typeface="Arial"/>
              </a:rPr>
              <a:t>ç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dirty="0">
                <a:latin typeface="Arial"/>
                <a:cs typeface="Arial"/>
              </a:rPr>
              <a:t>is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Qu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s</a:t>
            </a:r>
            <a:r>
              <a:rPr sz="1100" b="1" spc="-5" dirty="0">
                <a:latin typeface="Arial"/>
                <a:cs typeface="Arial"/>
              </a:rPr>
              <a:t>n</a:t>
            </a:r>
            <a:r>
              <a:rPr sz="1100" b="1" dirty="0">
                <a:latin typeface="Arial"/>
                <a:cs typeface="Arial"/>
              </a:rPr>
              <a:t>ay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8" y="4542056"/>
            <a:ext cx="3634104" cy="2316480"/>
            <a:chOff x="2228" y="4542056"/>
            <a:chExt cx="3634104" cy="2316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8" y="4542056"/>
              <a:ext cx="2049399" cy="23159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5916" y="4586794"/>
              <a:ext cx="1759966" cy="22712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23694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4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896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5</a:t>
            </a:r>
            <a:r>
              <a:rPr spc="-5" dirty="0"/>
              <a:t>.-</a:t>
            </a:r>
            <a:r>
              <a:rPr dirty="0"/>
              <a:t> ¿CÓMO </a:t>
            </a:r>
            <a:r>
              <a:rPr spc="-5" dirty="0"/>
              <a:t>INFLUYERON</a:t>
            </a:r>
            <a:r>
              <a:rPr spc="-10" dirty="0"/>
              <a:t> </a:t>
            </a:r>
            <a:r>
              <a:rPr spc="-20" dirty="0"/>
              <a:t>LAS</a:t>
            </a:r>
            <a:r>
              <a:rPr spc="50" dirty="0"/>
              <a:t> </a:t>
            </a:r>
            <a:r>
              <a:rPr spc="-15" dirty="0"/>
              <a:t>IDEAS</a:t>
            </a:r>
            <a:r>
              <a:rPr spc="50" dirty="0"/>
              <a:t> </a:t>
            </a:r>
            <a:r>
              <a:rPr spc="-10" dirty="0"/>
              <a:t>ILUSTRADAS</a:t>
            </a:r>
            <a:r>
              <a:rPr spc="45" dirty="0"/>
              <a:t> </a:t>
            </a:r>
            <a:r>
              <a:rPr spc="-5" dirty="0"/>
              <a:t>EN</a:t>
            </a:r>
            <a:r>
              <a:rPr spc="30" dirty="0"/>
              <a:t> </a:t>
            </a:r>
            <a:r>
              <a:rPr spc="-30" dirty="0"/>
              <a:t>ESPAÑA?	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3676" y="548703"/>
            <a:ext cx="1424305" cy="32258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500" b="1" spc="-10" dirty="0">
                <a:solidFill>
                  <a:srgbClr val="161616"/>
                </a:solidFill>
                <a:latin typeface="Arial"/>
                <a:cs typeface="Arial"/>
              </a:rPr>
              <a:t>ILUSTRACIÓN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25600" y="606933"/>
            <a:ext cx="5205095" cy="198120"/>
            <a:chOff x="1625600" y="606933"/>
            <a:chExt cx="5205095" cy="1981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8968" y="630936"/>
              <a:ext cx="5181550" cy="17373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25600" y="606933"/>
              <a:ext cx="5180330" cy="171450"/>
            </a:xfrm>
            <a:custGeom>
              <a:avLst/>
              <a:gdLst/>
              <a:ahLst/>
              <a:cxnLst/>
              <a:rect l="l" t="t" r="r" b="b"/>
              <a:pathLst>
                <a:path w="5180330" h="171450">
                  <a:moveTo>
                    <a:pt x="5008372" y="0"/>
                  </a:moveTo>
                  <a:lnTo>
                    <a:pt x="5008372" y="171450"/>
                  </a:lnTo>
                  <a:lnTo>
                    <a:pt x="5122672" y="114300"/>
                  </a:lnTo>
                  <a:lnTo>
                    <a:pt x="5036947" y="114300"/>
                  </a:lnTo>
                  <a:lnTo>
                    <a:pt x="5036947" y="57150"/>
                  </a:lnTo>
                  <a:lnTo>
                    <a:pt x="5122672" y="57150"/>
                  </a:lnTo>
                  <a:lnTo>
                    <a:pt x="5008372" y="0"/>
                  </a:lnTo>
                  <a:close/>
                </a:path>
                <a:path w="5180330" h="171450">
                  <a:moveTo>
                    <a:pt x="5008372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5008372" y="114300"/>
                  </a:lnTo>
                  <a:lnTo>
                    <a:pt x="5008372" y="57150"/>
                  </a:lnTo>
                  <a:close/>
                </a:path>
                <a:path w="5180330" h="171450">
                  <a:moveTo>
                    <a:pt x="5122672" y="57150"/>
                  </a:moveTo>
                  <a:lnTo>
                    <a:pt x="5036947" y="57150"/>
                  </a:lnTo>
                  <a:lnTo>
                    <a:pt x="5036947" y="114300"/>
                  </a:lnTo>
                  <a:lnTo>
                    <a:pt x="5122672" y="114300"/>
                  </a:lnTo>
                  <a:lnTo>
                    <a:pt x="5179822" y="85725"/>
                  </a:lnTo>
                  <a:lnTo>
                    <a:pt x="5122672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79676" y="409194"/>
            <a:ext cx="1260475" cy="63119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40005" rIns="0" bIns="0" rtlCol="0">
            <a:spAutoFit/>
          </a:bodyPr>
          <a:lstStyle/>
          <a:p>
            <a:pPr marL="267970" indent="-177165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268605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Razón</a:t>
            </a:r>
            <a:endParaRPr sz="1400">
              <a:latin typeface="Arial"/>
              <a:cs typeface="Arial"/>
            </a:endParaRPr>
          </a:p>
          <a:p>
            <a:pPr marL="267970" indent="-177165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268605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Felicidad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87102" y="543928"/>
            <a:ext cx="965200" cy="332740"/>
            <a:chOff x="3487102" y="543928"/>
            <a:chExt cx="965200" cy="332740"/>
          </a:xfrm>
        </p:grpSpPr>
        <p:sp>
          <p:nvSpPr>
            <p:cNvPr id="13" name="object 13"/>
            <p:cNvSpPr/>
            <p:nvPr/>
          </p:nvSpPr>
          <p:spPr>
            <a:xfrm>
              <a:off x="3491865" y="548690"/>
              <a:ext cx="955675" cy="323215"/>
            </a:xfrm>
            <a:custGeom>
              <a:avLst/>
              <a:gdLst/>
              <a:ahLst/>
              <a:cxnLst/>
              <a:rect l="l" t="t" r="r" b="b"/>
              <a:pathLst>
                <a:path w="955675" h="323215">
                  <a:moveTo>
                    <a:pt x="955293" y="0"/>
                  </a:moveTo>
                  <a:lnTo>
                    <a:pt x="0" y="0"/>
                  </a:lnTo>
                  <a:lnTo>
                    <a:pt x="0" y="323164"/>
                  </a:lnTo>
                  <a:lnTo>
                    <a:pt x="955293" y="323164"/>
                  </a:lnTo>
                  <a:lnTo>
                    <a:pt x="9552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91865" y="548690"/>
              <a:ext cx="955675" cy="323215"/>
            </a:xfrm>
            <a:custGeom>
              <a:avLst/>
              <a:gdLst/>
              <a:ahLst/>
              <a:cxnLst/>
              <a:rect l="l" t="t" r="r" b="b"/>
              <a:pathLst>
                <a:path w="955675" h="323215">
                  <a:moveTo>
                    <a:pt x="0" y="323164"/>
                  </a:moveTo>
                  <a:lnTo>
                    <a:pt x="955293" y="323164"/>
                  </a:lnTo>
                  <a:lnTo>
                    <a:pt x="955293" y="0"/>
                  </a:lnTo>
                  <a:lnTo>
                    <a:pt x="0" y="0"/>
                  </a:lnTo>
                  <a:lnTo>
                    <a:pt x="0" y="32316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91865" y="548690"/>
            <a:ext cx="955675" cy="32321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325"/>
              </a:spcBef>
            </a:pPr>
            <a:r>
              <a:rPr sz="1500" b="1" spc="-5" dirty="0">
                <a:solidFill>
                  <a:srgbClr val="161616"/>
                </a:solidFill>
                <a:latin typeface="Arial"/>
                <a:cs typeface="Arial"/>
              </a:rPr>
              <a:t>Progreso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05421" y="404698"/>
            <a:ext cx="2159000" cy="307975"/>
          </a:xfrm>
          <a:custGeom>
            <a:avLst/>
            <a:gdLst/>
            <a:ahLst/>
            <a:cxnLst/>
            <a:rect l="l" t="t" r="r" b="b"/>
            <a:pathLst>
              <a:path w="2159000" h="307975">
                <a:moveTo>
                  <a:pt x="0" y="307771"/>
                </a:moveTo>
                <a:lnTo>
                  <a:pt x="2159000" y="307771"/>
                </a:lnTo>
                <a:lnTo>
                  <a:pt x="2159000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10184" y="431672"/>
            <a:ext cx="2149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99390" algn="l"/>
              </a:tabLst>
            </a:pPr>
            <a:r>
              <a:rPr sz="1400" b="1" dirty="0">
                <a:latin typeface="Arial"/>
                <a:cs typeface="Arial"/>
              </a:rPr>
              <a:t>Educación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48707" y="548728"/>
            <a:ext cx="1079500" cy="292735"/>
          </a:xfrm>
          <a:custGeom>
            <a:avLst/>
            <a:gdLst/>
            <a:ahLst/>
            <a:cxnLst/>
            <a:rect l="l" t="t" r="r" b="b"/>
            <a:pathLst>
              <a:path w="1079500" h="292734">
                <a:moveTo>
                  <a:pt x="1079500" y="0"/>
                </a:moveTo>
                <a:lnTo>
                  <a:pt x="0" y="0"/>
                </a:lnTo>
                <a:lnTo>
                  <a:pt x="0" y="292392"/>
                </a:lnTo>
                <a:lnTo>
                  <a:pt x="1079500" y="292392"/>
                </a:lnTo>
                <a:lnTo>
                  <a:pt x="1079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327396" y="577342"/>
            <a:ext cx="79692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Arial MT"/>
                <a:cs typeface="Arial MT"/>
              </a:rPr>
              <a:t>basado</a:t>
            </a:r>
            <a:r>
              <a:rPr sz="1300" spc="-50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en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76063" y="1393012"/>
            <a:ext cx="2808605" cy="307975"/>
          </a:xfrm>
          <a:custGeom>
            <a:avLst/>
            <a:gdLst/>
            <a:ahLst/>
            <a:cxnLst/>
            <a:rect l="l" t="t" r="r" b="b"/>
            <a:pathLst>
              <a:path w="2808604" h="307975">
                <a:moveTo>
                  <a:pt x="0" y="307771"/>
                </a:moveTo>
                <a:lnTo>
                  <a:pt x="2808350" y="307771"/>
                </a:lnTo>
                <a:lnTo>
                  <a:pt x="2808350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081142" y="1420495"/>
            <a:ext cx="27990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120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98755" algn="l"/>
              </a:tabLst>
            </a:pPr>
            <a:r>
              <a:rPr sz="1400" dirty="0">
                <a:latin typeface="Arial MT"/>
                <a:cs typeface="Arial MT"/>
              </a:rPr>
              <a:t>absolutismo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monárquico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81401" y="1040130"/>
            <a:ext cx="2658110" cy="520700"/>
            <a:chOff x="2581401" y="1040130"/>
            <a:chExt cx="2658110" cy="52070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4515" y="1063752"/>
              <a:ext cx="2634996" cy="4968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581401" y="1040130"/>
              <a:ext cx="2458720" cy="406400"/>
            </a:xfrm>
            <a:custGeom>
              <a:avLst/>
              <a:gdLst/>
              <a:ahLst/>
              <a:cxnLst/>
              <a:rect l="l" t="t" r="r" b="b"/>
              <a:pathLst>
                <a:path w="2458720" h="406400">
                  <a:moveTo>
                    <a:pt x="2286889" y="234696"/>
                  </a:moveTo>
                  <a:lnTo>
                    <a:pt x="2286889" y="406146"/>
                  </a:lnTo>
                  <a:lnTo>
                    <a:pt x="2401189" y="348996"/>
                  </a:lnTo>
                  <a:lnTo>
                    <a:pt x="2315464" y="348996"/>
                  </a:lnTo>
                  <a:lnTo>
                    <a:pt x="2315464" y="291846"/>
                  </a:lnTo>
                  <a:lnTo>
                    <a:pt x="2401189" y="291846"/>
                  </a:lnTo>
                  <a:lnTo>
                    <a:pt x="2286889" y="234696"/>
                  </a:lnTo>
                  <a:close/>
                </a:path>
                <a:path w="2458720" h="406400">
                  <a:moveTo>
                    <a:pt x="57150" y="0"/>
                  </a:moveTo>
                  <a:lnTo>
                    <a:pt x="0" y="0"/>
                  </a:lnTo>
                  <a:lnTo>
                    <a:pt x="0" y="348996"/>
                  </a:lnTo>
                  <a:lnTo>
                    <a:pt x="2286889" y="348996"/>
                  </a:lnTo>
                  <a:lnTo>
                    <a:pt x="2286889" y="320421"/>
                  </a:lnTo>
                  <a:lnTo>
                    <a:pt x="57150" y="320421"/>
                  </a:lnTo>
                  <a:lnTo>
                    <a:pt x="28575" y="291846"/>
                  </a:lnTo>
                  <a:lnTo>
                    <a:pt x="57150" y="291846"/>
                  </a:lnTo>
                  <a:lnTo>
                    <a:pt x="57150" y="0"/>
                  </a:lnTo>
                  <a:close/>
                </a:path>
                <a:path w="2458720" h="406400">
                  <a:moveTo>
                    <a:pt x="2401189" y="291846"/>
                  </a:moveTo>
                  <a:lnTo>
                    <a:pt x="2315464" y="291846"/>
                  </a:lnTo>
                  <a:lnTo>
                    <a:pt x="2315464" y="348996"/>
                  </a:lnTo>
                  <a:lnTo>
                    <a:pt x="2401189" y="348996"/>
                  </a:lnTo>
                  <a:lnTo>
                    <a:pt x="2458339" y="320421"/>
                  </a:lnTo>
                  <a:lnTo>
                    <a:pt x="2401189" y="291846"/>
                  </a:lnTo>
                  <a:close/>
                </a:path>
                <a:path w="2458720" h="406400">
                  <a:moveTo>
                    <a:pt x="57150" y="291846"/>
                  </a:moveTo>
                  <a:lnTo>
                    <a:pt x="28575" y="291846"/>
                  </a:lnTo>
                  <a:lnTo>
                    <a:pt x="57150" y="320421"/>
                  </a:lnTo>
                  <a:lnTo>
                    <a:pt x="57150" y="291846"/>
                  </a:lnTo>
                  <a:close/>
                </a:path>
                <a:path w="2458720" h="406400">
                  <a:moveTo>
                    <a:pt x="2286889" y="291846"/>
                  </a:moveTo>
                  <a:lnTo>
                    <a:pt x="57150" y="291846"/>
                  </a:lnTo>
                  <a:lnTo>
                    <a:pt x="57150" y="320421"/>
                  </a:lnTo>
                  <a:lnTo>
                    <a:pt x="2286889" y="320421"/>
                  </a:lnTo>
                  <a:lnTo>
                    <a:pt x="2286889" y="291846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19855" y="1264373"/>
              <a:ext cx="1079500" cy="292735"/>
            </a:xfrm>
            <a:custGeom>
              <a:avLst/>
              <a:gdLst/>
              <a:ahLst/>
              <a:cxnLst/>
              <a:rect l="l" t="t" r="r" b="b"/>
              <a:pathLst>
                <a:path w="1079500" h="292734">
                  <a:moveTo>
                    <a:pt x="1079500" y="0"/>
                  </a:moveTo>
                  <a:lnTo>
                    <a:pt x="0" y="0"/>
                  </a:lnTo>
                  <a:lnTo>
                    <a:pt x="0" y="292392"/>
                  </a:lnTo>
                  <a:lnTo>
                    <a:pt x="1079500" y="292392"/>
                  </a:lnTo>
                  <a:lnTo>
                    <a:pt x="107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419855" y="1264373"/>
            <a:ext cx="1079500" cy="29273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325"/>
              </a:spcBef>
            </a:pPr>
            <a:r>
              <a:rPr sz="1300" spc="-5" dirty="0">
                <a:latin typeface="Arial MT"/>
                <a:cs typeface="Arial MT"/>
              </a:rPr>
              <a:t>se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oponen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975734" y="687971"/>
            <a:ext cx="4993640" cy="605155"/>
            <a:chOff x="3975734" y="687971"/>
            <a:chExt cx="4993640" cy="605155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8975" y="926592"/>
              <a:ext cx="60960" cy="36423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004309" y="903224"/>
              <a:ext cx="0" cy="361315"/>
            </a:xfrm>
            <a:custGeom>
              <a:avLst/>
              <a:gdLst/>
              <a:ahLst/>
              <a:cxnLst/>
              <a:rect l="l" t="t" r="r" b="b"/>
              <a:pathLst>
                <a:path h="361315">
                  <a:moveTo>
                    <a:pt x="0" y="0"/>
                  </a:moveTo>
                  <a:lnTo>
                    <a:pt x="0" y="361188"/>
                  </a:lnTo>
                </a:path>
              </a:pathLst>
            </a:custGeom>
            <a:ln w="571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05421" y="692734"/>
              <a:ext cx="2159000" cy="307975"/>
            </a:xfrm>
            <a:custGeom>
              <a:avLst/>
              <a:gdLst/>
              <a:ahLst/>
              <a:cxnLst/>
              <a:rect l="l" t="t" r="r" b="b"/>
              <a:pathLst>
                <a:path w="2159000" h="307975">
                  <a:moveTo>
                    <a:pt x="0" y="307771"/>
                  </a:moveTo>
                  <a:lnTo>
                    <a:pt x="2159000" y="307771"/>
                  </a:lnTo>
                  <a:lnTo>
                    <a:pt x="2159000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810184" y="719708"/>
            <a:ext cx="21494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 indent="-1117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99390" algn="l"/>
              </a:tabLst>
            </a:pPr>
            <a:r>
              <a:rPr sz="1400" b="1" dirty="0">
                <a:latin typeface="Arial"/>
                <a:cs typeface="Arial"/>
              </a:rPr>
              <a:t>Desarrollo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económico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76697" y="1052779"/>
            <a:ext cx="2808605" cy="307975"/>
          </a:xfrm>
          <a:custGeom>
            <a:avLst/>
            <a:gdLst/>
            <a:ahLst/>
            <a:cxnLst/>
            <a:rect l="l" t="t" r="r" b="b"/>
            <a:pathLst>
              <a:path w="2808604" h="307975">
                <a:moveTo>
                  <a:pt x="0" y="307771"/>
                </a:moveTo>
                <a:lnTo>
                  <a:pt x="2808351" y="307771"/>
                </a:lnTo>
                <a:lnTo>
                  <a:pt x="2808351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81142" y="1080007"/>
            <a:ext cx="27990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75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99390" algn="l"/>
              </a:tabLst>
            </a:pPr>
            <a:r>
              <a:rPr sz="1400" dirty="0">
                <a:latin typeface="Arial MT"/>
                <a:cs typeface="Arial MT"/>
              </a:rPr>
              <a:t>dominio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ideológico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Iglesia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5496" y="1897075"/>
            <a:ext cx="1800225" cy="307975"/>
          </a:xfrm>
          <a:custGeom>
            <a:avLst/>
            <a:gdLst/>
            <a:ahLst/>
            <a:cxnLst/>
            <a:rect l="l" t="t" r="r" b="b"/>
            <a:pathLst>
              <a:path w="1800225" h="307975">
                <a:moveTo>
                  <a:pt x="0" y="307771"/>
                </a:moveTo>
                <a:lnTo>
                  <a:pt x="1800225" y="307771"/>
                </a:lnTo>
                <a:lnTo>
                  <a:pt x="1800225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14401" y="1924557"/>
            <a:ext cx="15278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Menos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importancia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046922" y="1768055"/>
            <a:ext cx="3826510" cy="532765"/>
            <a:chOff x="2046922" y="1768055"/>
            <a:chExt cx="3826510" cy="532765"/>
          </a:xfrm>
        </p:grpSpPr>
        <p:sp>
          <p:nvSpPr>
            <p:cNvPr id="37" name="object 37"/>
            <p:cNvSpPr/>
            <p:nvPr/>
          </p:nvSpPr>
          <p:spPr>
            <a:xfrm>
              <a:off x="2051685" y="1772818"/>
              <a:ext cx="3816985" cy="523240"/>
            </a:xfrm>
            <a:custGeom>
              <a:avLst/>
              <a:gdLst/>
              <a:ahLst/>
              <a:cxnLst/>
              <a:rect l="l" t="t" r="r" b="b"/>
              <a:pathLst>
                <a:path w="3816985" h="523239">
                  <a:moveTo>
                    <a:pt x="3816477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3816477" y="523214"/>
                  </a:lnTo>
                  <a:lnTo>
                    <a:pt x="3816477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51685" y="1772818"/>
              <a:ext cx="3816985" cy="523240"/>
            </a:xfrm>
            <a:custGeom>
              <a:avLst/>
              <a:gdLst/>
              <a:ahLst/>
              <a:cxnLst/>
              <a:rect l="l" t="t" r="r" b="b"/>
              <a:pathLst>
                <a:path w="3816985" h="523239">
                  <a:moveTo>
                    <a:pt x="0" y="523214"/>
                  </a:moveTo>
                  <a:lnTo>
                    <a:pt x="3816477" y="523214"/>
                  </a:lnTo>
                  <a:lnTo>
                    <a:pt x="3816477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130679" y="1800225"/>
            <a:ext cx="36671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escaso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desarrollo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burguesía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peso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tradición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Iglesia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(</a:t>
            </a:r>
            <a:r>
              <a:rPr sz="1400" b="1" spc="-5" dirty="0">
                <a:latin typeface="Arial"/>
                <a:cs typeface="Arial"/>
              </a:rPr>
              <a:t>Inquisición</a:t>
            </a:r>
            <a:r>
              <a:rPr sz="1400" spc="-5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65175" y="905002"/>
            <a:ext cx="1377950" cy="3085465"/>
            <a:chOff x="565175" y="905002"/>
            <a:chExt cx="1377950" cy="3085465"/>
          </a:xfrm>
        </p:grpSpPr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331" y="928116"/>
              <a:ext cx="347472" cy="116890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13866" y="905002"/>
              <a:ext cx="171450" cy="992505"/>
            </a:xfrm>
            <a:custGeom>
              <a:avLst/>
              <a:gdLst/>
              <a:ahLst/>
              <a:cxnLst/>
              <a:rect l="l" t="t" r="r" b="b"/>
              <a:pathLst>
                <a:path w="171450" h="992505">
                  <a:moveTo>
                    <a:pt x="57150" y="820674"/>
                  </a:moveTo>
                  <a:lnTo>
                    <a:pt x="0" y="820674"/>
                  </a:lnTo>
                  <a:lnTo>
                    <a:pt x="85725" y="992124"/>
                  </a:lnTo>
                  <a:lnTo>
                    <a:pt x="157162" y="849249"/>
                  </a:lnTo>
                  <a:lnTo>
                    <a:pt x="57150" y="849249"/>
                  </a:lnTo>
                  <a:lnTo>
                    <a:pt x="57150" y="820674"/>
                  </a:lnTo>
                  <a:close/>
                </a:path>
                <a:path w="171450" h="992505">
                  <a:moveTo>
                    <a:pt x="114300" y="0"/>
                  </a:moveTo>
                  <a:lnTo>
                    <a:pt x="57150" y="0"/>
                  </a:lnTo>
                  <a:lnTo>
                    <a:pt x="57150" y="849249"/>
                  </a:lnTo>
                  <a:lnTo>
                    <a:pt x="114300" y="849249"/>
                  </a:lnTo>
                  <a:lnTo>
                    <a:pt x="114300" y="0"/>
                  </a:lnTo>
                  <a:close/>
                </a:path>
                <a:path w="171450" h="992505">
                  <a:moveTo>
                    <a:pt x="171450" y="820674"/>
                  </a:moveTo>
                  <a:lnTo>
                    <a:pt x="114300" y="820674"/>
                  </a:lnTo>
                  <a:lnTo>
                    <a:pt x="114300" y="849249"/>
                  </a:lnTo>
                  <a:lnTo>
                    <a:pt x="157162" y="849249"/>
                  </a:lnTo>
                  <a:lnTo>
                    <a:pt x="171450" y="82067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69937" y="3662095"/>
              <a:ext cx="1368425" cy="323215"/>
            </a:xfrm>
            <a:custGeom>
              <a:avLst/>
              <a:gdLst/>
              <a:ahLst/>
              <a:cxnLst/>
              <a:rect l="l" t="t" r="r" b="b"/>
              <a:pathLst>
                <a:path w="1368425" h="323214">
                  <a:moveTo>
                    <a:pt x="0" y="323164"/>
                  </a:moveTo>
                  <a:lnTo>
                    <a:pt x="1368170" y="323164"/>
                  </a:lnTo>
                  <a:lnTo>
                    <a:pt x="1368170" y="0"/>
                  </a:lnTo>
                  <a:lnTo>
                    <a:pt x="0" y="0"/>
                  </a:lnTo>
                  <a:lnTo>
                    <a:pt x="0" y="32316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74700" y="3691508"/>
            <a:ext cx="13589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100"/>
              </a:spcBef>
            </a:pPr>
            <a:r>
              <a:rPr sz="1500" b="1" spc="-30" dirty="0">
                <a:latin typeface="Arial"/>
                <a:cs typeface="Arial"/>
              </a:rPr>
              <a:t>ESPAÑA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752345" y="1901951"/>
            <a:ext cx="6992620" cy="1099820"/>
            <a:chOff x="1752345" y="1901951"/>
            <a:chExt cx="6992620" cy="1099820"/>
          </a:xfrm>
        </p:grpSpPr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6983" y="1901951"/>
              <a:ext cx="545592" cy="34899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752345" y="1965578"/>
              <a:ext cx="371475" cy="171450"/>
            </a:xfrm>
            <a:custGeom>
              <a:avLst/>
              <a:gdLst/>
              <a:ahLst/>
              <a:cxnLst/>
              <a:rect l="l" t="t" r="r" b="b"/>
              <a:pathLst>
                <a:path w="371475" h="171450">
                  <a:moveTo>
                    <a:pt x="314410" y="57023"/>
                  </a:moveTo>
                  <a:lnTo>
                    <a:pt x="228473" y="57023"/>
                  </a:lnTo>
                  <a:lnTo>
                    <a:pt x="228600" y="114173"/>
                  </a:lnTo>
                  <a:lnTo>
                    <a:pt x="199940" y="114220"/>
                  </a:lnTo>
                  <a:lnTo>
                    <a:pt x="200025" y="171450"/>
                  </a:lnTo>
                  <a:lnTo>
                    <a:pt x="371348" y="85344"/>
                  </a:lnTo>
                  <a:lnTo>
                    <a:pt x="314410" y="57023"/>
                  </a:lnTo>
                  <a:close/>
                </a:path>
                <a:path w="371475" h="171450">
                  <a:moveTo>
                    <a:pt x="199855" y="57070"/>
                  </a:moveTo>
                  <a:lnTo>
                    <a:pt x="0" y="57404"/>
                  </a:lnTo>
                  <a:lnTo>
                    <a:pt x="127" y="114554"/>
                  </a:lnTo>
                  <a:lnTo>
                    <a:pt x="199940" y="114220"/>
                  </a:lnTo>
                  <a:lnTo>
                    <a:pt x="199855" y="57070"/>
                  </a:lnTo>
                  <a:close/>
                </a:path>
                <a:path w="371475" h="171450">
                  <a:moveTo>
                    <a:pt x="228473" y="57023"/>
                  </a:moveTo>
                  <a:lnTo>
                    <a:pt x="199855" y="57070"/>
                  </a:lnTo>
                  <a:lnTo>
                    <a:pt x="199940" y="114220"/>
                  </a:lnTo>
                  <a:lnTo>
                    <a:pt x="228600" y="114173"/>
                  </a:lnTo>
                  <a:lnTo>
                    <a:pt x="228473" y="57023"/>
                  </a:lnTo>
                  <a:close/>
                </a:path>
                <a:path w="371475" h="171450">
                  <a:moveTo>
                    <a:pt x="199771" y="0"/>
                  </a:moveTo>
                  <a:lnTo>
                    <a:pt x="199855" y="57070"/>
                  </a:lnTo>
                  <a:lnTo>
                    <a:pt x="314410" y="57023"/>
                  </a:lnTo>
                  <a:lnTo>
                    <a:pt x="1997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36107" y="2473731"/>
              <a:ext cx="3303904" cy="523240"/>
            </a:xfrm>
            <a:custGeom>
              <a:avLst/>
              <a:gdLst/>
              <a:ahLst/>
              <a:cxnLst/>
              <a:rect l="l" t="t" r="r" b="b"/>
              <a:pathLst>
                <a:path w="3303904" h="523239">
                  <a:moveTo>
                    <a:pt x="0" y="523214"/>
                  </a:moveTo>
                  <a:lnTo>
                    <a:pt x="3303524" y="523214"/>
                  </a:lnTo>
                  <a:lnTo>
                    <a:pt x="3303524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ln w="9524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707891" y="4581093"/>
            <a:ext cx="1536700" cy="2277110"/>
            <a:chOff x="3707891" y="4581093"/>
            <a:chExt cx="1536700" cy="2277110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07891" y="4581093"/>
              <a:ext cx="1536573" cy="227690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906011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4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5362447" y="4586763"/>
            <a:ext cx="1730375" cy="2271395"/>
            <a:chOff x="5362447" y="4586763"/>
            <a:chExt cx="1730375" cy="2271395"/>
          </a:xfrm>
        </p:grpSpPr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62447" y="4586763"/>
              <a:ext cx="1729867" cy="227123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681979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4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7150607" y="4572373"/>
            <a:ext cx="1971675" cy="2286000"/>
            <a:chOff x="7150607" y="4572373"/>
            <a:chExt cx="1971675" cy="2286000"/>
          </a:xfrm>
        </p:grpSpPr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50607" y="4572373"/>
              <a:ext cx="1971675" cy="2285625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578470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4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2274570" y="6555435"/>
            <a:ext cx="9436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C</a:t>
            </a:r>
            <a:r>
              <a:rPr sz="1100" b="1" dirty="0">
                <a:latin typeface="Arial"/>
                <a:cs typeface="Arial"/>
              </a:rPr>
              <a:t>amp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dirty="0">
                <a:latin typeface="Arial"/>
                <a:cs typeface="Arial"/>
              </a:rPr>
              <a:t>man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54804" y="6555435"/>
            <a:ext cx="7486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J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spc="-15" dirty="0">
                <a:latin typeface="Arial"/>
                <a:cs typeface="Arial"/>
              </a:rPr>
              <a:t>v</a:t>
            </a:r>
            <a:r>
              <a:rPr sz="1100" b="1" dirty="0">
                <a:latin typeface="Arial"/>
                <a:cs typeface="Arial"/>
              </a:rPr>
              <a:t>el</a:t>
            </a:r>
            <a:r>
              <a:rPr sz="1100" b="1" spc="5" dirty="0">
                <a:latin typeface="Arial"/>
                <a:cs typeface="Arial"/>
              </a:rPr>
              <a:t>l</a:t>
            </a:r>
            <a:r>
              <a:rPr sz="1100" b="1" dirty="0">
                <a:latin typeface="Arial"/>
                <a:cs typeface="Arial"/>
              </a:rPr>
              <a:t>a</a:t>
            </a:r>
            <a:r>
              <a:rPr sz="1100" b="1" spc="-5" dirty="0">
                <a:latin typeface="Arial"/>
                <a:cs typeface="Arial"/>
              </a:rPr>
              <a:t>n</a:t>
            </a:r>
            <a:r>
              <a:rPr sz="1100" b="1" dirty="0">
                <a:latin typeface="Arial"/>
                <a:cs typeface="Arial"/>
              </a:rPr>
              <a:t>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96788" y="6555435"/>
            <a:ext cx="10147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Fdz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Moratín</a:t>
            </a:r>
            <a:endParaRPr sz="11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35848" y="6555435"/>
            <a:ext cx="5321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Olavide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05663" y="6525343"/>
            <a:ext cx="1170305" cy="260350"/>
          </a:xfrm>
          <a:custGeom>
            <a:avLst/>
            <a:gdLst/>
            <a:ahLst/>
            <a:cxnLst/>
            <a:rect l="l" t="t" r="r" b="b"/>
            <a:pathLst>
              <a:path w="1170305" h="260350">
                <a:moveTo>
                  <a:pt x="1169987" y="0"/>
                </a:moveTo>
                <a:lnTo>
                  <a:pt x="0" y="0"/>
                </a:lnTo>
                <a:lnTo>
                  <a:pt x="0" y="260349"/>
                </a:lnTo>
                <a:lnTo>
                  <a:pt x="1169987" y="260349"/>
                </a:lnTo>
                <a:lnTo>
                  <a:pt x="11699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09066" y="6555435"/>
            <a:ext cx="4375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F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i</a:t>
            </a:r>
            <a:r>
              <a:rPr sz="1100" b="1" spc="-10" dirty="0">
                <a:latin typeface="Arial"/>
                <a:cs typeface="Arial"/>
              </a:rPr>
              <a:t>j</a:t>
            </a:r>
            <a:r>
              <a:rPr sz="1100" b="1" dirty="0">
                <a:latin typeface="Arial"/>
                <a:cs typeface="Arial"/>
              </a:rPr>
              <a:t>oo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515736" y="2501264"/>
            <a:ext cx="3136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contra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privilegios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nobiliarios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contra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superstición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tradiciones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444997" y="3212998"/>
            <a:ext cx="3303904" cy="523240"/>
          </a:xfrm>
          <a:custGeom>
            <a:avLst/>
            <a:gdLst/>
            <a:ahLst/>
            <a:cxnLst/>
            <a:rect l="l" t="t" r="r" b="b"/>
            <a:pathLst>
              <a:path w="3303904" h="523239">
                <a:moveTo>
                  <a:pt x="0" y="523214"/>
                </a:moveTo>
                <a:lnTo>
                  <a:pt x="3303524" y="523214"/>
                </a:lnTo>
                <a:lnTo>
                  <a:pt x="3303524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4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5524627" y="3240786"/>
            <a:ext cx="31121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5"/>
              </a:spcBef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enseñanzas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útiles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prácticas</a:t>
            </a:r>
            <a:endParaRPr sz="1400">
              <a:latin typeface="Arial MT"/>
              <a:cs typeface="Arial MT"/>
            </a:endParaRPr>
          </a:p>
          <a:p>
            <a:pPr marL="123825" indent="-111760">
              <a:lnSpc>
                <a:spcPct val="100000"/>
              </a:lnSpc>
              <a:buChar char="•"/>
              <a:tabLst>
                <a:tab pos="124460" algn="l"/>
              </a:tabLst>
            </a:pPr>
            <a:r>
              <a:rPr sz="1400" dirty="0">
                <a:latin typeface="Arial MT"/>
                <a:cs typeface="Arial MT"/>
              </a:rPr>
              <a:t>obligatoriedad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primeros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niveles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907021" y="2204847"/>
            <a:ext cx="4728845" cy="796925"/>
            <a:chOff x="907021" y="2204847"/>
            <a:chExt cx="4728845" cy="796925"/>
          </a:xfrm>
        </p:grpSpPr>
        <p:pic>
          <p:nvPicPr>
            <p:cNvPr id="68" name="object 6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1163" y="2228088"/>
              <a:ext cx="4704588" cy="70713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907021" y="2204847"/>
              <a:ext cx="4529455" cy="616585"/>
            </a:xfrm>
            <a:custGeom>
              <a:avLst/>
              <a:gdLst/>
              <a:ahLst/>
              <a:cxnLst/>
              <a:rect l="l" t="t" r="r" b="b"/>
              <a:pathLst>
                <a:path w="4529455" h="616585">
                  <a:moveTo>
                    <a:pt x="4357636" y="444753"/>
                  </a:moveTo>
                  <a:lnTo>
                    <a:pt x="4357636" y="616203"/>
                  </a:lnTo>
                  <a:lnTo>
                    <a:pt x="4471936" y="559053"/>
                  </a:lnTo>
                  <a:lnTo>
                    <a:pt x="4386211" y="559053"/>
                  </a:lnTo>
                  <a:lnTo>
                    <a:pt x="4386211" y="501903"/>
                  </a:lnTo>
                  <a:lnTo>
                    <a:pt x="4471936" y="501903"/>
                  </a:lnTo>
                  <a:lnTo>
                    <a:pt x="4357636" y="444753"/>
                  </a:lnTo>
                  <a:close/>
                </a:path>
                <a:path w="4529455" h="616585">
                  <a:moveTo>
                    <a:pt x="57150" y="0"/>
                  </a:moveTo>
                  <a:lnTo>
                    <a:pt x="0" y="0"/>
                  </a:lnTo>
                  <a:lnTo>
                    <a:pt x="0" y="559053"/>
                  </a:lnTo>
                  <a:lnTo>
                    <a:pt x="4357636" y="559053"/>
                  </a:lnTo>
                  <a:lnTo>
                    <a:pt x="4357636" y="530478"/>
                  </a:lnTo>
                  <a:lnTo>
                    <a:pt x="57150" y="530478"/>
                  </a:lnTo>
                  <a:lnTo>
                    <a:pt x="28575" y="501903"/>
                  </a:lnTo>
                  <a:lnTo>
                    <a:pt x="57150" y="501903"/>
                  </a:lnTo>
                  <a:lnTo>
                    <a:pt x="57150" y="0"/>
                  </a:lnTo>
                  <a:close/>
                </a:path>
                <a:path w="4529455" h="616585">
                  <a:moveTo>
                    <a:pt x="4471936" y="501903"/>
                  </a:moveTo>
                  <a:lnTo>
                    <a:pt x="4386211" y="501903"/>
                  </a:lnTo>
                  <a:lnTo>
                    <a:pt x="4386211" y="559053"/>
                  </a:lnTo>
                  <a:lnTo>
                    <a:pt x="4471936" y="559053"/>
                  </a:lnTo>
                  <a:lnTo>
                    <a:pt x="4529086" y="530478"/>
                  </a:lnTo>
                  <a:lnTo>
                    <a:pt x="4471936" y="501903"/>
                  </a:lnTo>
                  <a:close/>
                </a:path>
                <a:path w="4529455" h="616585">
                  <a:moveTo>
                    <a:pt x="57150" y="501903"/>
                  </a:moveTo>
                  <a:lnTo>
                    <a:pt x="28575" y="501903"/>
                  </a:lnTo>
                  <a:lnTo>
                    <a:pt x="57150" y="530478"/>
                  </a:lnTo>
                  <a:lnTo>
                    <a:pt x="57150" y="501903"/>
                  </a:lnTo>
                  <a:close/>
                </a:path>
                <a:path w="4529455" h="616585">
                  <a:moveTo>
                    <a:pt x="4357636" y="501903"/>
                  </a:moveTo>
                  <a:lnTo>
                    <a:pt x="57150" y="501903"/>
                  </a:lnTo>
                  <a:lnTo>
                    <a:pt x="57150" y="530478"/>
                  </a:lnTo>
                  <a:lnTo>
                    <a:pt x="4357636" y="530478"/>
                  </a:lnTo>
                  <a:lnTo>
                    <a:pt x="4357636" y="50190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187627" y="2473731"/>
              <a:ext cx="2016760" cy="523240"/>
            </a:xfrm>
            <a:custGeom>
              <a:avLst/>
              <a:gdLst/>
              <a:ahLst/>
              <a:cxnLst/>
              <a:rect l="l" t="t" r="r" b="b"/>
              <a:pathLst>
                <a:path w="2016760" h="523239">
                  <a:moveTo>
                    <a:pt x="2016252" y="0"/>
                  </a:moveTo>
                  <a:lnTo>
                    <a:pt x="0" y="0"/>
                  </a:lnTo>
                  <a:lnTo>
                    <a:pt x="0" y="523214"/>
                  </a:lnTo>
                  <a:lnTo>
                    <a:pt x="2016252" y="523214"/>
                  </a:lnTo>
                  <a:lnTo>
                    <a:pt x="2016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187627" y="2473731"/>
              <a:ext cx="2016760" cy="523240"/>
            </a:xfrm>
            <a:custGeom>
              <a:avLst/>
              <a:gdLst/>
              <a:ahLst/>
              <a:cxnLst/>
              <a:rect l="l" t="t" r="r" b="b"/>
              <a:pathLst>
                <a:path w="2016760" h="523239">
                  <a:moveTo>
                    <a:pt x="0" y="523214"/>
                  </a:moveTo>
                  <a:lnTo>
                    <a:pt x="2016252" y="523214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361058" y="2501264"/>
            <a:ext cx="17430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1005" marR="5080" indent="-40894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Crítica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sociedad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tradicional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907021" y="2204847"/>
            <a:ext cx="4738370" cy="1470025"/>
            <a:chOff x="907021" y="2204847"/>
            <a:chExt cx="4738370" cy="1470025"/>
          </a:xfrm>
        </p:grpSpPr>
        <p:pic>
          <p:nvPicPr>
            <p:cNvPr id="74" name="object 7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1163" y="2228088"/>
              <a:ext cx="4713732" cy="1446276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07021" y="2204847"/>
              <a:ext cx="4538345" cy="1355725"/>
            </a:xfrm>
            <a:custGeom>
              <a:avLst/>
              <a:gdLst/>
              <a:ahLst/>
              <a:cxnLst/>
              <a:rect l="l" t="t" r="r" b="b"/>
              <a:pathLst>
                <a:path w="4538345" h="1355725">
                  <a:moveTo>
                    <a:pt x="4366526" y="1184020"/>
                  </a:moveTo>
                  <a:lnTo>
                    <a:pt x="4366526" y="1355470"/>
                  </a:lnTo>
                  <a:lnTo>
                    <a:pt x="4480826" y="1298320"/>
                  </a:lnTo>
                  <a:lnTo>
                    <a:pt x="4395101" y="1298320"/>
                  </a:lnTo>
                  <a:lnTo>
                    <a:pt x="4395101" y="1241170"/>
                  </a:lnTo>
                  <a:lnTo>
                    <a:pt x="4480826" y="1241170"/>
                  </a:lnTo>
                  <a:lnTo>
                    <a:pt x="4366526" y="1184020"/>
                  </a:lnTo>
                  <a:close/>
                </a:path>
                <a:path w="4538345" h="1355725">
                  <a:moveTo>
                    <a:pt x="57150" y="0"/>
                  </a:moveTo>
                  <a:lnTo>
                    <a:pt x="0" y="0"/>
                  </a:lnTo>
                  <a:lnTo>
                    <a:pt x="0" y="1298320"/>
                  </a:lnTo>
                  <a:lnTo>
                    <a:pt x="4366526" y="1298320"/>
                  </a:lnTo>
                  <a:lnTo>
                    <a:pt x="4366526" y="1269745"/>
                  </a:lnTo>
                  <a:lnTo>
                    <a:pt x="57150" y="1269745"/>
                  </a:lnTo>
                  <a:lnTo>
                    <a:pt x="28575" y="1241170"/>
                  </a:lnTo>
                  <a:lnTo>
                    <a:pt x="57150" y="1241170"/>
                  </a:lnTo>
                  <a:lnTo>
                    <a:pt x="57150" y="0"/>
                  </a:lnTo>
                  <a:close/>
                </a:path>
                <a:path w="4538345" h="1355725">
                  <a:moveTo>
                    <a:pt x="4480826" y="1241170"/>
                  </a:moveTo>
                  <a:lnTo>
                    <a:pt x="4395101" y="1241170"/>
                  </a:lnTo>
                  <a:lnTo>
                    <a:pt x="4395101" y="1298320"/>
                  </a:lnTo>
                  <a:lnTo>
                    <a:pt x="4480826" y="1298320"/>
                  </a:lnTo>
                  <a:lnTo>
                    <a:pt x="4537976" y="1269745"/>
                  </a:lnTo>
                  <a:lnTo>
                    <a:pt x="4480826" y="1241170"/>
                  </a:lnTo>
                  <a:close/>
                </a:path>
                <a:path w="4538345" h="1355725">
                  <a:moveTo>
                    <a:pt x="57150" y="1241170"/>
                  </a:moveTo>
                  <a:lnTo>
                    <a:pt x="28575" y="1241170"/>
                  </a:lnTo>
                  <a:lnTo>
                    <a:pt x="57150" y="1269745"/>
                  </a:lnTo>
                  <a:lnTo>
                    <a:pt x="57150" y="1241170"/>
                  </a:lnTo>
                  <a:close/>
                </a:path>
                <a:path w="4538345" h="1355725">
                  <a:moveTo>
                    <a:pt x="4366526" y="1241170"/>
                  </a:moveTo>
                  <a:lnTo>
                    <a:pt x="57150" y="1241170"/>
                  </a:lnTo>
                  <a:lnTo>
                    <a:pt x="57150" y="1269745"/>
                  </a:lnTo>
                  <a:lnTo>
                    <a:pt x="4366526" y="1269745"/>
                  </a:lnTo>
                  <a:lnTo>
                    <a:pt x="4366526" y="124117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187627" y="3337255"/>
              <a:ext cx="2052955" cy="307975"/>
            </a:xfrm>
            <a:custGeom>
              <a:avLst/>
              <a:gdLst/>
              <a:ahLst/>
              <a:cxnLst/>
              <a:rect l="l" t="t" r="r" b="b"/>
              <a:pathLst>
                <a:path w="2052955" h="307975">
                  <a:moveTo>
                    <a:pt x="2052574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2052574" y="307771"/>
                  </a:lnTo>
                  <a:lnTo>
                    <a:pt x="2052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187627" y="3337255"/>
              <a:ext cx="2052955" cy="307975"/>
            </a:xfrm>
            <a:custGeom>
              <a:avLst/>
              <a:gdLst/>
              <a:ahLst/>
              <a:cxnLst/>
              <a:rect l="l" t="t" r="r" b="b"/>
              <a:pathLst>
                <a:path w="2052955" h="307975">
                  <a:moveTo>
                    <a:pt x="0" y="307771"/>
                  </a:moveTo>
                  <a:lnTo>
                    <a:pt x="2052574" y="307771"/>
                  </a:lnTo>
                  <a:lnTo>
                    <a:pt x="2052574" y="0"/>
                  </a:lnTo>
                  <a:lnTo>
                    <a:pt x="0" y="0"/>
                  </a:lnTo>
                  <a:lnTo>
                    <a:pt x="0" y="307771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1192390" y="3365119"/>
            <a:ext cx="20434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Mejorar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educación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259704" y="3941190"/>
            <a:ext cx="26593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5080" indent="-419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confianza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monarquía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 MT"/>
                <a:cs typeface="Arial MT"/>
              </a:rPr>
              <a:t>como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instrumento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cambio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1475613" y="2706751"/>
            <a:ext cx="7548245" cy="1667510"/>
            <a:chOff x="1475613" y="2706751"/>
            <a:chExt cx="7548245" cy="1667510"/>
          </a:xfrm>
        </p:grpSpPr>
        <p:pic>
          <p:nvPicPr>
            <p:cNvPr id="81" name="object 8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07452" y="2731008"/>
              <a:ext cx="1216152" cy="1642872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7956422" y="2706751"/>
              <a:ext cx="1040765" cy="1553845"/>
            </a:xfrm>
            <a:custGeom>
              <a:avLst/>
              <a:gdLst/>
              <a:ahLst/>
              <a:cxnLst/>
              <a:rect l="l" t="t" r="r" b="b"/>
              <a:pathLst>
                <a:path w="1040765" h="1553845">
                  <a:moveTo>
                    <a:pt x="171450" y="1382395"/>
                  </a:moveTo>
                  <a:lnTo>
                    <a:pt x="0" y="1468120"/>
                  </a:lnTo>
                  <a:lnTo>
                    <a:pt x="171450" y="1553845"/>
                  </a:lnTo>
                  <a:lnTo>
                    <a:pt x="171450" y="1496695"/>
                  </a:lnTo>
                  <a:lnTo>
                    <a:pt x="142875" y="1496695"/>
                  </a:lnTo>
                  <a:lnTo>
                    <a:pt x="142875" y="1439545"/>
                  </a:lnTo>
                  <a:lnTo>
                    <a:pt x="171450" y="1439545"/>
                  </a:lnTo>
                  <a:lnTo>
                    <a:pt x="171450" y="1382395"/>
                  </a:lnTo>
                  <a:close/>
                </a:path>
                <a:path w="1040765" h="1553845">
                  <a:moveTo>
                    <a:pt x="171450" y="1439545"/>
                  </a:moveTo>
                  <a:lnTo>
                    <a:pt x="142875" y="1439545"/>
                  </a:lnTo>
                  <a:lnTo>
                    <a:pt x="142875" y="1496695"/>
                  </a:lnTo>
                  <a:lnTo>
                    <a:pt x="171450" y="1496695"/>
                  </a:lnTo>
                  <a:lnTo>
                    <a:pt x="171450" y="1439545"/>
                  </a:lnTo>
                  <a:close/>
                </a:path>
                <a:path w="1040765" h="1553845">
                  <a:moveTo>
                    <a:pt x="983233" y="1439545"/>
                  </a:moveTo>
                  <a:lnTo>
                    <a:pt x="171450" y="1439545"/>
                  </a:lnTo>
                  <a:lnTo>
                    <a:pt x="171450" y="1496695"/>
                  </a:lnTo>
                  <a:lnTo>
                    <a:pt x="1040383" y="1496695"/>
                  </a:lnTo>
                  <a:lnTo>
                    <a:pt x="1040383" y="1468120"/>
                  </a:lnTo>
                  <a:lnTo>
                    <a:pt x="983233" y="1468120"/>
                  </a:lnTo>
                  <a:lnTo>
                    <a:pt x="983233" y="1439545"/>
                  </a:lnTo>
                  <a:close/>
                </a:path>
                <a:path w="1040765" h="1553845">
                  <a:moveTo>
                    <a:pt x="983233" y="28575"/>
                  </a:moveTo>
                  <a:lnTo>
                    <a:pt x="983233" y="1468120"/>
                  </a:lnTo>
                  <a:lnTo>
                    <a:pt x="1011808" y="1439545"/>
                  </a:lnTo>
                  <a:lnTo>
                    <a:pt x="1040383" y="1439545"/>
                  </a:lnTo>
                  <a:lnTo>
                    <a:pt x="1040383" y="57150"/>
                  </a:lnTo>
                  <a:lnTo>
                    <a:pt x="1011808" y="57150"/>
                  </a:lnTo>
                  <a:lnTo>
                    <a:pt x="983233" y="28575"/>
                  </a:lnTo>
                  <a:close/>
                </a:path>
                <a:path w="1040765" h="1553845">
                  <a:moveTo>
                    <a:pt x="1040383" y="1439545"/>
                  </a:moveTo>
                  <a:lnTo>
                    <a:pt x="1011808" y="1439545"/>
                  </a:lnTo>
                  <a:lnTo>
                    <a:pt x="983233" y="1468120"/>
                  </a:lnTo>
                  <a:lnTo>
                    <a:pt x="1040383" y="1468120"/>
                  </a:lnTo>
                  <a:lnTo>
                    <a:pt x="1040383" y="1439545"/>
                  </a:lnTo>
                  <a:close/>
                </a:path>
                <a:path w="1040765" h="1553845">
                  <a:moveTo>
                    <a:pt x="1040383" y="0"/>
                  </a:moveTo>
                  <a:lnTo>
                    <a:pt x="783208" y="0"/>
                  </a:lnTo>
                  <a:lnTo>
                    <a:pt x="783208" y="57150"/>
                  </a:lnTo>
                  <a:lnTo>
                    <a:pt x="983233" y="57150"/>
                  </a:lnTo>
                  <a:lnTo>
                    <a:pt x="983233" y="28575"/>
                  </a:lnTo>
                  <a:lnTo>
                    <a:pt x="1040383" y="28575"/>
                  </a:lnTo>
                  <a:lnTo>
                    <a:pt x="1040383" y="0"/>
                  </a:lnTo>
                  <a:close/>
                </a:path>
                <a:path w="1040765" h="1553845">
                  <a:moveTo>
                    <a:pt x="1040383" y="28575"/>
                  </a:moveTo>
                  <a:lnTo>
                    <a:pt x="983233" y="28575"/>
                  </a:lnTo>
                  <a:lnTo>
                    <a:pt x="1011808" y="57150"/>
                  </a:lnTo>
                  <a:lnTo>
                    <a:pt x="1040383" y="57150"/>
                  </a:lnTo>
                  <a:lnTo>
                    <a:pt x="1040383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475613" y="3985336"/>
              <a:ext cx="2880360" cy="307975"/>
            </a:xfrm>
            <a:custGeom>
              <a:avLst/>
              <a:gdLst/>
              <a:ahLst/>
              <a:cxnLst/>
              <a:rect l="l" t="t" r="r" b="b"/>
              <a:pathLst>
                <a:path w="2880360" h="307975">
                  <a:moveTo>
                    <a:pt x="2880360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2880360" y="307771"/>
                  </a:lnTo>
                  <a:lnTo>
                    <a:pt x="288036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1475613" y="3985336"/>
            <a:ext cx="2880360" cy="307975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342900">
              <a:lnSpc>
                <a:spcPct val="100000"/>
              </a:lnSpc>
              <a:spcBef>
                <a:spcPts val="32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DESPOTISMO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ILUSTRADO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4230623" y="3463163"/>
            <a:ext cx="4761230" cy="885190"/>
            <a:chOff x="4230623" y="3463163"/>
            <a:chExt cx="4761230" cy="885190"/>
          </a:xfrm>
        </p:grpSpPr>
        <p:pic>
          <p:nvPicPr>
            <p:cNvPr id="86" name="object 8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30623" y="4000500"/>
              <a:ext cx="944879" cy="347472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4378959" y="4063238"/>
              <a:ext cx="769620" cy="171450"/>
            </a:xfrm>
            <a:custGeom>
              <a:avLst/>
              <a:gdLst/>
              <a:ahLst/>
              <a:cxnLst/>
              <a:rect l="l" t="t" r="r" b="b"/>
              <a:pathLst>
                <a:path w="769620" h="171450">
                  <a:moveTo>
                    <a:pt x="171450" y="0"/>
                  </a:moveTo>
                  <a:lnTo>
                    <a:pt x="0" y="85851"/>
                  </a:lnTo>
                  <a:lnTo>
                    <a:pt x="171576" y="171450"/>
                  </a:lnTo>
                  <a:lnTo>
                    <a:pt x="171534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92" y="57126"/>
                  </a:lnTo>
                  <a:lnTo>
                    <a:pt x="171450" y="0"/>
                  </a:lnTo>
                  <a:close/>
                </a:path>
                <a:path w="769620" h="171450">
                  <a:moveTo>
                    <a:pt x="171492" y="57126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534" y="114276"/>
                  </a:lnTo>
                  <a:lnTo>
                    <a:pt x="171492" y="57126"/>
                  </a:lnTo>
                  <a:close/>
                </a:path>
                <a:path w="769620" h="171450">
                  <a:moveTo>
                    <a:pt x="171534" y="114276"/>
                  </a:moveTo>
                  <a:lnTo>
                    <a:pt x="142875" y="114300"/>
                  </a:lnTo>
                  <a:lnTo>
                    <a:pt x="171534" y="114300"/>
                  </a:lnTo>
                  <a:close/>
                </a:path>
                <a:path w="769620" h="171450">
                  <a:moveTo>
                    <a:pt x="769112" y="56642"/>
                  </a:moveTo>
                  <a:lnTo>
                    <a:pt x="171492" y="57126"/>
                  </a:lnTo>
                  <a:lnTo>
                    <a:pt x="171534" y="114276"/>
                  </a:lnTo>
                  <a:lnTo>
                    <a:pt x="769112" y="113792"/>
                  </a:lnTo>
                  <a:lnTo>
                    <a:pt x="769112" y="56642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72144" y="3486912"/>
              <a:ext cx="219455" cy="6096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8748521" y="3491738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4">
                  <a:moveTo>
                    <a:pt x="0" y="0"/>
                  </a:moveTo>
                  <a:lnTo>
                    <a:pt x="216026" y="0"/>
                  </a:lnTo>
                </a:path>
              </a:pathLst>
            </a:custGeom>
            <a:ln w="5715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1392174" y="4318253"/>
            <a:ext cx="310769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Arial"/>
                <a:cs typeface="Arial"/>
              </a:rPr>
              <a:t>Todo</a:t>
            </a:r>
            <a:r>
              <a:rPr sz="1300" b="1" i="1" spc="25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para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el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pueblo,</a:t>
            </a:r>
            <a:r>
              <a:rPr sz="1300" b="1" i="1" spc="4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pero</a:t>
            </a:r>
            <a:r>
              <a:rPr sz="1300" b="1" i="1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sin</a:t>
            </a:r>
            <a:r>
              <a:rPr sz="1300" b="1" i="1" spc="20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el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spc="-5" dirty="0">
                <a:latin typeface="Arial"/>
                <a:cs typeface="Arial"/>
              </a:rPr>
              <a:t>pueblo</a:t>
            </a:r>
            <a:endParaRPr sz="13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509771" y="2473731"/>
            <a:ext cx="1206500" cy="523240"/>
          </a:xfrm>
          <a:prstGeom prst="rect">
            <a:avLst/>
          </a:prstGeom>
          <a:solidFill>
            <a:srgbClr val="FFFFFF"/>
          </a:solidFill>
          <a:ln w="9525">
            <a:solidFill>
              <a:srgbClr val="2D892D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02895" marR="90170" indent="-82550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Arial MT"/>
                <a:cs typeface="Arial MT"/>
              </a:rPr>
              <a:t>derecho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  igualdad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6153" y="2448305"/>
            <a:ext cx="2241423" cy="170078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05612" y="4792090"/>
            <a:ext cx="8443595" cy="421640"/>
            <a:chOff x="705612" y="4792090"/>
            <a:chExt cx="8443595" cy="4216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5612" y="4792090"/>
              <a:ext cx="603504" cy="4215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900" y="4792090"/>
              <a:ext cx="603504" cy="4215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4188" y="4792090"/>
              <a:ext cx="603504" cy="4215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1284" y="4792090"/>
              <a:ext cx="603504" cy="4215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1240" y="4792090"/>
              <a:ext cx="603504" cy="4215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2051" y="4792090"/>
              <a:ext cx="603503" cy="4215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01340" y="4792090"/>
              <a:ext cx="603503" cy="42151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0628" y="4792090"/>
              <a:ext cx="603503" cy="4215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99916" y="4792090"/>
              <a:ext cx="603503" cy="42151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97679" y="4792090"/>
              <a:ext cx="603503" cy="4215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5444" y="4792090"/>
              <a:ext cx="603503" cy="4215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94732" y="4792090"/>
              <a:ext cx="603503" cy="4215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92496" y="4792090"/>
              <a:ext cx="603503" cy="42151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93308" y="4792090"/>
              <a:ext cx="603503" cy="4215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78879" y="4792090"/>
              <a:ext cx="603503" cy="42151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91883" y="4792090"/>
              <a:ext cx="603503" cy="4215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91171" y="4792090"/>
              <a:ext cx="603503" cy="42151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88935" y="4792090"/>
              <a:ext cx="603503" cy="42151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89747" y="4792090"/>
              <a:ext cx="603503" cy="42151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87512" y="4792090"/>
              <a:ext cx="603503" cy="42151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780526" y="4796853"/>
              <a:ext cx="363855" cy="360680"/>
            </a:xfrm>
            <a:custGeom>
              <a:avLst/>
              <a:gdLst/>
              <a:ahLst/>
              <a:cxnLst/>
              <a:rect l="l" t="t" r="r" b="b"/>
              <a:pathLst>
                <a:path w="363854" h="360679">
                  <a:moveTo>
                    <a:pt x="0" y="360362"/>
                  </a:moveTo>
                  <a:lnTo>
                    <a:pt x="363473" y="360362"/>
                  </a:lnTo>
                  <a:lnTo>
                    <a:pt x="363473" y="0"/>
                  </a:lnTo>
                  <a:lnTo>
                    <a:pt x="0" y="0"/>
                  </a:lnTo>
                  <a:lnTo>
                    <a:pt x="0" y="360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80526" y="5157215"/>
              <a:ext cx="363855" cy="0"/>
            </a:xfrm>
            <a:custGeom>
              <a:avLst/>
              <a:gdLst/>
              <a:ahLst/>
              <a:cxnLst/>
              <a:rect l="l" t="t" r="r" b="b"/>
              <a:pathLst>
                <a:path w="363854">
                  <a:moveTo>
                    <a:pt x="0" y="0"/>
                  </a:moveTo>
                  <a:lnTo>
                    <a:pt x="363473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88323" y="4792090"/>
              <a:ext cx="460438" cy="421513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95908" y="4852796"/>
            <a:ext cx="8278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latin typeface="Times New Roman"/>
                <a:cs typeface="Times New Roman"/>
              </a:rPr>
              <a:t>70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170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171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171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172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173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173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174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174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175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175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176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176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177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178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178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179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179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180</a:t>
            </a: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116" y="4884912"/>
            <a:ext cx="889000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</a:pPr>
            <a:r>
              <a:rPr sz="1400" spc="5" dirty="0">
                <a:latin typeface="Times New Roman"/>
                <a:cs typeface="Times New Roman"/>
              </a:rPr>
              <a:t>1690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1695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4762" y="4792090"/>
            <a:ext cx="913130" cy="421640"/>
            <a:chOff x="-4762" y="4792090"/>
            <a:chExt cx="913130" cy="421640"/>
          </a:xfrm>
        </p:grpSpPr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-4762" y="4792090"/>
              <a:ext cx="515302" cy="42151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4800" y="4792090"/>
              <a:ext cx="603504" cy="42151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-31750" y="3884917"/>
            <a:ext cx="993775" cy="1821180"/>
            <a:chOff x="-31750" y="3884917"/>
            <a:chExt cx="993775" cy="1821180"/>
          </a:xfrm>
        </p:grpSpPr>
        <p:sp>
          <p:nvSpPr>
            <p:cNvPr id="33" name="object 33"/>
            <p:cNvSpPr/>
            <p:nvPr/>
          </p:nvSpPr>
          <p:spPr>
            <a:xfrm>
              <a:off x="0" y="4233836"/>
              <a:ext cx="930275" cy="1440180"/>
            </a:xfrm>
            <a:custGeom>
              <a:avLst/>
              <a:gdLst/>
              <a:ahLst/>
              <a:cxnLst/>
              <a:rect l="l" t="t" r="r" b="b"/>
              <a:pathLst>
                <a:path w="930275" h="1440179">
                  <a:moveTo>
                    <a:pt x="929703" y="0"/>
                  </a:moveTo>
                  <a:lnTo>
                    <a:pt x="0" y="0"/>
                  </a:lnTo>
                  <a:lnTo>
                    <a:pt x="0" y="1440180"/>
                  </a:lnTo>
                  <a:lnTo>
                    <a:pt x="929703" y="1440180"/>
                  </a:lnTo>
                  <a:lnTo>
                    <a:pt x="929703" y="0"/>
                  </a:lnTo>
                  <a:close/>
                </a:path>
              </a:pathLst>
            </a:custGeom>
            <a:solidFill>
              <a:srgbClr val="FFC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0" y="4233836"/>
              <a:ext cx="930275" cy="1440180"/>
            </a:xfrm>
            <a:custGeom>
              <a:avLst/>
              <a:gdLst/>
              <a:ahLst/>
              <a:cxnLst/>
              <a:rect l="l" t="t" r="r" b="b"/>
              <a:pathLst>
                <a:path w="930275" h="1440179">
                  <a:moveTo>
                    <a:pt x="0" y="1440180"/>
                  </a:moveTo>
                  <a:lnTo>
                    <a:pt x="929703" y="1440180"/>
                  </a:lnTo>
                  <a:lnTo>
                    <a:pt x="929703" y="0"/>
                  </a:lnTo>
                  <a:lnTo>
                    <a:pt x="0" y="0"/>
                  </a:lnTo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0" y="3884917"/>
              <a:ext cx="930275" cy="277495"/>
            </a:xfrm>
            <a:custGeom>
              <a:avLst/>
              <a:gdLst/>
              <a:ahLst/>
              <a:cxnLst/>
              <a:rect l="l" t="t" r="r" b="b"/>
              <a:pathLst>
                <a:path w="930275" h="277495">
                  <a:moveTo>
                    <a:pt x="929703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929703" y="276999"/>
                  </a:lnTo>
                  <a:lnTo>
                    <a:pt x="92970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8564" y="3915536"/>
            <a:ext cx="796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CARLOS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II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-4762" y="5298236"/>
            <a:ext cx="904240" cy="287020"/>
            <a:chOff x="-4762" y="5298236"/>
            <a:chExt cx="904240" cy="287020"/>
          </a:xfrm>
        </p:grpSpPr>
        <p:sp>
          <p:nvSpPr>
            <p:cNvPr id="38" name="object 38"/>
            <p:cNvSpPr/>
            <p:nvPr/>
          </p:nvSpPr>
          <p:spPr>
            <a:xfrm>
              <a:off x="0" y="5302999"/>
              <a:ext cx="894715" cy="277495"/>
            </a:xfrm>
            <a:custGeom>
              <a:avLst/>
              <a:gdLst/>
              <a:ahLst/>
              <a:cxnLst/>
              <a:rect l="l" t="t" r="r" b="b"/>
              <a:pathLst>
                <a:path w="894715" h="277495">
                  <a:moveTo>
                    <a:pt x="894638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894638" y="276999"/>
                  </a:lnTo>
                  <a:lnTo>
                    <a:pt x="8946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0" y="5302999"/>
              <a:ext cx="894715" cy="277495"/>
            </a:xfrm>
            <a:custGeom>
              <a:avLst/>
              <a:gdLst/>
              <a:ahLst/>
              <a:cxnLst/>
              <a:rect l="l" t="t" r="r" b="b"/>
              <a:pathLst>
                <a:path w="894715" h="277495">
                  <a:moveTo>
                    <a:pt x="0" y="276999"/>
                  </a:moveTo>
                  <a:lnTo>
                    <a:pt x="894638" y="276999"/>
                  </a:lnTo>
                  <a:lnTo>
                    <a:pt x="894638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612" y="5334127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1665-1700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71600" y="4222813"/>
            <a:ext cx="3619500" cy="1440180"/>
          </a:xfrm>
          <a:custGeom>
            <a:avLst/>
            <a:gdLst/>
            <a:ahLst/>
            <a:cxnLst/>
            <a:rect l="l" t="t" r="r" b="b"/>
            <a:pathLst>
              <a:path w="3619500" h="1440179">
                <a:moveTo>
                  <a:pt x="0" y="1440180"/>
                </a:moveTo>
                <a:lnTo>
                  <a:pt x="3619500" y="1440180"/>
                </a:lnTo>
                <a:lnTo>
                  <a:pt x="3619500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523D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165604" y="3862819"/>
            <a:ext cx="966469" cy="277495"/>
          </a:xfrm>
          <a:prstGeom prst="rect">
            <a:avLst/>
          </a:prstGeom>
          <a:solidFill>
            <a:srgbClr val="B58E5F"/>
          </a:solidFill>
        </p:spPr>
        <p:txBody>
          <a:bodyPr vert="horz" wrap="square" lIns="0" tIns="4318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FELIPE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65604" y="5302999"/>
            <a:ext cx="966469" cy="277495"/>
          </a:xfrm>
          <a:prstGeom prst="rect">
            <a:avLst/>
          </a:prstGeom>
          <a:solidFill>
            <a:srgbClr val="B58E5F"/>
          </a:solidFill>
        </p:spPr>
        <p:txBody>
          <a:bodyPr vert="horz" wrap="square" lIns="0" tIns="4381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1700-1746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619116" y="4222813"/>
            <a:ext cx="1167130" cy="1440180"/>
          </a:xfrm>
          <a:custGeom>
            <a:avLst/>
            <a:gdLst/>
            <a:ahLst/>
            <a:cxnLst/>
            <a:rect l="l" t="t" r="r" b="b"/>
            <a:pathLst>
              <a:path w="1167129" h="1440179">
                <a:moveTo>
                  <a:pt x="0" y="1440180"/>
                </a:moveTo>
                <a:lnTo>
                  <a:pt x="1166914" y="1440180"/>
                </a:lnTo>
                <a:lnTo>
                  <a:pt x="1166914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572000" y="3689197"/>
            <a:ext cx="1214120" cy="46228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4450" rIns="0" bIns="0" rtlCol="0">
            <a:spAutoFit/>
          </a:bodyPr>
          <a:lstStyle/>
          <a:p>
            <a:pPr marL="534670" marR="170180" indent="-356870">
              <a:lnSpc>
                <a:spcPct val="100000"/>
              </a:lnSpc>
              <a:spcBef>
                <a:spcPts val="35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FERN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  VI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20971" y="5302999"/>
            <a:ext cx="931544" cy="27749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381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1746-1759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868161" y="4222813"/>
            <a:ext cx="2114550" cy="1440180"/>
          </a:xfrm>
          <a:custGeom>
            <a:avLst/>
            <a:gdLst/>
            <a:ahLst/>
            <a:cxnLst/>
            <a:rect l="l" t="t" r="r" b="b"/>
            <a:pathLst>
              <a:path w="2114550" h="1440179">
                <a:moveTo>
                  <a:pt x="0" y="1440180"/>
                </a:moveTo>
                <a:lnTo>
                  <a:pt x="2114168" y="1440180"/>
                </a:lnTo>
                <a:lnTo>
                  <a:pt x="2114168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444234" y="5302999"/>
            <a:ext cx="931544" cy="27749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381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1759-1788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337363" y="3869105"/>
            <a:ext cx="1050925" cy="287020"/>
            <a:chOff x="6337363" y="3869105"/>
            <a:chExt cx="1050925" cy="287020"/>
          </a:xfrm>
        </p:grpSpPr>
        <p:sp>
          <p:nvSpPr>
            <p:cNvPr id="50" name="object 50"/>
            <p:cNvSpPr/>
            <p:nvPr/>
          </p:nvSpPr>
          <p:spPr>
            <a:xfrm>
              <a:off x="6342126" y="3873868"/>
              <a:ext cx="1041400" cy="277495"/>
            </a:xfrm>
            <a:custGeom>
              <a:avLst/>
              <a:gdLst/>
              <a:ahLst/>
              <a:cxnLst/>
              <a:rect l="l" t="t" r="r" b="b"/>
              <a:pathLst>
                <a:path w="1041400" h="277495">
                  <a:moveTo>
                    <a:pt x="1041171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1041171" y="276999"/>
                  </a:lnTo>
                  <a:lnTo>
                    <a:pt x="104117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342126" y="3873868"/>
              <a:ext cx="1041400" cy="277495"/>
            </a:xfrm>
            <a:custGeom>
              <a:avLst/>
              <a:gdLst/>
              <a:ahLst/>
              <a:cxnLst/>
              <a:rect l="l" t="t" r="r" b="b"/>
              <a:pathLst>
                <a:path w="1041400" h="277495">
                  <a:moveTo>
                    <a:pt x="0" y="276999"/>
                  </a:moveTo>
                  <a:lnTo>
                    <a:pt x="1041171" y="276999"/>
                  </a:lnTo>
                  <a:lnTo>
                    <a:pt x="1041171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6342126" y="3873868"/>
            <a:ext cx="1041400" cy="2774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34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CARLOS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III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7996681" y="4191063"/>
            <a:ext cx="1179195" cy="1503680"/>
            <a:chOff x="7996681" y="4191063"/>
            <a:chExt cx="1179195" cy="1503680"/>
          </a:xfrm>
        </p:grpSpPr>
        <p:sp>
          <p:nvSpPr>
            <p:cNvPr id="54" name="object 54"/>
            <p:cNvSpPr/>
            <p:nvPr/>
          </p:nvSpPr>
          <p:spPr>
            <a:xfrm>
              <a:off x="8028431" y="4222813"/>
              <a:ext cx="1115695" cy="1440180"/>
            </a:xfrm>
            <a:custGeom>
              <a:avLst/>
              <a:gdLst/>
              <a:ahLst/>
              <a:cxnLst/>
              <a:rect l="l" t="t" r="r" b="b"/>
              <a:pathLst>
                <a:path w="1115695" h="1440179">
                  <a:moveTo>
                    <a:pt x="0" y="1440180"/>
                  </a:moveTo>
                  <a:lnTo>
                    <a:pt x="1115567" y="1440180"/>
                  </a:lnTo>
                </a:path>
                <a:path w="1115695" h="1440179">
                  <a:moveTo>
                    <a:pt x="1115567" y="0"/>
                  </a:moveTo>
                  <a:lnTo>
                    <a:pt x="0" y="0"/>
                  </a:lnTo>
                  <a:lnTo>
                    <a:pt x="0" y="1440180"/>
                  </a:lnTo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130285" y="5302999"/>
              <a:ext cx="931544" cy="277495"/>
            </a:xfrm>
            <a:custGeom>
              <a:avLst/>
              <a:gdLst/>
              <a:ahLst/>
              <a:cxnLst/>
              <a:rect l="l" t="t" r="r" b="b"/>
              <a:pathLst>
                <a:path w="931545" h="277495">
                  <a:moveTo>
                    <a:pt x="931151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931151" y="276999"/>
                  </a:lnTo>
                  <a:lnTo>
                    <a:pt x="9311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8219693" y="5334127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1778-1808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067293" y="3862819"/>
            <a:ext cx="1041400" cy="277495"/>
          </a:xfrm>
          <a:custGeom>
            <a:avLst/>
            <a:gdLst/>
            <a:ahLst/>
            <a:cxnLst/>
            <a:rect l="l" t="t" r="r" b="b"/>
            <a:pathLst>
              <a:path w="1041400" h="277495">
                <a:moveTo>
                  <a:pt x="1041171" y="0"/>
                </a:moveTo>
                <a:lnTo>
                  <a:pt x="0" y="0"/>
                </a:lnTo>
                <a:lnTo>
                  <a:pt x="0" y="276999"/>
                </a:lnTo>
                <a:lnTo>
                  <a:pt x="1041171" y="276999"/>
                </a:lnTo>
                <a:lnTo>
                  <a:pt x="104117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8161781" y="3893566"/>
            <a:ext cx="8553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CARLOS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IV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2514" y="6074702"/>
            <a:ext cx="1011555" cy="462280"/>
          </a:xfrm>
          <a:prstGeom prst="rect">
            <a:avLst/>
          </a:prstGeom>
          <a:solidFill>
            <a:srgbClr val="6F2F9F"/>
          </a:solidFill>
          <a:ln w="9525">
            <a:solidFill>
              <a:srgbClr val="2C1F15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35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Monarquía</a:t>
            </a:r>
            <a:endParaRPr sz="1200">
              <a:latin typeface="Arial"/>
              <a:cs typeface="Arial"/>
            </a:endParaRPr>
          </a:p>
          <a:p>
            <a:pPr marL="131445">
              <a:lnSpc>
                <a:spcPct val="100000"/>
              </a:lnSpc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autoritaria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868161" y="5734989"/>
            <a:ext cx="2089150" cy="277495"/>
          </a:xfrm>
          <a:prstGeom prst="rect">
            <a:avLst/>
          </a:prstGeom>
          <a:solidFill>
            <a:srgbClr val="92D050"/>
          </a:solidFill>
          <a:ln w="9525">
            <a:solidFill>
              <a:srgbClr val="2C1F1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34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Despotismo</a:t>
            </a:r>
            <a:r>
              <a:rPr sz="12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Ilustrado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8097393" y="6023025"/>
            <a:ext cx="1011555" cy="646430"/>
          </a:xfrm>
          <a:custGeom>
            <a:avLst/>
            <a:gdLst/>
            <a:ahLst/>
            <a:cxnLst/>
            <a:rect l="l" t="t" r="r" b="b"/>
            <a:pathLst>
              <a:path w="1011554" h="646429">
                <a:moveTo>
                  <a:pt x="1011097" y="0"/>
                </a:moveTo>
                <a:lnTo>
                  <a:pt x="0" y="0"/>
                </a:lnTo>
                <a:lnTo>
                  <a:pt x="0" y="646328"/>
                </a:lnTo>
                <a:lnTo>
                  <a:pt x="1011097" y="646328"/>
                </a:lnTo>
                <a:lnTo>
                  <a:pt x="10110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8097393" y="6023025"/>
            <a:ext cx="1011555" cy="646430"/>
          </a:xfrm>
          <a:prstGeom prst="rect">
            <a:avLst/>
          </a:prstGeom>
          <a:ln w="9525">
            <a:solidFill>
              <a:srgbClr val="2C1F15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63195" marR="154940" algn="ctr">
              <a:lnSpc>
                <a:spcPct val="100000"/>
              </a:lnSpc>
              <a:spcBef>
                <a:spcPts val="360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Crisis</a:t>
            </a:r>
            <a:r>
              <a:rPr sz="1200" b="1" i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200" b="1" i="1" spc="-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Antiguo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Régimen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724144" y="6328625"/>
            <a:ext cx="2405380" cy="0"/>
          </a:xfrm>
          <a:custGeom>
            <a:avLst/>
            <a:gdLst/>
            <a:ahLst/>
            <a:cxnLst/>
            <a:rect l="l" t="t" r="r" b="b"/>
            <a:pathLst>
              <a:path w="2405379">
                <a:moveTo>
                  <a:pt x="0" y="0"/>
                </a:moveTo>
                <a:lnTo>
                  <a:pt x="2404999" y="0"/>
                </a:lnTo>
              </a:path>
            </a:pathLst>
          </a:custGeom>
          <a:ln w="98628">
            <a:solidFill>
              <a:srgbClr val="2C1F1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25169" y="6328625"/>
            <a:ext cx="2762885" cy="0"/>
          </a:xfrm>
          <a:custGeom>
            <a:avLst/>
            <a:gdLst/>
            <a:ahLst/>
            <a:cxnLst/>
            <a:rect l="l" t="t" r="r" b="b"/>
            <a:pathLst>
              <a:path w="2762885">
                <a:moveTo>
                  <a:pt x="0" y="0"/>
                </a:moveTo>
                <a:lnTo>
                  <a:pt x="2762605" y="0"/>
                </a:lnTo>
              </a:path>
            </a:pathLst>
          </a:custGeom>
          <a:ln w="98628">
            <a:solidFill>
              <a:srgbClr val="2C1F1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787775" y="6167043"/>
            <a:ext cx="1936750" cy="277495"/>
          </a:xfrm>
          <a:prstGeom prst="rect">
            <a:avLst/>
          </a:prstGeom>
          <a:solidFill>
            <a:srgbClr val="B58E5F"/>
          </a:solidFill>
          <a:ln w="9525">
            <a:solidFill>
              <a:srgbClr val="2C1F1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345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Monarquía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absoluta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896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785" algn="l"/>
              </a:tabLst>
            </a:pPr>
            <a:r>
              <a:rPr u="none" spc="-5" dirty="0"/>
              <a:t>6</a:t>
            </a:r>
            <a:r>
              <a:rPr spc="-5" dirty="0"/>
              <a:t>.-</a:t>
            </a:r>
            <a:r>
              <a:rPr dirty="0"/>
              <a:t> EL</a:t>
            </a:r>
            <a:r>
              <a:rPr spc="-45" dirty="0"/>
              <a:t> </a:t>
            </a:r>
            <a:r>
              <a:rPr dirty="0"/>
              <a:t>REFORMISMO</a:t>
            </a:r>
            <a:r>
              <a:rPr spc="-5" dirty="0"/>
              <a:t> BORBÓNICO:</a:t>
            </a:r>
            <a:r>
              <a:rPr spc="5" dirty="0"/>
              <a:t> </a:t>
            </a:r>
            <a:r>
              <a:rPr dirty="0"/>
              <a:t>EL</a:t>
            </a:r>
            <a:r>
              <a:rPr spc="-35" dirty="0"/>
              <a:t> </a:t>
            </a:r>
            <a:r>
              <a:rPr spc="-10" dirty="0"/>
              <a:t>REINADO</a:t>
            </a:r>
            <a:r>
              <a:rPr spc="50" dirty="0"/>
              <a:t> </a:t>
            </a:r>
            <a:r>
              <a:rPr spc="-5" dirty="0"/>
              <a:t>DE</a:t>
            </a:r>
            <a:r>
              <a:rPr dirty="0"/>
              <a:t> </a:t>
            </a:r>
            <a:r>
              <a:rPr spc="-15" dirty="0"/>
              <a:t>CARLOS</a:t>
            </a:r>
            <a:r>
              <a:rPr spc="50" dirty="0"/>
              <a:t> </a:t>
            </a:r>
            <a:r>
              <a:rPr dirty="0"/>
              <a:t>III	</a:t>
            </a:r>
          </a:p>
        </p:txBody>
      </p:sp>
      <p:pic>
        <p:nvPicPr>
          <p:cNvPr id="67" name="object 6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2514" y="404622"/>
            <a:ext cx="4346448" cy="3392297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5139563" y="476656"/>
            <a:ext cx="3105150" cy="52324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 marR="293370">
              <a:lnSpc>
                <a:spcPct val="100000"/>
              </a:lnSpc>
              <a:spcBef>
                <a:spcPts val="315"/>
              </a:spcBef>
            </a:pPr>
            <a:r>
              <a:rPr sz="1400" dirty="0">
                <a:latin typeface="Arial MT"/>
                <a:cs typeface="Arial MT"/>
              </a:rPr>
              <a:t>Su reinado </a:t>
            </a:r>
            <a:r>
              <a:rPr sz="1400" spc="-5" dirty="0">
                <a:latin typeface="Arial MT"/>
                <a:cs typeface="Arial MT"/>
              </a:rPr>
              <a:t>constituye </a:t>
            </a:r>
            <a:r>
              <a:rPr sz="1400" dirty="0">
                <a:latin typeface="Arial MT"/>
                <a:cs typeface="Arial MT"/>
              </a:rPr>
              <a:t>el ejemplo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español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despotismo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ilustrado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72000" y="1105623"/>
            <a:ext cx="4177029" cy="73914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 marR="127000">
              <a:lnSpc>
                <a:spcPct val="100000"/>
              </a:lnSpc>
              <a:spcBef>
                <a:spcPts val="315"/>
              </a:spcBef>
            </a:pPr>
            <a:r>
              <a:rPr sz="1400" dirty="0">
                <a:latin typeface="Arial MT"/>
                <a:cs typeface="Arial MT"/>
              </a:rPr>
              <a:t>Se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mostró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partidario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seguir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algunas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ideas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 </a:t>
            </a:r>
            <a:r>
              <a:rPr sz="1400" spc="-37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Ilustración </a:t>
            </a:r>
            <a:r>
              <a:rPr sz="1400" dirty="0">
                <a:latin typeface="Arial MT"/>
                <a:cs typeface="Arial MT"/>
              </a:rPr>
              <a:t>siempre que no atentaran contra el 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poder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b="1" spc="-5" dirty="0">
                <a:latin typeface="Arial"/>
                <a:cs typeface="Arial"/>
              </a:rPr>
              <a:t>monarquía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absoluta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349373" y="4365104"/>
            <a:ext cx="6431280" cy="277495"/>
          </a:xfrm>
          <a:custGeom>
            <a:avLst/>
            <a:gdLst/>
            <a:ahLst/>
            <a:cxnLst/>
            <a:rect l="l" t="t" r="r" b="b"/>
            <a:pathLst>
              <a:path w="6431280" h="277495">
                <a:moveTo>
                  <a:pt x="6431280" y="0"/>
                </a:moveTo>
                <a:lnTo>
                  <a:pt x="0" y="0"/>
                </a:lnTo>
                <a:lnTo>
                  <a:pt x="0" y="276999"/>
                </a:lnTo>
                <a:lnTo>
                  <a:pt x="6431280" y="276999"/>
                </a:lnTo>
                <a:lnTo>
                  <a:pt x="643128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2349373" y="4365104"/>
            <a:ext cx="6431280" cy="277495"/>
          </a:xfrm>
          <a:prstGeom prst="rect">
            <a:avLst/>
          </a:prstGeom>
          <a:ln w="9525">
            <a:solidFill>
              <a:srgbClr val="2C1F15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40"/>
              </a:spcBef>
            </a:pPr>
            <a:r>
              <a:rPr sz="1200" b="1" i="1" spc="-5" dirty="0">
                <a:solidFill>
                  <a:srgbClr val="FFFFFF"/>
                </a:solidFill>
                <a:latin typeface="Arial"/>
                <a:cs typeface="Arial"/>
              </a:rPr>
              <a:t>Ilustración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69761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6.-</a:t>
            </a:r>
            <a:r>
              <a:rPr u="none" dirty="0"/>
              <a:t> EL</a:t>
            </a:r>
            <a:r>
              <a:rPr u="none" spc="-45" dirty="0"/>
              <a:t> </a:t>
            </a:r>
            <a:r>
              <a:rPr u="none" dirty="0"/>
              <a:t>REFORMISMO</a:t>
            </a:r>
            <a:r>
              <a:rPr u="none" spc="-5" dirty="0"/>
              <a:t> BORBÓNICO:</a:t>
            </a:r>
            <a:r>
              <a:rPr u="none" spc="5" dirty="0"/>
              <a:t> </a:t>
            </a:r>
            <a:r>
              <a:rPr u="none" dirty="0"/>
              <a:t>EL</a:t>
            </a:r>
            <a:r>
              <a:rPr u="none" spc="-35" dirty="0"/>
              <a:t> </a:t>
            </a:r>
            <a:r>
              <a:rPr u="none" spc="-10" dirty="0"/>
              <a:t>REINADO</a:t>
            </a:r>
            <a:r>
              <a:rPr u="none" spc="50" dirty="0"/>
              <a:t> </a:t>
            </a:r>
            <a:r>
              <a:rPr u="none" spc="-5" dirty="0"/>
              <a:t>DE</a:t>
            </a:r>
            <a:r>
              <a:rPr u="none" dirty="0"/>
              <a:t> </a:t>
            </a:r>
            <a:r>
              <a:rPr u="none" spc="-15" dirty="0"/>
              <a:t>CARLOS</a:t>
            </a:r>
            <a:r>
              <a:rPr u="none" spc="50" dirty="0"/>
              <a:t> </a:t>
            </a:r>
            <a:r>
              <a:rPr u="none" dirty="0"/>
              <a:t>III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" y="333375"/>
            <a:ext cx="4033012" cy="3539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6639" y="360426"/>
            <a:ext cx="3910329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6.1.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 Carlos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III,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7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despotismo</a:t>
            </a: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ilustrado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504" y="799591"/>
            <a:ext cx="1811655" cy="32385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latin typeface="Arial"/>
                <a:cs typeface="Arial"/>
              </a:rPr>
              <a:t>Carlos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III</a:t>
            </a:r>
            <a:r>
              <a:rPr sz="1500" b="1" spc="-5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(1759-88)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44242" y="735050"/>
            <a:ext cx="3734435" cy="462280"/>
            <a:chOff x="1944242" y="735050"/>
            <a:chExt cx="3734435" cy="4622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7483" y="899540"/>
              <a:ext cx="3711008" cy="1744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44242" y="875791"/>
              <a:ext cx="3708400" cy="171450"/>
            </a:xfrm>
            <a:custGeom>
              <a:avLst/>
              <a:gdLst/>
              <a:ahLst/>
              <a:cxnLst/>
              <a:rect l="l" t="t" r="r" b="b"/>
              <a:pathLst>
                <a:path w="3708400" h="171450">
                  <a:moveTo>
                    <a:pt x="3536442" y="0"/>
                  </a:moveTo>
                  <a:lnTo>
                    <a:pt x="3536442" y="171450"/>
                  </a:lnTo>
                  <a:lnTo>
                    <a:pt x="3650742" y="114300"/>
                  </a:lnTo>
                  <a:lnTo>
                    <a:pt x="3565017" y="114300"/>
                  </a:lnTo>
                  <a:lnTo>
                    <a:pt x="3565017" y="57150"/>
                  </a:lnTo>
                  <a:lnTo>
                    <a:pt x="3650742" y="57150"/>
                  </a:lnTo>
                  <a:lnTo>
                    <a:pt x="3536442" y="0"/>
                  </a:lnTo>
                  <a:close/>
                </a:path>
                <a:path w="3708400" h="171450">
                  <a:moveTo>
                    <a:pt x="3536442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536442" y="114300"/>
                  </a:lnTo>
                  <a:lnTo>
                    <a:pt x="3536442" y="57150"/>
                  </a:lnTo>
                  <a:close/>
                </a:path>
                <a:path w="3708400" h="171450">
                  <a:moveTo>
                    <a:pt x="3650742" y="57150"/>
                  </a:moveTo>
                  <a:lnTo>
                    <a:pt x="3565017" y="57150"/>
                  </a:lnTo>
                  <a:lnTo>
                    <a:pt x="3565017" y="114300"/>
                  </a:lnTo>
                  <a:lnTo>
                    <a:pt x="3650742" y="114300"/>
                  </a:lnTo>
                  <a:lnTo>
                    <a:pt x="3707892" y="85725"/>
                  </a:lnTo>
                  <a:lnTo>
                    <a:pt x="3650742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11729" y="735050"/>
              <a:ext cx="2808605" cy="462280"/>
            </a:xfrm>
            <a:custGeom>
              <a:avLst/>
              <a:gdLst/>
              <a:ahLst/>
              <a:cxnLst/>
              <a:rect l="l" t="t" r="r" b="b"/>
              <a:pathLst>
                <a:path w="2808604" h="462280">
                  <a:moveTo>
                    <a:pt x="2808223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2808223" y="461670"/>
                  </a:lnTo>
                  <a:lnTo>
                    <a:pt x="2808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91485" y="763651"/>
            <a:ext cx="2647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9455" marR="5080" indent="-70739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Experiencia de gobierno ilustrado en el </a:t>
            </a:r>
            <a:r>
              <a:rPr sz="1200" spc="-3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Reino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Nápoles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24144" y="816940"/>
            <a:ext cx="3096895" cy="307975"/>
          </a:xfrm>
          <a:prstGeom prst="rect">
            <a:avLst/>
          </a:prstGeom>
          <a:ln w="19050">
            <a:solidFill>
              <a:srgbClr val="161616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400" b="1" spc="-5" dirty="0">
                <a:latin typeface="Arial"/>
                <a:cs typeface="Arial"/>
              </a:rPr>
              <a:t>Programa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reformas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9761" y="1486509"/>
            <a:ext cx="1980564" cy="64643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7325" indent="-96520">
              <a:lnSpc>
                <a:spcPct val="100000"/>
              </a:lnSpc>
              <a:spcBef>
                <a:spcPts val="325"/>
              </a:spcBef>
              <a:buChar char="•"/>
              <a:tabLst>
                <a:tab pos="187960" algn="l"/>
              </a:tabLst>
            </a:pPr>
            <a:r>
              <a:rPr sz="1200" spc="-5" dirty="0">
                <a:latin typeface="Arial MT"/>
                <a:cs typeface="Arial MT"/>
              </a:rPr>
              <a:t>Campomanes</a:t>
            </a:r>
            <a:endParaRPr sz="1200">
              <a:latin typeface="Arial MT"/>
              <a:cs typeface="Arial MT"/>
            </a:endParaRPr>
          </a:p>
          <a:p>
            <a:pPr marL="187325" indent="-96520">
              <a:lnSpc>
                <a:spcPct val="100000"/>
              </a:lnSpc>
              <a:spcBef>
                <a:spcPts val="5"/>
              </a:spcBef>
              <a:buChar char="•"/>
              <a:tabLst>
                <a:tab pos="187960" algn="l"/>
              </a:tabLst>
            </a:pPr>
            <a:r>
              <a:rPr sz="1200" dirty="0">
                <a:latin typeface="Arial MT"/>
                <a:cs typeface="Arial MT"/>
              </a:rPr>
              <a:t>Conde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Aranda</a:t>
            </a:r>
            <a:endParaRPr sz="1200">
              <a:latin typeface="Arial MT"/>
              <a:cs typeface="Arial MT"/>
            </a:endParaRPr>
          </a:p>
          <a:p>
            <a:pPr marL="187325" indent="-96520">
              <a:lnSpc>
                <a:spcPct val="100000"/>
              </a:lnSpc>
              <a:buChar char="•"/>
              <a:tabLst>
                <a:tab pos="187960" algn="l"/>
              </a:tabLst>
            </a:pPr>
            <a:r>
              <a:rPr sz="1200" dirty="0">
                <a:latin typeface="Arial MT"/>
                <a:cs typeface="Arial MT"/>
              </a:rPr>
              <a:t>Conde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Floridablanca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9946" y="1486509"/>
            <a:ext cx="1440180" cy="64643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7960" indent="-96520">
              <a:lnSpc>
                <a:spcPct val="100000"/>
              </a:lnSpc>
              <a:spcBef>
                <a:spcPts val="325"/>
              </a:spcBef>
              <a:buChar char="•"/>
              <a:tabLst>
                <a:tab pos="188595" algn="l"/>
              </a:tabLst>
            </a:pPr>
            <a:r>
              <a:rPr sz="1200" spc="-5" dirty="0">
                <a:latin typeface="Arial MT"/>
                <a:cs typeface="Arial MT"/>
              </a:rPr>
              <a:t>Pablo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Olavide</a:t>
            </a:r>
            <a:endParaRPr sz="1200">
              <a:latin typeface="Arial MT"/>
              <a:cs typeface="Arial MT"/>
            </a:endParaRPr>
          </a:p>
          <a:p>
            <a:pPr marL="187960" indent="-96520">
              <a:lnSpc>
                <a:spcPct val="100000"/>
              </a:lnSpc>
              <a:spcBef>
                <a:spcPts val="5"/>
              </a:spcBef>
              <a:buChar char="•"/>
              <a:tabLst>
                <a:tab pos="188595" algn="l"/>
              </a:tabLst>
            </a:pPr>
            <a:r>
              <a:rPr sz="1200" dirty="0">
                <a:latin typeface="Arial MT"/>
                <a:cs typeface="Arial MT"/>
              </a:rPr>
              <a:t>Cabarrús</a:t>
            </a:r>
            <a:endParaRPr sz="1200">
              <a:latin typeface="Arial MT"/>
              <a:cs typeface="Arial MT"/>
            </a:endParaRPr>
          </a:p>
          <a:p>
            <a:pPr marL="187960" indent="-96520">
              <a:lnSpc>
                <a:spcPct val="100000"/>
              </a:lnSpc>
              <a:buChar char="•"/>
              <a:tabLst>
                <a:tab pos="188595" algn="l"/>
              </a:tabLst>
            </a:pPr>
            <a:r>
              <a:rPr sz="1200" spc="-5" dirty="0">
                <a:latin typeface="Arial MT"/>
                <a:cs typeface="Arial MT"/>
              </a:rPr>
              <a:t>Jovellanos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03772" y="1873758"/>
            <a:ext cx="30772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3679">
              <a:lnSpc>
                <a:spcPct val="100000"/>
              </a:lnSpc>
              <a:spcBef>
                <a:spcPts val="100"/>
              </a:spcBef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descontento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los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b="1" spc="-5" dirty="0">
                <a:latin typeface="Arial"/>
                <a:cs typeface="Arial"/>
              </a:rPr>
              <a:t>privilegiados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spc="-5" dirty="0">
                <a:latin typeface="Arial MT"/>
                <a:cs typeface="Arial MT"/>
              </a:rPr>
              <a:t>por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presencia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altos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cargos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extranjeros</a:t>
            </a:r>
            <a:endParaRPr sz="12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Font typeface="Arial MT"/>
              <a:buChar char="•"/>
              <a:tabLst>
                <a:tab pos="109220" algn="l"/>
              </a:tabLst>
            </a:pPr>
            <a:r>
              <a:rPr sz="1200" b="1" dirty="0">
                <a:latin typeface="Arial"/>
                <a:cs typeface="Arial"/>
              </a:rPr>
              <a:t>malestar popular </a:t>
            </a:r>
            <a:r>
              <a:rPr sz="1200" spc="-5" dirty="0">
                <a:latin typeface="Arial MT"/>
                <a:cs typeface="Arial MT"/>
              </a:rPr>
              <a:t>por la carestía </a:t>
            </a:r>
            <a:r>
              <a:rPr sz="1200" dirty="0">
                <a:latin typeface="Arial MT"/>
                <a:cs typeface="Arial MT"/>
              </a:rPr>
              <a:t>y </a:t>
            </a:r>
            <a:r>
              <a:rPr sz="1200" spc="-5" dirty="0">
                <a:latin typeface="Arial MT"/>
                <a:cs typeface="Arial MT"/>
              </a:rPr>
              <a:t>escasez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alimentos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42361" y="1225422"/>
            <a:ext cx="2346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Colaboración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ilustrados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españoles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44234" y="1393012"/>
            <a:ext cx="1656714" cy="307975"/>
          </a:xfrm>
          <a:custGeom>
            <a:avLst/>
            <a:gdLst/>
            <a:ahLst/>
            <a:cxnLst/>
            <a:rect l="l" t="t" r="r" b="b"/>
            <a:pathLst>
              <a:path w="1656715" h="307975">
                <a:moveTo>
                  <a:pt x="1656207" y="0"/>
                </a:moveTo>
                <a:lnTo>
                  <a:pt x="0" y="0"/>
                </a:lnTo>
                <a:lnTo>
                  <a:pt x="0" y="307771"/>
                </a:lnTo>
                <a:lnTo>
                  <a:pt x="1656207" y="307771"/>
                </a:lnTo>
                <a:lnTo>
                  <a:pt x="16562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545326" y="1420495"/>
            <a:ext cx="14554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Fuerte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oposición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186548" y="2420873"/>
            <a:ext cx="198755" cy="386080"/>
            <a:chOff x="7186548" y="2420873"/>
            <a:chExt cx="198755" cy="38608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0424" y="2444495"/>
              <a:ext cx="174498" cy="36221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186548" y="2420873"/>
              <a:ext cx="171450" cy="360045"/>
            </a:xfrm>
            <a:custGeom>
              <a:avLst/>
              <a:gdLst/>
              <a:ahLst/>
              <a:cxnLst/>
              <a:rect l="l" t="t" r="r" b="b"/>
              <a:pathLst>
                <a:path w="171450" h="360044">
                  <a:moveTo>
                    <a:pt x="57150" y="188595"/>
                  </a:moveTo>
                  <a:lnTo>
                    <a:pt x="0" y="188595"/>
                  </a:lnTo>
                  <a:lnTo>
                    <a:pt x="85725" y="360045"/>
                  </a:lnTo>
                  <a:lnTo>
                    <a:pt x="157162" y="217170"/>
                  </a:lnTo>
                  <a:lnTo>
                    <a:pt x="57150" y="217170"/>
                  </a:lnTo>
                  <a:lnTo>
                    <a:pt x="57150" y="188595"/>
                  </a:lnTo>
                  <a:close/>
                </a:path>
                <a:path w="171450" h="360044">
                  <a:moveTo>
                    <a:pt x="114300" y="0"/>
                  </a:moveTo>
                  <a:lnTo>
                    <a:pt x="57150" y="0"/>
                  </a:lnTo>
                  <a:lnTo>
                    <a:pt x="57150" y="217170"/>
                  </a:lnTo>
                  <a:lnTo>
                    <a:pt x="114300" y="217170"/>
                  </a:lnTo>
                  <a:lnTo>
                    <a:pt x="114300" y="0"/>
                  </a:lnTo>
                  <a:close/>
                </a:path>
                <a:path w="171450" h="360044">
                  <a:moveTo>
                    <a:pt x="171450" y="188595"/>
                  </a:moveTo>
                  <a:lnTo>
                    <a:pt x="114300" y="188595"/>
                  </a:lnTo>
                  <a:lnTo>
                    <a:pt x="114300" y="217170"/>
                  </a:lnTo>
                  <a:lnTo>
                    <a:pt x="157162" y="217170"/>
                  </a:lnTo>
                  <a:lnTo>
                    <a:pt x="171450" y="18859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868161" y="2780995"/>
            <a:ext cx="2520315" cy="307975"/>
          </a:xfrm>
          <a:prstGeom prst="rect">
            <a:avLst/>
          </a:prstGeom>
          <a:solidFill>
            <a:srgbClr val="FFFF00"/>
          </a:solidFill>
          <a:ln w="9525">
            <a:solidFill>
              <a:srgbClr val="161616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latin typeface="Arial"/>
                <a:cs typeface="Arial"/>
              </a:rPr>
              <a:t>Motín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Esquilache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(1766)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4789" y="2204847"/>
            <a:ext cx="4157345" cy="229235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752" y="4586794"/>
            <a:ext cx="1760220" cy="2271395"/>
            <a:chOff x="3752" y="4586794"/>
            <a:chExt cx="1760220" cy="227139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2" y="4586794"/>
              <a:ext cx="1759966" cy="227120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51523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5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419855" y="4581093"/>
            <a:ext cx="1536700" cy="2277110"/>
            <a:chOff x="3419855" y="4581093"/>
            <a:chExt cx="1536700" cy="2277110"/>
          </a:xfrm>
        </p:grpSpPr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19855" y="4581093"/>
              <a:ext cx="1536573" cy="227690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17975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4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7150607" y="4572373"/>
            <a:ext cx="1971675" cy="2286000"/>
            <a:chOff x="7150607" y="4572373"/>
            <a:chExt cx="1971675" cy="2286000"/>
          </a:xfrm>
        </p:grpSpPr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50607" y="4572373"/>
              <a:ext cx="1971675" cy="228562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578470" y="6525343"/>
              <a:ext cx="1170305" cy="260350"/>
            </a:xfrm>
            <a:custGeom>
              <a:avLst/>
              <a:gdLst/>
              <a:ahLst/>
              <a:cxnLst/>
              <a:rect l="l" t="t" r="r" b="b"/>
              <a:pathLst>
                <a:path w="1170304" h="260350">
                  <a:moveTo>
                    <a:pt x="1169987" y="0"/>
                  </a:moveTo>
                  <a:lnTo>
                    <a:pt x="0" y="0"/>
                  </a:lnTo>
                  <a:lnTo>
                    <a:pt x="0" y="260349"/>
                  </a:lnTo>
                  <a:lnTo>
                    <a:pt x="1169987" y="260349"/>
                  </a:lnTo>
                  <a:lnTo>
                    <a:pt x="1169987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2132" y="6555435"/>
            <a:ext cx="9436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C</a:t>
            </a:r>
            <a:r>
              <a:rPr sz="1100" b="1" dirty="0">
                <a:latin typeface="Arial"/>
                <a:cs typeface="Arial"/>
              </a:rPr>
              <a:t>amp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dirty="0">
                <a:latin typeface="Arial"/>
                <a:cs typeface="Arial"/>
              </a:rPr>
              <a:t>man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66769" y="6555435"/>
            <a:ext cx="7486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J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spc="-15" dirty="0">
                <a:latin typeface="Arial"/>
                <a:cs typeface="Arial"/>
              </a:rPr>
              <a:t>v</a:t>
            </a:r>
            <a:r>
              <a:rPr sz="1100" b="1" dirty="0">
                <a:latin typeface="Arial"/>
                <a:cs typeface="Arial"/>
              </a:rPr>
              <a:t>el</a:t>
            </a:r>
            <a:r>
              <a:rPr sz="1100" b="1" spc="5" dirty="0">
                <a:latin typeface="Arial"/>
                <a:cs typeface="Arial"/>
              </a:rPr>
              <a:t>l</a:t>
            </a:r>
            <a:r>
              <a:rPr sz="1100" b="1" dirty="0">
                <a:latin typeface="Arial"/>
                <a:cs typeface="Arial"/>
              </a:rPr>
              <a:t>a</a:t>
            </a:r>
            <a:r>
              <a:rPr sz="1100" b="1" spc="-5" dirty="0">
                <a:latin typeface="Arial"/>
                <a:cs typeface="Arial"/>
              </a:rPr>
              <a:t>n</a:t>
            </a:r>
            <a:r>
              <a:rPr sz="1100" b="1" dirty="0">
                <a:latin typeface="Arial"/>
                <a:cs typeface="Arial"/>
              </a:rPr>
              <a:t>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35848" y="6555435"/>
            <a:ext cx="5321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Olavide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46198" y="6547571"/>
            <a:ext cx="1484630" cy="261620"/>
          </a:xfrm>
          <a:custGeom>
            <a:avLst/>
            <a:gdLst/>
            <a:ahLst/>
            <a:cxnLst/>
            <a:rect l="l" t="t" r="r" b="b"/>
            <a:pathLst>
              <a:path w="1484629" h="261620">
                <a:moveTo>
                  <a:pt x="1484502" y="0"/>
                </a:moveTo>
                <a:lnTo>
                  <a:pt x="0" y="0"/>
                </a:lnTo>
                <a:lnTo>
                  <a:pt x="0" y="261607"/>
                </a:lnTo>
                <a:lnTo>
                  <a:pt x="1484502" y="261607"/>
                </a:lnTo>
                <a:lnTo>
                  <a:pt x="148450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035301" y="6577685"/>
            <a:ext cx="11791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Conde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Aranda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076063" y="4581156"/>
            <a:ext cx="2004695" cy="2205990"/>
            <a:chOff x="5076063" y="4581156"/>
            <a:chExt cx="2004695" cy="2205990"/>
          </a:xfrm>
        </p:grpSpPr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6063" y="4581156"/>
              <a:ext cx="2004187" cy="193928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175758" y="6525346"/>
              <a:ext cx="1772920" cy="261620"/>
            </a:xfrm>
            <a:custGeom>
              <a:avLst/>
              <a:gdLst/>
              <a:ahLst/>
              <a:cxnLst/>
              <a:rect l="l" t="t" r="r" b="b"/>
              <a:pathLst>
                <a:path w="1772920" h="261620">
                  <a:moveTo>
                    <a:pt x="1772539" y="0"/>
                  </a:moveTo>
                  <a:lnTo>
                    <a:pt x="0" y="0"/>
                  </a:lnTo>
                  <a:lnTo>
                    <a:pt x="0" y="261607"/>
                  </a:lnTo>
                  <a:lnTo>
                    <a:pt x="1772539" y="261607"/>
                  </a:lnTo>
                  <a:lnTo>
                    <a:pt x="177253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292344" y="6555435"/>
            <a:ext cx="16135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Arial"/>
                <a:cs typeface="Arial"/>
              </a:rPr>
              <a:t>Conde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Floridablanca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36332" y="5991669"/>
            <a:ext cx="1879600" cy="46228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88595" indent="-96520">
              <a:lnSpc>
                <a:spcPct val="100000"/>
              </a:lnSpc>
              <a:spcBef>
                <a:spcPts val="335"/>
              </a:spcBef>
              <a:buChar char="•"/>
              <a:tabLst>
                <a:tab pos="188595" algn="l"/>
              </a:tabLst>
            </a:pPr>
            <a:r>
              <a:rPr sz="1200" spc="-5" dirty="0">
                <a:latin typeface="Arial MT"/>
                <a:cs typeface="Arial MT"/>
              </a:rPr>
              <a:t>difundir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nuevas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ideas</a:t>
            </a:r>
            <a:endParaRPr sz="1200">
              <a:latin typeface="Arial MT"/>
              <a:cs typeface="Arial MT"/>
            </a:endParaRPr>
          </a:p>
          <a:p>
            <a:pPr marL="188595" indent="-96520">
              <a:lnSpc>
                <a:spcPct val="100000"/>
              </a:lnSpc>
              <a:buChar char="•"/>
              <a:tabLst>
                <a:tab pos="188595" algn="l"/>
              </a:tabLst>
            </a:pPr>
            <a:r>
              <a:rPr sz="1200" spc="-5" dirty="0">
                <a:latin typeface="Arial MT"/>
                <a:cs typeface="Arial MT"/>
              </a:rPr>
              <a:t>proyectos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reforma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44234" y="1140713"/>
            <a:ext cx="1656714" cy="732790"/>
            <a:chOff x="6444234" y="1140713"/>
            <a:chExt cx="1656714" cy="7327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0900" y="1165559"/>
              <a:ext cx="173735" cy="7074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175373" y="1140713"/>
              <a:ext cx="171450" cy="704850"/>
            </a:xfrm>
            <a:custGeom>
              <a:avLst/>
              <a:gdLst/>
              <a:ahLst/>
              <a:cxnLst/>
              <a:rect l="l" t="t" r="r" b="b"/>
              <a:pathLst>
                <a:path w="171450" h="704850">
                  <a:moveTo>
                    <a:pt x="114267" y="170858"/>
                  </a:moveTo>
                  <a:lnTo>
                    <a:pt x="57115" y="172043"/>
                  </a:lnTo>
                  <a:lnTo>
                    <a:pt x="68325" y="704723"/>
                  </a:lnTo>
                  <a:lnTo>
                    <a:pt x="125475" y="703452"/>
                  </a:lnTo>
                  <a:lnTo>
                    <a:pt x="114267" y="170858"/>
                  </a:lnTo>
                  <a:close/>
                </a:path>
                <a:path w="171450" h="704850">
                  <a:moveTo>
                    <a:pt x="82169" y="0"/>
                  </a:moveTo>
                  <a:lnTo>
                    <a:pt x="0" y="173227"/>
                  </a:lnTo>
                  <a:lnTo>
                    <a:pt x="57115" y="172043"/>
                  </a:lnTo>
                  <a:lnTo>
                    <a:pt x="56515" y="143510"/>
                  </a:lnTo>
                  <a:lnTo>
                    <a:pt x="113665" y="142239"/>
                  </a:lnTo>
                  <a:lnTo>
                    <a:pt x="157015" y="142239"/>
                  </a:lnTo>
                  <a:lnTo>
                    <a:pt x="82169" y="0"/>
                  </a:lnTo>
                  <a:close/>
                </a:path>
                <a:path w="171450" h="704850">
                  <a:moveTo>
                    <a:pt x="113665" y="142239"/>
                  </a:moveTo>
                  <a:lnTo>
                    <a:pt x="56515" y="143510"/>
                  </a:lnTo>
                  <a:lnTo>
                    <a:pt x="57115" y="172043"/>
                  </a:lnTo>
                  <a:lnTo>
                    <a:pt x="114267" y="170858"/>
                  </a:lnTo>
                  <a:lnTo>
                    <a:pt x="113665" y="142239"/>
                  </a:lnTo>
                  <a:close/>
                </a:path>
                <a:path w="171450" h="704850">
                  <a:moveTo>
                    <a:pt x="157015" y="142239"/>
                  </a:moveTo>
                  <a:lnTo>
                    <a:pt x="113665" y="142239"/>
                  </a:lnTo>
                  <a:lnTo>
                    <a:pt x="114267" y="170858"/>
                  </a:lnTo>
                  <a:lnTo>
                    <a:pt x="171450" y="169672"/>
                  </a:lnTo>
                  <a:lnTo>
                    <a:pt x="157015" y="14223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44234" y="1393012"/>
              <a:ext cx="1656714" cy="307975"/>
            </a:xfrm>
            <a:custGeom>
              <a:avLst/>
              <a:gdLst/>
              <a:ahLst/>
              <a:cxnLst/>
              <a:rect l="l" t="t" r="r" b="b"/>
              <a:pathLst>
                <a:path w="1656715" h="307975">
                  <a:moveTo>
                    <a:pt x="1656207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656207" y="307771"/>
                  </a:lnTo>
                  <a:lnTo>
                    <a:pt x="1656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42875" y="330993"/>
            <a:ext cx="8893175" cy="5080"/>
          </a:xfrm>
          <a:custGeom>
            <a:avLst/>
            <a:gdLst/>
            <a:ahLst/>
            <a:cxnLst/>
            <a:rect l="l" t="t" r="r" b="b"/>
            <a:pathLst>
              <a:path w="8893175" h="5079">
                <a:moveTo>
                  <a:pt x="0" y="4762"/>
                </a:moveTo>
                <a:lnTo>
                  <a:pt x="8893175" y="4762"/>
                </a:lnTo>
              </a:path>
              <a:path w="8893175" h="5079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4762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69761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spc="-5" dirty="0"/>
              <a:t>6.-</a:t>
            </a:r>
            <a:r>
              <a:rPr u="none" dirty="0"/>
              <a:t> EL</a:t>
            </a:r>
            <a:r>
              <a:rPr u="none" spc="-45" dirty="0"/>
              <a:t> </a:t>
            </a:r>
            <a:r>
              <a:rPr u="none" dirty="0"/>
              <a:t>REFORMISMO</a:t>
            </a:r>
            <a:r>
              <a:rPr u="none" spc="-5" dirty="0"/>
              <a:t> BORBÓNICO:</a:t>
            </a:r>
            <a:r>
              <a:rPr u="none" spc="5" dirty="0"/>
              <a:t> </a:t>
            </a:r>
            <a:r>
              <a:rPr u="none" dirty="0"/>
              <a:t>EL</a:t>
            </a:r>
            <a:r>
              <a:rPr u="none" spc="-35" dirty="0"/>
              <a:t> </a:t>
            </a:r>
            <a:r>
              <a:rPr u="none" spc="-10" dirty="0"/>
              <a:t>REINADO</a:t>
            </a:r>
            <a:r>
              <a:rPr u="none" spc="50" dirty="0"/>
              <a:t> </a:t>
            </a:r>
            <a:r>
              <a:rPr u="none" spc="-5" dirty="0"/>
              <a:t>DE</a:t>
            </a:r>
            <a:r>
              <a:rPr u="none" dirty="0"/>
              <a:t> </a:t>
            </a:r>
            <a:r>
              <a:rPr u="none" spc="-15" dirty="0"/>
              <a:t>CARLOS</a:t>
            </a:r>
            <a:r>
              <a:rPr u="none" spc="50" dirty="0"/>
              <a:t> </a:t>
            </a:r>
            <a:r>
              <a:rPr u="none" dirty="0"/>
              <a:t>III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50" y="333375"/>
            <a:ext cx="4033012" cy="3539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86639" y="360426"/>
            <a:ext cx="3910329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6.1.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 Carlos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III,</a:t>
            </a:r>
            <a:r>
              <a:rPr sz="17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el despotismo</a:t>
            </a: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ilustrado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504" y="799591"/>
            <a:ext cx="1811655" cy="32385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latin typeface="Arial"/>
                <a:cs typeface="Arial"/>
              </a:rPr>
              <a:t>Carlos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III</a:t>
            </a:r>
            <a:r>
              <a:rPr sz="1500" b="1" spc="-5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(1759-88)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44242" y="735050"/>
            <a:ext cx="3734435" cy="462280"/>
            <a:chOff x="1944242" y="735050"/>
            <a:chExt cx="3734435" cy="46228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7483" y="899540"/>
              <a:ext cx="3711008" cy="1744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44242" y="875791"/>
              <a:ext cx="3708400" cy="171450"/>
            </a:xfrm>
            <a:custGeom>
              <a:avLst/>
              <a:gdLst/>
              <a:ahLst/>
              <a:cxnLst/>
              <a:rect l="l" t="t" r="r" b="b"/>
              <a:pathLst>
                <a:path w="3708400" h="171450">
                  <a:moveTo>
                    <a:pt x="3536442" y="0"/>
                  </a:moveTo>
                  <a:lnTo>
                    <a:pt x="3536442" y="171450"/>
                  </a:lnTo>
                  <a:lnTo>
                    <a:pt x="3650742" y="114300"/>
                  </a:lnTo>
                  <a:lnTo>
                    <a:pt x="3565017" y="114300"/>
                  </a:lnTo>
                  <a:lnTo>
                    <a:pt x="3565017" y="57150"/>
                  </a:lnTo>
                  <a:lnTo>
                    <a:pt x="3650742" y="57150"/>
                  </a:lnTo>
                  <a:lnTo>
                    <a:pt x="3536442" y="0"/>
                  </a:lnTo>
                  <a:close/>
                </a:path>
                <a:path w="3708400" h="171450">
                  <a:moveTo>
                    <a:pt x="3536442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536442" y="114300"/>
                  </a:lnTo>
                  <a:lnTo>
                    <a:pt x="3536442" y="57150"/>
                  </a:lnTo>
                  <a:close/>
                </a:path>
                <a:path w="3708400" h="171450">
                  <a:moveTo>
                    <a:pt x="3650742" y="57150"/>
                  </a:moveTo>
                  <a:lnTo>
                    <a:pt x="3565017" y="57150"/>
                  </a:lnTo>
                  <a:lnTo>
                    <a:pt x="3565017" y="114300"/>
                  </a:lnTo>
                  <a:lnTo>
                    <a:pt x="3650742" y="114300"/>
                  </a:lnTo>
                  <a:lnTo>
                    <a:pt x="3707892" y="85725"/>
                  </a:lnTo>
                  <a:lnTo>
                    <a:pt x="3650742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11729" y="735050"/>
              <a:ext cx="2808605" cy="462280"/>
            </a:xfrm>
            <a:custGeom>
              <a:avLst/>
              <a:gdLst/>
              <a:ahLst/>
              <a:cxnLst/>
              <a:rect l="l" t="t" r="r" b="b"/>
              <a:pathLst>
                <a:path w="2808604" h="462280">
                  <a:moveTo>
                    <a:pt x="2808223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2808223" y="461670"/>
                  </a:lnTo>
                  <a:lnTo>
                    <a:pt x="2808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491485" y="763651"/>
            <a:ext cx="2647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9455" marR="5080" indent="-70739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Experiencia de gobierno ilustrado en el </a:t>
            </a:r>
            <a:r>
              <a:rPr sz="1200" spc="-3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Reino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Nápoles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24144" y="816940"/>
            <a:ext cx="3096895" cy="307975"/>
          </a:xfrm>
          <a:prstGeom prst="rect">
            <a:avLst/>
          </a:prstGeom>
          <a:ln w="19050">
            <a:solidFill>
              <a:srgbClr val="161616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400" b="1" spc="-5" dirty="0">
                <a:latin typeface="Arial"/>
                <a:cs typeface="Arial"/>
              </a:rPr>
              <a:t>Programa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reformas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59761" y="1486509"/>
            <a:ext cx="1980564" cy="64643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7325" indent="-96520">
              <a:lnSpc>
                <a:spcPct val="100000"/>
              </a:lnSpc>
              <a:spcBef>
                <a:spcPts val="325"/>
              </a:spcBef>
              <a:buChar char="•"/>
              <a:tabLst>
                <a:tab pos="187960" algn="l"/>
              </a:tabLst>
            </a:pPr>
            <a:r>
              <a:rPr sz="1200" spc="-5" dirty="0">
                <a:latin typeface="Arial MT"/>
                <a:cs typeface="Arial MT"/>
              </a:rPr>
              <a:t>Campomanes</a:t>
            </a:r>
            <a:endParaRPr sz="1200">
              <a:latin typeface="Arial MT"/>
              <a:cs typeface="Arial MT"/>
            </a:endParaRPr>
          </a:p>
          <a:p>
            <a:pPr marL="187325" indent="-96520">
              <a:lnSpc>
                <a:spcPct val="100000"/>
              </a:lnSpc>
              <a:spcBef>
                <a:spcPts val="5"/>
              </a:spcBef>
              <a:buChar char="•"/>
              <a:tabLst>
                <a:tab pos="187960" algn="l"/>
              </a:tabLst>
            </a:pPr>
            <a:r>
              <a:rPr sz="1200" dirty="0">
                <a:latin typeface="Arial MT"/>
                <a:cs typeface="Arial MT"/>
              </a:rPr>
              <a:t>Conde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Aranda</a:t>
            </a:r>
            <a:endParaRPr sz="1200">
              <a:latin typeface="Arial MT"/>
              <a:cs typeface="Arial MT"/>
            </a:endParaRPr>
          </a:p>
          <a:p>
            <a:pPr marL="187325" indent="-96520">
              <a:lnSpc>
                <a:spcPct val="100000"/>
              </a:lnSpc>
              <a:buChar char="•"/>
              <a:tabLst>
                <a:tab pos="187960" algn="l"/>
              </a:tabLst>
            </a:pPr>
            <a:r>
              <a:rPr sz="1200" dirty="0">
                <a:latin typeface="Arial MT"/>
                <a:cs typeface="Arial MT"/>
              </a:rPr>
              <a:t>Conde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Floridablanca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39946" y="1486509"/>
            <a:ext cx="1440180" cy="646430"/>
          </a:xfrm>
          <a:prstGeom prst="rect">
            <a:avLst/>
          </a:prstGeom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7960" indent="-96520">
              <a:lnSpc>
                <a:spcPct val="100000"/>
              </a:lnSpc>
              <a:spcBef>
                <a:spcPts val="325"/>
              </a:spcBef>
              <a:buChar char="•"/>
              <a:tabLst>
                <a:tab pos="188595" algn="l"/>
              </a:tabLst>
            </a:pPr>
            <a:r>
              <a:rPr sz="1200" spc="-5" dirty="0">
                <a:latin typeface="Arial MT"/>
                <a:cs typeface="Arial MT"/>
              </a:rPr>
              <a:t>Pablo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Olavide</a:t>
            </a:r>
            <a:endParaRPr sz="1200">
              <a:latin typeface="Arial MT"/>
              <a:cs typeface="Arial MT"/>
            </a:endParaRPr>
          </a:p>
          <a:p>
            <a:pPr marL="187960" indent="-96520">
              <a:lnSpc>
                <a:spcPct val="100000"/>
              </a:lnSpc>
              <a:spcBef>
                <a:spcPts val="5"/>
              </a:spcBef>
              <a:buChar char="•"/>
              <a:tabLst>
                <a:tab pos="188595" algn="l"/>
              </a:tabLst>
            </a:pPr>
            <a:r>
              <a:rPr sz="1200" dirty="0">
                <a:latin typeface="Arial MT"/>
                <a:cs typeface="Arial MT"/>
              </a:rPr>
              <a:t>Cabarrús</a:t>
            </a:r>
            <a:endParaRPr sz="1200">
              <a:latin typeface="Arial MT"/>
              <a:cs typeface="Arial MT"/>
            </a:endParaRPr>
          </a:p>
          <a:p>
            <a:pPr marL="187960" indent="-96520">
              <a:lnSpc>
                <a:spcPct val="100000"/>
              </a:lnSpc>
              <a:buChar char="•"/>
              <a:tabLst>
                <a:tab pos="188595" algn="l"/>
              </a:tabLst>
            </a:pPr>
            <a:r>
              <a:rPr sz="1200" spc="-5" dirty="0">
                <a:latin typeface="Arial MT"/>
                <a:cs typeface="Arial MT"/>
              </a:rPr>
              <a:t>Jovellanos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03772" y="1873758"/>
            <a:ext cx="30772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3679">
              <a:lnSpc>
                <a:spcPct val="100000"/>
              </a:lnSpc>
              <a:spcBef>
                <a:spcPts val="100"/>
              </a:spcBef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descontento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los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b="1" spc="-5" dirty="0">
                <a:latin typeface="Arial"/>
                <a:cs typeface="Arial"/>
              </a:rPr>
              <a:t>privilegiados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spc="-5" dirty="0">
                <a:latin typeface="Arial MT"/>
                <a:cs typeface="Arial MT"/>
              </a:rPr>
              <a:t>por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presencia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 altos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cargos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extranjeros</a:t>
            </a:r>
            <a:endParaRPr sz="12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Font typeface="Arial MT"/>
              <a:buChar char="•"/>
              <a:tabLst>
                <a:tab pos="109220" algn="l"/>
              </a:tabLst>
            </a:pPr>
            <a:r>
              <a:rPr sz="1200" b="1" dirty="0">
                <a:latin typeface="Arial"/>
                <a:cs typeface="Arial"/>
              </a:rPr>
              <a:t>malestar popular </a:t>
            </a:r>
            <a:r>
              <a:rPr sz="1200" spc="-5" dirty="0">
                <a:latin typeface="Arial MT"/>
                <a:cs typeface="Arial MT"/>
              </a:rPr>
              <a:t>por la carestía </a:t>
            </a:r>
            <a:r>
              <a:rPr sz="1200" dirty="0">
                <a:latin typeface="Arial MT"/>
                <a:cs typeface="Arial MT"/>
              </a:rPr>
              <a:t>y </a:t>
            </a:r>
            <a:r>
              <a:rPr sz="1200" spc="-5" dirty="0">
                <a:latin typeface="Arial MT"/>
                <a:cs typeface="Arial MT"/>
              </a:rPr>
              <a:t>escasez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alimentos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42361" y="1225422"/>
            <a:ext cx="2346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Colaboración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ilustrados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españoles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5326" y="1420495"/>
            <a:ext cx="14554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Fuerte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oposición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868161" y="2420873"/>
            <a:ext cx="2520315" cy="668020"/>
            <a:chOff x="5868161" y="2420873"/>
            <a:chExt cx="2520315" cy="668020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0425" y="2444495"/>
              <a:ext cx="174498" cy="36221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86548" y="2420873"/>
              <a:ext cx="171450" cy="360045"/>
            </a:xfrm>
            <a:custGeom>
              <a:avLst/>
              <a:gdLst/>
              <a:ahLst/>
              <a:cxnLst/>
              <a:rect l="l" t="t" r="r" b="b"/>
              <a:pathLst>
                <a:path w="171450" h="360044">
                  <a:moveTo>
                    <a:pt x="57150" y="188595"/>
                  </a:moveTo>
                  <a:lnTo>
                    <a:pt x="0" y="188595"/>
                  </a:lnTo>
                  <a:lnTo>
                    <a:pt x="85725" y="360045"/>
                  </a:lnTo>
                  <a:lnTo>
                    <a:pt x="157162" y="217170"/>
                  </a:lnTo>
                  <a:lnTo>
                    <a:pt x="57150" y="217170"/>
                  </a:lnTo>
                  <a:lnTo>
                    <a:pt x="57150" y="188595"/>
                  </a:lnTo>
                  <a:close/>
                </a:path>
                <a:path w="171450" h="360044">
                  <a:moveTo>
                    <a:pt x="114300" y="0"/>
                  </a:moveTo>
                  <a:lnTo>
                    <a:pt x="57150" y="0"/>
                  </a:lnTo>
                  <a:lnTo>
                    <a:pt x="57150" y="217170"/>
                  </a:lnTo>
                  <a:lnTo>
                    <a:pt x="114300" y="217170"/>
                  </a:lnTo>
                  <a:lnTo>
                    <a:pt x="114300" y="0"/>
                  </a:lnTo>
                  <a:close/>
                </a:path>
                <a:path w="171450" h="360044">
                  <a:moveTo>
                    <a:pt x="171450" y="188595"/>
                  </a:moveTo>
                  <a:lnTo>
                    <a:pt x="114300" y="188595"/>
                  </a:lnTo>
                  <a:lnTo>
                    <a:pt x="114300" y="217170"/>
                  </a:lnTo>
                  <a:lnTo>
                    <a:pt x="157162" y="217170"/>
                  </a:lnTo>
                  <a:lnTo>
                    <a:pt x="171450" y="18859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68161" y="2780995"/>
              <a:ext cx="2520315" cy="307975"/>
            </a:xfrm>
            <a:custGeom>
              <a:avLst/>
              <a:gdLst/>
              <a:ahLst/>
              <a:cxnLst/>
              <a:rect l="l" t="t" r="r" b="b"/>
              <a:pathLst>
                <a:path w="2520315" h="307975">
                  <a:moveTo>
                    <a:pt x="2520315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2520315" y="307771"/>
                  </a:lnTo>
                  <a:lnTo>
                    <a:pt x="252031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868161" y="2780995"/>
            <a:ext cx="2520315" cy="307975"/>
          </a:xfrm>
          <a:prstGeom prst="rect">
            <a:avLst/>
          </a:prstGeom>
          <a:ln w="9525">
            <a:solidFill>
              <a:srgbClr val="161616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latin typeface="Arial"/>
                <a:cs typeface="Arial"/>
              </a:rPr>
              <a:t>Motín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Esquilache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(1766)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677" y="2276855"/>
            <a:ext cx="2454148" cy="35394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80543" y="2304414"/>
            <a:ext cx="234569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6.2.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 La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obra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reformista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406395" y="2305811"/>
            <a:ext cx="3488690" cy="684530"/>
            <a:chOff x="2406395" y="2305811"/>
            <a:chExt cx="3488690" cy="684530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6395" y="2305811"/>
              <a:ext cx="3488435" cy="68427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555747" y="2368168"/>
              <a:ext cx="3312795" cy="595630"/>
            </a:xfrm>
            <a:custGeom>
              <a:avLst/>
              <a:gdLst/>
              <a:ahLst/>
              <a:cxnLst/>
              <a:rect l="l" t="t" r="r" b="b"/>
              <a:pathLst>
                <a:path w="3312795" h="595630">
                  <a:moveTo>
                    <a:pt x="3006471" y="85725"/>
                  </a:moveTo>
                  <a:lnTo>
                    <a:pt x="3006471" y="595248"/>
                  </a:lnTo>
                  <a:lnTo>
                    <a:pt x="3312414" y="595248"/>
                  </a:lnTo>
                  <a:lnTo>
                    <a:pt x="3312414" y="566673"/>
                  </a:lnTo>
                  <a:lnTo>
                    <a:pt x="3063621" y="566673"/>
                  </a:lnTo>
                  <a:lnTo>
                    <a:pt x="3035046" y="538098"/>
                  </a:lnTo>
                  <a:lnTo>
                    <a:pt x="3063621" y="538098"/>
                  </a:lnTo>
                  <a:lnTo>
                    <a:pt x="3063621" y="114300"/>
                  </a:lnTo>
                  <a:lnTo>
                    <a:pt x="3035046" y="114300"/>
                  </a:lnTo>
                  <a:lnTo>
                    <a:pt x="3006471" y="85725"/>
                  </a:lnTo>
                  <a:close/>
                </a:path>
                <a:path w="3312795" h="595630">
                  <a:moveTo>
                    <a:pt x="3063621" y="538098"/>
                  </a:moveTo>
                  <a:lnTo>
                    <a:pt x="3035046" y="538098"/>
                  </a:lnTo>
                  <a:lnTo>
                    <a:pt x="3063621" y="566673"/>
                  </a:lnTo>
                  <a:lnTo>
                    <a:pt x="3063621" y="538098"/>
                  </a:lnTo>
                  <a:close/>
                </a:path>
                <a:path w="3312795" h="595630">
                  <a:moveTo>
                    <a:pt x="3312414" y="538098"/>
                  </a:moveTo>
                  <a:lnTo>
                    <a:pt x="3063621" y="538098"/>
                  </a:lnTo>
                  <a:lnTo>
                    <a:pt x="3063621" y="566673"/>
                  </a:lnTo>
                  <a:lnTo>
                    <a:pt x="3312414" y="566673"/>
                  </a:lnTo>
                  <a:lnTo>
                    <a:pt x="3312414" y="538098"/>
                  </a:lnTo>
                  <a:close/>
                </a:path>
                <a:path w="3312795" h="59563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3312795" h="59563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3312795" h="595630">
                  <a:moveTo>
                    <a:pt x="3063621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3006471" y="114300"/>
                  </a:lnTo>
                  <a:lnTo>
                    <a:pt x="3006471" y="85725"/>
                  </a:lnTo>
                  <a:lnTo>
                    <a:pt x="3063621" y="85725"/>
                  </a:lnTo>
                  <a:lnTo>
                    <a:pt x="3063621" y="57150"/>
                  </a:lnTo>
                  <a:close/>
                </a:path>
                <a:path w="3312795" h="595630">
                  <a:moveTo>
                    <a:pt x="3063621" y="85725"/>
                  </a:moveTo>
                  <a:lnTo>
                    <a:pt x="3006471" y="85725"/>
                  </a:lnTo>
                  <a:lnTo>
                    <a:pt x="3035046" y="114300"/>
                  </a:lnTo>
                  <a:lnTo>
                    <a:pt x="3063621" y="114300"/>
                  </a:lnTo>
                  <a:lnTo>
                    <a:pt x="3063621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707891" y="2359901"/>
            <a:ext cx="993775" cy="2774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330"/>
              </a:spcBef>
            </a:pPr>
            <a:r>
              <a:rPr sz="1200" dirty="0">
                <a:latin typeface="Arial MT"/>
                <a:cs typeface="Arial MT"/>
              </a:rPr>
              <a:t>no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impide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2266" y="2689758"/>
            <a:ext cx="2448560" cy="523240"/>
          </a:xfrm>
          <a:custGeom>
            <a:avLst/>
            <a:gdLst/>
            <a:ahLst/>
            <a:cxnLst/>
            <a:rect l="l" t="t" r="r" b="b"/>
            <a:pathLst>
              <a:path w="2448560" h="523239">
                <a:moveTo>
                  <a:pt x="0" y="523214"/>
                </a:moveTo>
                <a:lnTo>
                  <a:pt x="2448306" y="523214"/>
                </a:lnTo>
                <a:lnTo>
                  <a:pt x="2448306" y="0"/>
                </a:lnTo>
                <a:lnTo>
                  <a:pt x="0" y="0"/>
                </a:lnTo>
                <a:lnTo>
                  <a:pt x="0" y="523214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393903" y="2717419"/>
            <a:ext cx="18180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3550" marR="5080" indent="-451484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Abolición </a:t>
            </a:r>
            <a:r>
              <a:rPr sz="1400" b="1" spc="-5" dirty="0">
                <a:latin typeface="Arial"/>
                <a:cs typeface="Arial"/>
              </a:rPr>
              <a:t>de algunos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privilegios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723769" y="2732125"/>
            <a:ext cx="2647315" cy="462280"/>
          </a:xfrm>
          <a:custGeom>
            <a:avLst/>
            <a:gdLst/>
            <a:ahLst/>
            <a:cxnLst/>
            <a:rect l="l" t="t" r="r" b="b"/>
            <a:pathLst>
              <a:path w="2647315" h="462280">
                <a:moveTo>
                  <a:pt x="0" y="461670"/>
                </a:moveTo>
                <a:lnTo>
                  <a:pt x="2647060" y="461670"/>
                </a:lnTo>
                <a:lnTo>
                  <a:pt x="264706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ln w="12700">
            <a:solidFill>
              <a:srgbClr val="1616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803017" y="2761234"/>
            <a:ext cx="2297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09220" algn="l"/>
              </a:tabLst>
            </a:pPr>
            <a:r>
              <a:rPr sz="1200" b="1" dirty="0">
                <a:latin typeface="Arial"/>
                <a:cs typeface="Arial"/>
              </a:rPr>
              <a:t>Carácter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honesto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de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todas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las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profesiones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 MT"/>
                <a:cs typeface="Arial MT"/>
              </a:rPr>
              <a:t>(1783)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2266" y="3467684"/>
            <a:ext cx="2448560" cy="307975"/>
          </a:xfrm>
          <a:custGeom>
            <a:avLst/>
            <a:gdLst/>
            <a:ahLst/>
            <a:cxnLst/>
            <a:rect l="l" t="t" r="r" b="b"/>
            <a:pathLst>
              <a:path w="2448560" h="307975">
                <a:moveTo>
                  <a:pt x="0" y="307771"/>
                </a:moveTo>
                <a:lnTo>
                  <a:pt x="2448306" y="307771"/>
                </a:lnTo>
                <a:lnTo>
                  <a:pt x="2448306" y="0"/>
                </a:lnTo>
                <a:lnTo>
                  <a:pt x="0" y="0"/>
                </a:lnTo>
                <a:lnTo>
                  <a:pt x="0" y="307771"/>
                </a:lnTo>
                <a:close/>
              </a:path>
            </a:pathLst>
          </a:custGeom>
          <a:ln w="9524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39979" y="3495547"/>
            <a:ext cx="21285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Reforma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educación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706623" y="3286734"/>
            <a:ext cx="3096895" cy="646430"/>
          </a:xfrm>
          <a:custGeom>
            <a:avLst/>
            <a:gdLst/>
            <a:ahLst/>
            <a:cxnLst/>
            <a:rect l="l" t="t" r="r" b="b"/>
            <a:pathLst>
              <a:path w="3096895" h="646429">
                <a:moveTo>
                  <a:pt x="0" y="646328"/>
                </a:moveTo>
                <a:lnTo>
                  <a:pt x="3096387" y="646328"/>
                </a:lnTo>
                <a:lnTo>
                  <a:pt x="3096387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12700">
            <a:solidFill>
              <a:srgbClr val="1616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785617" y="3315970"/>
            <a:ext cx="2854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950">
              <a:lnSpc>
                <a:spcPct val="100000"/>
              </a:lnSpc>
              <a:spcBef>
                <a:spcPts val="100"/>
              </a:spcBef>
              <a:buChar char="•"/>
              <a:tabLst>
                <a:tab pos="109220" algn="l"/>
              </a:tabLst>
            </a:pPr>
            <a:r>
              <a:rPr sz="1200" dirty="0">
                <a:latin typeface="Arial MT"/>
                <a:cs typeface="Arial MT"/>
              </a:rPr>
              <a:t>Estudios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universitarios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y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enseñanzas </a:t>
            </a:r>
            <a:r>
              <a:rPr sz="1200" spc="-3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medias</a:t>
            </a:r>
            <a:endParaRPr sz="1200">
              <a:latin typeface="Arial MT"/>
              <a:cs typeface="Arial MT"/>
            </a:endParaRPr>
          </a:p>
          <a:p>
            <a:pPr marL="108585" indent="-96520">
              <a:lnSpc>
                <a:spcPct val="100000"/>
              </a:lnSpc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Obligatoriedad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enseñanza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primaria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012179" y="3286734"/>
            <a:ext cx="2736850" cy="646430"/>
          </a:xfrm>
          <a:custGeom>
            <a:avLst/>
            <a:gdLst/>
            <a:ahLst/>
            <a:cxnLst/>
            <a:rect l="l" t="t" r="r" b="b"/>
            <a:pathLst>
              <a:path w="2736850" h="646429">
                <a:moveTo>
                  <a:pt x="0" y="646328"/>
                </a:moveTo>
                <a:lnTo>
                  <a:pt x="2736342" y="646328"/>
                </a:lnTo>
                <a:lnTo>
                  <a:pt x="2736342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12699">
            <a:solidFill>
              <a:srgbClr val="1616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6091809" y="3315970"/>
            <a:ext cx="2559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 indent="-96520">
              <a:lnSpc>
                <a:spcPct val="100000"/>
              </a:lnSpc>
              <a:spcBef>
                <a:spcPts val="100"/>
              </a:spcBef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Escuelas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artes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y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oficios</a:t>
            </a:r>
            <a:endParaRPr sz="12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Fundación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academias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letras </a:t>
            </a:r>
            <a:r>
              <a:rPr sz="1200" dirty="0">
                <a:latin typeface="Arial MT"/>
                <a:cs typeface="Arial MT"/>
              </a:rPr>
              <a:t>y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ciencias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2266" y="4149026"/>
            <a:ext cx="2448560" cy="492759"/>
          </a:xfrm>
          <a:custGeom>
            <a:avLst/>
            <a:gdLst/>
            <a:ahLst/>
            <a:cxnLst/>
            <a:rect l="l" t="t" r="r" b="b"/>
            <a:pathLst>
              <a:path w="2448560" h="492760">
                <a:moveTo>
                  <a:pt x="0" y="492442"/>
                </a:moveTo>
                <a:lnTo>
                  <a:pt x="2448306" y="492442"/>
                </a:lnTo>
                <a:lnTo>
                  <a:pt x="2448306" y="0"/>
                </a:lnTo>
                <a:lnTo>
                  <a:pt x="0" y="0"/>
                </a:lnTo>
                <a:lnTo>
                  <a:pt x="0" y="492442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15595" y="4177029"/>
            <a:ext cx="2172970" cy="42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 marR="5080" indent="-4699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Regalismo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 MT"/>
                <a:cs typeface="Arial MT"/>
              </a:rPr>
              <a:t>(poder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del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Estado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frente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 la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Iglesia)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352420" y="3473196"/>
            <a:ext cx="570865" cy="347980"/>
            <a:chOff x="2352420" y="3473196"/>
            <a:chExt cx="570865" cy="347980"/>
          </a:xfrm>
        </p:grpSpPr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75915" y="3473196"/>
              <a:ext cx="547116" cy="34747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352420" y="3536061"/>
              <a:ext cx="371475" cy="171450"/>
            </a:xfrm>
            <a:custGeom>
              <a:avLst/>
              <a:gdLst/>
              <a:ahLst/>
              <a:cxnLst/>
              <a:rect l="l" t="t" r="r" b="b"/>
              <a:pathLst>
                <a:path w="371475" h="171450">
                  <a:moveTo>
                    <a:pt x="314495" y="57150"/>
                  </a:moveTo>
                  <a:lnTo>
                    <a:pt x="228473" y="57150"/>
                  </a:lnTo>
                  <a:lnTo>
                    <a:pt x="228600" y="114300"/>
                  </a:lnTo>
                  <a:lnTo>
                    <a:pt x="199940" y="114331"/>
                  </a:lnTo>
                  <a:lnTo>
                    <a:pt x="200025" y="171450"/>
                  </a:lnTo>
                  <a:lnTo>
                    <a:pt x="371348" y="85470"/>
                  </a:lnTo>
                  <a:lnTo>
                    <a:pt x="314495" y="57150"/>
                  </a:lnTo>
                  <a:close/>
                </a:path>
                <a:path w="371475" h="171450">
                  <a:moveTo>
                    <a:pt x="199855" y="57181"/>
                  </a:moveTo>
                  <a:lnTo>
                    <a:pt x="0" y="57403"/>
                  </a:lnTo>
                  <a:lnTo>
                    <a:pt x="127" y="114553"/>
                  </a:lnTo>
                  <a:lnTo>
                    <a:pt x="199940" y="114331"/>
                  </a:lnTo>
                  <a:lnTo>
                    <a:pt x="199855" y="57181"/>
                  </a:lnTo>
                  <a:close/>
                </a:path>
                <a:path w="371475" h="171450">
                  <a:moveTo>
                    <a:pt x="228473" y="57150"/>
                  </a:moveTo>
                  <a:lnTo>
                    <a:pt x="199855" y="57181"/>
                  </a:lnTo>
                  <a:lnTo>
                    <a:pt x="199940" y="114331"/>
                  </a:lnTo>
                  <a:lnTo>
                    <a:pt x="228600" y="114300"/>
                  </a:lnTo>
                  <a:lnTo>
                    <a:pt x="228473" y="57150"/>
                  </a:lnTo>
                  <a:close/>
                </a:path>
                <a:path w="371475" h="171450">
                  <a:moveTo>
                    <a:pt x="199771" y="0"/>
                  </a:moveTo>
                  <a:lnTo>
                    <a:pt x="199855" y="57181"/>
                  </a:lnTo>
                  <a:lnTo>
                    <a:pt x="314495" y="57150"/>
                  </a:lnTo>
                  <a:lnTo>
                    <a:pt x="1997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2352420" y="2813304"/>
            <a:ext cx="3456940" cy="1916430"/>
            <a:chOff x="2352420" y="2813304"/>
            <a:chExt cx="3456940" cy="1916430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75915" y="2813304"/>
              <a:ext cx="547116" cy="34899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352420" y="2876931"/>
              <a:ext cx="371475" cy="171450"/>
            </a:xfrm>
            <a:custGeom>
              <a:avLst/>
              <a:gdLst/>
              <a:ahLst/>
              <a:cxnLst/>
              <a:rect l="l" t="t" r="r" b="b"/>
              <a:pathLst>
                <a:path w="371475" h="171450">
                  <a:moveTo>
                    <a:pt x="314495" y="57150"/>
                  </a:moveTo>
                  <a:lnTo>
                    <a:pt x="228473" y="57150"/>
                  </a:lnTo>
                  <a:lnTo>
                    <a:pt x="228600" y="114300"/>
                  </a:lnTo>
                  <a:lnTo>
                    <a:pt x="199940" y="114347"/>
                  </a:lnTo>
                  <a:lnTo>
                    <a:pt x="200025" y="171450"/>
                  </a:lnTo>
                  <a:lnTo>
                    <a:pt x="371348" y="85471"/>
                  </a:lnTo>
                  <a:lnTo>
                    <a:pt x="314495" y="57150"/>
                  </a:lnTo>
                  <a:close/>
                </a:path>
                <a:path w="371475" h="171450">
                  <a:moveTo>
                    <a:pt x="199855" y="57197"/>
                  </a:moveTo>
                  <a:lnTo>
                    <a:pt x="0" y="57531"/>
                  </a:lnTo>
                  <a:lnTo>
                    <a:pt x="127" y="114681"/>
                  </a:lnTo>
                  <a:lnTo>
                    <a:pt x="199940" y="114347"/>
                  </a:lnTo>
                  <a:lnTo>
                    <a:pt x="199855" y="57197"/>
                  </a:lnTo>
                  <a:close/>
                </a:path>
                <a:path w="371475" h="171450">
                  <a:moveTo>
                    <a:pt x="228473" y="57150"/>
                  </a:moveTo>
                  <a:lnTo>
                    <a:pt x="199855" y="57197"/>
                  </a:lnTo>
                  <a:lnTo>
                    <a:pt x="199940" y="114347"/>
                  </a:lnTo>
                  <a:lnTo>
                    <a:pt x="228600" y="114300"/>
                  </a:lnTo>
                  <a:lnTo>
                    <a:pt x="228473" y="57150"/>
                  </a:lnTo>
                  <a:close/>
                </a:path>
                <a:path w="371475" h="171450">
                  <a:moveTo>
                    <a:pt x="199771" y="0"/>
                  </a:moveTo>
                  <a:lnTo>
                    <a:pt x="199855" y="57197"/>
                  </a:lnTo>
                  <a:lnTo>
                    <a:pt x="314495" y="57150"/>
                  </a:lnTo>
                  <a:lnTo>
                    <a:pt x="1997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725038" y="4077055"/>
              <a:ext cx="3078480" cy="646430"/>
            </a:xfrm>
            <a:custGeom>
              <a:avLst/>
              <a:gdLst/>
              <a:ahLst/>
              <a:cxnLst/>
              <a:rect l="l" t="t" r="r" b="b"/>
              <a:pathLst>
                <a:path w="3078479" h="646429">
                  <a:moveTo>
                    <a:pt x="0" y="646328"/>
                  </a:moveTo>
                  <a:lnTo>
                    <a:pt x="3077972" y="646328"/>
                  </a:lnTo>
                  <a:lnTo>
                    <a:pt x="3077972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12700">
              <a:solidFill>
                <a:srgbClr val="1616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2804286" y="4106671"/>
            <a:ext cx="2733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 indent="-96520">
              <a:lnSpc>
                <a:spcPct val="100000"/>
              </a:lnSpc>
              <a:spcBef>
                <a:spcPts val="100"/>
              </a:spcBef>
              <a:buChar char="•"/>
              <a:tabLst>
                <a:tab pos="109220" algn="l"/>
              </a:tabLst>
            </a:pPr>
            <a:r>
              <a:rPr sz="1200" spc="-5" dirty="0">
                <a:latin typeface="Arial MT"/>
                <a:cs typeface="Arial MT"/>
              </a:rPr>
              <a:t>Nombramiento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cargos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eclesiásticos</a:t>
            </a:r>
            <a:endParaRPr sz="1200">
              <a:latin typeface="Arial MT"/>
              <a:cs typeface="Arial MT"/>
            </a:endParaRPr>
          </a:p>
          <a:p>
            <a:pPr marL="108585" indent="-96520">
              <a:lnSpc>
                <a:spcPct val="100000"/>
              </a:lnSpc>
              <a:buChar char="•"/>
              <a:tabLst>
                <a:tab pos="109220" algn="l"/>
              </a:tabLst>
            </a:pPr>
            <a:r>
              <a:rPr sz="1200" dirty="0">
                <a:latin typeface="Arial MT"/>
                <a:cs typeface="Arial MT"/>
              </a:rPr>
              <a:t>Control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la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Inquisición</a:t>
            </a:r>
            <a:endParaRPr sz="1200">
              <a:latin typeface="Arial MT"/>
              <a:cs typeface="Arial MT"/>
            </a:endParaRPr>
          </a:p>
          <a:p>
            <a:pPr marL="108585" indent="-96520">
              <a:lnSpc>
                <a:spcPct val="100000"/>
              </a:lnSpc>
              <a:buChar char="•"/>
              <a:tabLst>
                <a:tab pos="109220" algn="l"/>
              </a:tabLst>
            </a:pPr>
            <a:r>
              <a:rPr sz="1200" dirty="0">
                <a:latin typeface="Arial MT"/>
                <a:cs typeface="Arial MT"/>
              </a:rPr>
              <a:t>Control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fundación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monasterios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300215" y="4149064"/>
            <a:ext cx="2232660" cy="462280"/>
          </a:xfrm>
          <a:custGeom>
            <a:avLst/>
            <a:gdLst/>
            <a:ahLst/>
            <a:cxnLst/>
            <a:rect l="l" t="t" r="r" b="b"/>
            <a:pathLst>
              <a:path w="2232659" h="462279">
                <a:moveTo>
                  <a:pt x="0" y="461670"/>
                </a:moveTo>
                <a:lnTo>
                  <a:pt x="2232279" y="461670"/>
                </a:lnTo>
                <a:lnTo>
                  <a:pt x="2232279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ln w="12700">
            <a:solidFill>
              <a:srgbClr val="1616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491985" y="4178554"/>
            <a:ext cx="1849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Expulsión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 los</a:t>
            </a:r>
            <a:r>
              <a:rPr sz="1200" b="1" spc="-5" dirty="0">
                <a:latin typeface="Arial"/>
                <a:cs typeface="Arial"/>
              </a:rPr>
              <a:t> jesuitas</a:t>
            </a:r>
            <a:endParaRPr sz="12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(1767)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339720" y="2843783"/>
            <a:ext cx="6598920" cy="1792605"/>
            <a:chOff x="2339720" y="2843783"/>
            <a:chExt cx="6598920" cy="1792605"/>
          </a:xfrm>
        </p:grpSpPr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3723" y="4288536"/>
              <a:ext cx="547115" cy="34747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339720" y="4351019"/>
              <a:ext cx="371475" cy="171450"/>
            </a:xfrm>
            <a:custGeom>
              <a:avLst/>
              <a:gdLst/>
              <a:ahLst/>
              <a:cxnLst/>
              <a:rect l="l" t="t" r="r" b="b"/>
              <a:pathLst>
                <a:path w="371475" h="171450">
                  <a:moveTo>
                    <a:pt x="314495" y="57149"/>
                  </a:moveTo>
                  <a:lnTo>
                    <a:pt x="228346" y="57149"/>
                  </a:lnTo>
                  <a:lnTo>
                    <a:pt x="228473" y="114299"/>
                  </a:lnTo>
                  <a:lnTo>
                    <a:pt x="199940" y="114347"/>
                  </a:lnTo>
                  <a:lnTo>
                    <a:pt x="200025" y="171449"/>
                  </a:lnTo>
                  <a:lnTo>
                    <a:pt x="371348" y="85470"/>
                  </a:lnTo>
                  <a:lnTo>
                    <a:pt x="314495" y="57149"/>
                  </a:lnTo>
                  <a:close/>
                </a:path>
                <a:path w="371475" h="171450">
                  <a:moveTo>
                    <a:pt x="199855" y="57197"/>
                  </a:moveTo>
                  <a:lnTo>
                    <a:pt x="0" y="57530"/>
                  </a:lnTo>
                  <a:lnTo>
                    <a:pt x="127" y="114680"/>
                  </a:lnTo>
                  <a:lnTo>
                    <a:pt x="199940" y="114347"/>
                  </a:lnTo>
                  <a:lnTo>
                    <a:pt x="199855" y="57197"/>
                  </a:lnTo>
                  <a:close/>
                </a:path>
                <a:path w="371475" h="171450">
                  <a:moveTo>
                    <a:pt x="228346" y="57149"/>
                  </a:moveTo>
                  <a:lnTo>
                    <a:pt x="199855" y="57197"/>
                  </a:lnTo>
                  <a:lnTo>
                    <a:pt x="199940" y="114347"/>
                  </a:lnTo>
                  <a:lnTo>
                    <a:pt x="228473" y="114299"/>
                  </a:lnTo>
                  <a:lnTo>
                    <a:pt x="228346" y="57149"/>
                  </a:lnTo>
                  <a:close/>
                </a:path>
                <a:path w="371475" h="171450">
                  <a:moveTo>
                    <a:pt x="199771" y="0"/>
                  </a:moveTo>
                  <a:lnTo>
                    <a:pt x="199855" y="57197"/>
                  </a:lnTo>
                  <a:lnTo>
                    <a:pt x="314495" y="57149"/>
                  </a:lnTo>
                  <a:lnTo>
                    <a:pt x="1997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20155" y="4216908"/>
              <a:ext cx="690372" cy="347471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796152" y="4279519"/>
              <a:ext cx="515620" cy="171450"/>
            </a:xfrm>
            <a:custGeom>
              <a:avLst/>
              <a:gdLst/>
              <a:ahLst/>
              <a:cxnLst/>
              <a:rect l="l" t="t" r="r" b="b"/>
              <a:pathLst>
                <a:path w="515620" h="171450">
                  <a:moveTo>
                    <a:pt x="458258" y="57149"/>
                  </a:moveTo>
                  <a:lnTo>
                    <a:pt x="372363" y="57149"/>
                  </a:lnTo>
                  <a:lnTo>
                    <a:pt x="372491" y="114299"/>
                  </a:lnTo>
                  <a:lnTo>
                    <a:pt x="343873" y="114329"/>
                  </a:lnTo>
                  <a:lnTo>
                    <a:pt x="343916" y="171449"/>
                  </a:lnTo>
                  <a:lnTo>
                    <a:pt x="515238" y="85597"/>
                  </a:lnTo>
                  <a:lnTo>
                    <a:pt x="458258" y="57149"/>
                  </a:lnTo>
                  <a:close/>
                </a:path>
                <a:path w="515620" h="171450">
                  <a:moveTo>
                    <a:pt x="343831" y="57179"/>
                  </a:moveTo>
                  <a:lnTo>
                    <a:pt x="0" y="57530"/>
                  </a:lnTo>
                  <a:lnTo>
                    <a:pt x="0" y="114680"/>
                  </a:lnTo>
                  <a:lnTo>
                    <a:pt x="343873" y="114329"/>
                  </a:lnTo>
                  <a:lnTo>
                    <a:pt x="343831" y="57179"/>
                  </a:lnTo>
                  <a:close/>
                </a:path>
                <a:path w="515620" h="171450">
                  <a:moveTo>
                    <a:pt x="372363" y="57149"/>
                  </a:moveTo>
                  <a:lnTo>
                    <a:pt x="343831" y="57179"/>
                  </a:lnTo>
                  <a:lnTo>
                    <a:pt x="343873" y="114329"/>
                  </a:lnTo>
                  <a:lnTo>
                    <a:pt x="372491" y="114299"/>
                  </a:lnTo>
                  <a:lnTo>
                    <a:pt x="372363" y="57149"/>
                  </a:lnTo>
                  <a:close/>
                </a:path>
                <a:path w="515620" h="171450">
                  <a:moveTo>
                    <a:pt x="343788" y="0"/>
                  </a:moveTo>
                  <a:lnTo>
                    <a:pt x="343831" y="57179"/>
                  </a:lnTo>
                  <a:lnTo>
                    <a:pt x="458258" y="57149"/>
                  </a:lnTo>
                  <a:lnTo>
                    <a:pt x="343788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96655" y="2843783"/>
              <a:ext cx="641603" cy="158191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8388476" y="2877692"/>
              <a:ext cx="522605" cy="1521460"/>
            </a:xfrm>
            <a:custGeom>
              <a:avLst/>
              <a:gdLst/>
              <a:ahLst/>
              <a:cxnLst/>
              <a:rect l="l" t="t" r="r" b="b"/>
              <a:pathLst>
                <a:path w="522604" h="1521460">
                  <a:moveTo>
                    <a:pt x="182118" y="1483233"/>
                  </a:moveTo>
                  <a:lnTo>
                    <a:pt x="144018" y="1483233"/>
                  </a:lnTo>
                  <a:lnTo>
                    <a:pt x="144018" y="1521333"/>
                  </a:lnTo>
                  <a:lnTo>
                    <a:pt x="182118" y="1521333"/>
                  </a:lnTo>
                  <a:lnTo>
                    <a:pt x="182118" y="1483233"/>
                  </a:lnTo>
                  <a:close/>
                </a:path>
                <a:path w="522604" h="1521460">
                  <a:moveTo>
                    <a:pt x="258318" y="1483233"/>
                  </a:moveTo>
                  <a:lnTo>
                    <a:pt x="220218" y="1483233"/>
                  </a:lnTo>
                  <a:lnTo>
                    <a:pt x="220218" y="1521333"/>
                  </a:lnTo>
                  <a:lnTo>
                    <a:pt x="258318" y="1521333"/>
                  </a:lnTo>
                  <a:lnTo>
                    <a:pt x="258318" y="1483233"/>
                  </a:lnTo>
                  <a:close/>
                </a:path>
                <a:path w="522604" h="1521460">
                  <a:moveTo>
                    <a:pt x="334518" y="1483233"/>
                  </a:moveTo>
                  <a:lnTo>
                    <a:pt x="296418" y="1483233"/>
                  </a:lnTo>
                  <a:lnTo>
                    <a:pt x="296418" y="1521333"/>
                  </a:lnTo>
                  <a:lnTo>
                    <a:pt x="334518" y="1521333"/>
                  </a:lnTo>
                  <a:lnTo>
                    <a:pt x="334518" y="1483233"/>
                  </a:lnTo>
                  <a:close/>
                </a:path>
                <a:path w="522604" h="1521460">
                  <a:moveTo>
                    <a:pt x="410718" y="1483233"/>
                  </a:moveTo>
                  <a:lnTo>
                    <a:pt x="372618" y="1483233"/>
                  </a:lnTo>
                  <a:lnTo>
                    <a:pt x="372618" y="1521333"/>
                  </a:lnTo>
                  <a:lnTo>
                    <a:pt x="410718" y="1521333"/>
                  </a:lnTo>
                  <a:lnTo>
                    <a:pt x="410718" y="1483233"/>
                  </a:lnTo>
                  <a:close/>
                </a:path>
                <a:path w="522604" h="1521460">
                  <a:moveTo>
                    <a:pt x="486918" y="1483233"/>
                  </a:moveTo>
                  <a:lnTo>
                    <a:pt x="448818" y="1483233"/>
                  </a:lnTo>
                  <a:lnTo>
                    <a:pt x="448818" y="1521333"/>
                  </a:lnTo>
                  <a:lnTo>
                    <a:pt x="486918" y="1521333"/>
                  </a:lnTo>
                  <a:lnTo>
                    <a:pt x="486918" y="1483233"/>
                  </a:lnTo>
                  <a:close/>
                </a:path>
                <a:path w="522604" h="1521460">
                  <a:moveTo>
                    <a:pt x="522224" y="1442339"/>
                  </a:moveTo>
                  <a:lnTo>
                    <a:pt x="484124" y="1442339"/>
                  </a:lnTo>
                  <a:lnTo>
                    <a:pt x="484124" y="1480439"/>
                  </a:lnTo>
                  <a:lnTo>
                    <a:pt x="522224" y="1480439"/>
                  </a:lnTo>
                  <a:lnTo>
                    <a:pt x="522224" y="1442339"/>
                  </a:lnTo>
                  <a:close/>
                </a:path>
                <a:path w="522604" h="1521460">
                  <a:moveTo>
                    <a:pt x="522224" y="1366139"/>
                  </a:moveTo>
                  <a:lnTo>
                    <a:pt x="484124" y="1366139"/>
                  </a:lnTo>
                  <a:lnTo>
                    <a:pt x="484124" y="1404239"/>
                  </a:lnTo>
                  <a:lnTo>
                    <a:pt x="522224" y="1404239"/>
                  </a:lnTo>
                  <a:lnTo>
                    <a:pt x="522224" y="1366139"/>
                  </a:lnTo>
                  <a:close/>
                </a:path>
                <a:path w="522604" h="1521460">
                  <a:moveTo>
                    <a:pt x="522224" y="1289939"/>
                  </a:moveTo>
                  <a:lnTo>
                    <a:pt x="484124" y="1289939"/>
                  </a:lnTo>
                  <a:lnTo>
                    <a:pt x="484124" y="1328039"/>
                  </a:lnTo>
                  <a:lnTo>
                    <a:pt x="522224" y="1328039"/>
                  </a:lnTo>
                  <a:lnTo>
                    <a:pt x="522224" y="1289939"/>
                  </a:lnTo>
                  <a:close/>
                </a:path>
                <a:path w="522604" h="1521460">
                  <a:moveTo>
                    <a:pt x="522224" y="1213739"/>
                  </a:moveTo>
                  <a:lnTo>
                    <a:pt x="484124" y="1213739"/>
                  </a:lnTo>
                  <a:lnTo>
                    <a:pt x="484124" y="1251839"/>
                  </a:lnTo>
                  <a:lnTo>
                    <a:pt x="522224" y="1251839"/>
                  </a:lnTo>
                  <a:lnTo>
                    <a:pt x="522224" y="1213739"/>
                  </a:lnTo>
                  <a:close/>
                </a:path>
                <a:path w="522604" h="1521460">
                  <a:moveTo>
                    <a:pt x="522224" y="1137539"/>
                  </a:moveTo>
                  <a:lnTo>
                    <a:pt x="484124" y="1137539"/>
                  </a:lnTo>
                  <a:lnTo>
                    <a:pt x="484124" y="1175639"/>
                  </a:lnTo>
                  <a:lnTo>
                    <a:pt x="522224" y="1175639"/>
                  </a:lnTo>
                  <a:lnTo>
                    <a:pt x="522224" y="1137539"/>
                  </a:lnTo>
                  <a:close/>
                </a:path>
                <a:path w="522604" h="1521460">
                  <a:moveTo>
                    <a:pt x="522224" y="1061339"/>
                  </a:moveTo>
                  <a:lnTo>
                    <a:pt x="484124" y="1061339"/>
                  </a:lnTo>
                  <a:lnTo>
                    <a:pt x="484124" y="1099439"/>
                  </a:lnTo>
                  <a:lnTo>
                    <a:pt x="522224" y="1099439"/>
                  </a:lnTo>
                  <a:lnTo>
                    <a:pt x="522224" y="1061339"/>
                  </a:lnTo>
                  <a:close/>
                </a:path>
                <a:path w="522604" h="1521460">
                  <a:moveTo>
                    <a:pt x="522224" y="985139"/>
                  </a:moveTo>
                  <a:lnTo>
                    <a:pt x="484124" y="985139"/>
                  </a:lnTo>
                  <a:lnTo>
                    <a:pt x="484124" y="1023239"/>
                  </a:lnTo>
                  <a:lnTo>
                    <a:pt x="522224" y="1023239"/>
                  </a:lnTo>
                  <a:lnTo>
                    <a:pt x="522224" y="985139"/>
                  </a:lnTo>
                  <a:close/>
                </a:path>
                <a:path w="522604" h="1521460">
                  <a:moveTo>
                    <a:pt x="522224" y="908939"/>
                  </a:moveTo>
                  <a:lnTo>
                    <a:pt x="484124" y="908939"/>
                  </a:lnTo>
                  <a:lnTo>
                    <a:pt x="484124" y="947039"/>
                  </a:lnTo>
                  <a:lnTo>
                    <a:pt x="522224" y="947039"/>
                  </a:lnTo>
                  <a:lnTo>
                    <a:pt x="522224" y="908939"/>
                  </a:lnTo>
                  <a:close/>
                </a:path>
                <a:path w="522604" h="1521460">
                  <a:moveTo>
                    <a:pt x="522224" y="832739"/>
                  </a:moveTo>
                  <a:lnTo>
                    <a:pt x="484124" y="832739"/>
                  </a:lnTo>
                  <a:lnTo>
                    <a:pt x="484124" y="870839"/>
                  </a:lnTo>
                  <a:lnTo>
                    <a:pt x="522224" y="870839"/>
                  </a:lnTo>
                  <a:lnTo>
                    <a:pt x="522224" y="832739"/>
                  </a:lnTo>
                  <a:close/>
                </a:path>
                <a:path w="522604" h="1521460">
                  <a:moveTo>
                    <a:pt x="522224" y="756539"/>
                  </a:moveTo>
                  <a:lnTo>
                    <a:pt x="484124" y="756539"/>
                  </a:lnTo>
                  <a:lnTo>
                    <a:pt x="484124" y="794639"/>
                  </a:lnTo>
                  <a:lnTo>
                    <a:pt x="522224" y="794639"/>
                  </a:lnTo>
                  <a:lnTo>
                    <a:pt x="522224" y="756539"/>
                  </a:lnTo>
                  <a:close/>
                </a:path>
                <a:path w="522604" h="1521460">
                  <a:moveTo>
                    <a:pt x="522224" y="680339"/>
                  </a:moveTo>
                  <a:lnTo>
                    <a:pt x="484124" y="680339"/>
                  </a:lnTo>
                  <a:lnTo>
                    <a:pt x="484124" y="718439"/>
                  </a:lnTo>
                  <a:lnTo>
                    <a:pt x="522224" y="718439"/>
                  </a:lnTo>
                  <a:lnTo>
                    <a:pt x="522224" y="680339"/>
                  </a:lnTo>
                  <a:close/>
                </a:path>
                <a:path w="522604" h="1521460">
                  <a:moveTo>
                    <a:pt x="522224" y="604139"/>
                  </a:moveTo>
                  <a:lnTo>
                    <a:pt x="484124" y="604139"/>
                  </a:lnTo>
                  <a:lnTo>
                    <a:pt x="484124" y="642239"/>
                  </a:lnTo>
                  <a:lnTo>
                    <a:pt x="522224" y="642239"/>
                  </a:lnTo>
                  <a:lnTo>
                    <a:pt x="522224" y="604139"/>
                  </a:lnTo>
                  <a:close/>
                </a:path>
                <a:path w="522604" h="1521460">
                  <a:moveTo>
                    <a:pt x="522224" y="527939"/>
                  </a:moveTo>
                  <a:lnTo>
                    <a:pt x="484124" y="527939"/>
                  </a:lnTo>
                  <a:lnTo>
                    <a:pt x="484124" y="566039"/>
                  </a:lnTo>
                  <a:lnTo>
                    <a:pt x="522224" y="566039"/>
                  </a:lnTo>
                  <a:lnTo>
                    <a:pt x="522224" y="527939"/>
                  </a:lnTo>
                  <a:close/>
                </a:path>
                <a:path w="522604" h="1521460">
                  <a:moveTo>
                    <a:pt x="522224" y="451739"/>
                  </a:moveTo>
                  <a:lnTo>
                    <a:pt x="484124" y="451739"/>
                  </a:lnTo>
                  <a:lnTo>
                    <a:pt x="484124" y="489839"/>
                  </a:lnTo>
                  <a:lnTo>
                    <a:pt x="522224" y="489839"/>
                  </a:lnTo>
                  <a:lnTo>
                    <a:pt x="522224" y="451739"/>
                  </a:lnTo>
                  <a:close/>
                </a:path>
                <a:path w="522604" h="1521460">
                  <a:moveTo>
                    <a:pt x="522224" y="375539"/>
                  </a:moveTo>
                  <a:lnTo>
                    <a:pt x="484124" y="375539"/>
                  </a:lnTo>
                  <a:lnTo>
                    <a:pt x="484124" y="413639"/>
                  </a:lnTo>
                  <a:lnTo>
                    <a:pt x="522224" y="413639"/>
                  </a:lnTo>
                  <a:lnTo>
                    <a:pt x="522224" y="375539"/>
                  </a:lnTo>
                  <a:close/>
                </a:path>
                <a:path w="522604" h="1521460">
                  <a:moveTo>
                    <a:pt x="522224" y="299339"/>
                  </a:moveTo>
                  <a:lnTo>
                    <a:pt x="484124" y="299339"/>
                  </a:lnTo>
                  <a:lnTo>
                    <a:pt x="484124" y="337439"/>
                  </a:lnTo>
                  <a:lnTo>
                    <a:pt x="522224" y="337439"/>
                  </a:lnTo>
                  <a:lnTo>
                    <a:pt x="522224" y="299339"/>
                  </a:lnTo>
                  <a:close/>
                </a:path>
                <a:path w="522604" h="1521460">
                  <a:moveTo>
                    <a:pt x="522224" y="223139"/>
                  </a:moveTo>
                  <a:lnTo>
                    <a:pt x="484124" y="223139"/>
                  </a:lnTo>
                  <a:lnTo>
                    <a:pt x="484124" y="261239"/>
                  </a:lnTo>
                  <a:lnTo>
                    <a:pt x="522224" y="261239"/>
                  </a:lnTo>
                  <a:lnTo>
                    <a:pt x="522224" y="223139"/>
                  </a:lnTo>
                  <a:close/>
                </a:path>
                <a:path w="522604" h="1521460">
                  <a:moveTo>
                    <a:pt x="522224" y="146939"/>
                  </a:moveTo>
                  <a:lnTo>
                    <a:pt x="484124" y="146939"/>
                  </a:lnTo>
                  <a:lnTo>
                    <a:pt x="484124" y="185039"/>
                  </a:lnTo>
                  <a:lnTo>
                    <a:pt x="522224" y="185039"/>
                  </a:lnTo>
                  <a:lnTo>
                    <a:pt x="522224" y="146939"/>
                  </a:lnTo>
                  <a:close/>
                </a:path>
                <a:path w="522604" h="1521460">
                  <a:moveTo>
                    <a:pt x="522224" y="70739"/>
                  </a:moveTo>
                  <a:lnTo>
                    <a:pt x="484124" y="70739"/>
                  </a:lnTo>
                  <a:lnTo>
                    <a:pt x="484124" y="108839"/>
                  </a:lnTo>
                  <a:lnTo>
                    <a:pt x="522224" y="108839"/>
                  </a:lnTo>
                  <a:lnTo>
                    <a:pt x="522224" y="70739"/>
                  </a:lnTo>
                  <a:close/>
                </a:path>
                <a:path w="522604" h="1521460">
                  <a:moveTo>
                    <a:pt x="478663" y="38100"/>
                  </a:moveTo>
                  <a:lnTo>
                    <a:pt x="440563" y="38100"/>
                  </a:lnTo>
                  <a:lnTo>
                    <a:pt x="440563" y="76200"/>
                  </a:lnTo>
                  <a:lnTo>
                    <a:pt x="478663" y="76200"/>
                  </a:lnTo>
                  <a:lnTo>
                    <a:pt x="478663" y="38100"/>
                  </a:lnTo>
                  <a:close/>
                </a:path>
                <a:path w="522604" h="1521460">
                  <a:moveTo>
                    <a:pt x="402463" y="38100"/>
                  </a:moveTo>
                  <a:lnTo>
                    <a:pt x="364363" y="38100"/>
                  </a:lnTo>
                  <a:lnTo>
                    <a:pt x="364363" y="76200"/>
                  </a:lnTo>
                  <a:lnTo>
                    <a:pt x="402463" y="76200"/>
                  </a:lnTo>
                  <a:lnTo>
                    <a:pt x="402463" y="38100"/>
                  </a:lnTo>
                  <a:close/>
                </a:path>
                <a:path w="522604" h="1521460">
                  <a:moveTo>
                    <a:pt x="326263" y="38100"/>
                  </a:moveTo>
                  <a:lnTo>
                    <a:pt x="288163" y="38100"/>
                  </a:lnTo>
                  <a:lnTo>
                    <a:pt x="288163" y="76200"/>
                  </a:lnTo>
                  <a:lnTo>
                    <a:pt x="326263" y="76200"/>
                  </a:lnTo>
                  <a:lnTo>
                    <a:pt x="326263" y="38100"/>
                  </a:lnTo>
                  <a:close/>
                </a:path>
                <a:path w="522604" h="1521460">
                  <a:moveTo>
                    <a:pt x="250063" y="38100"/>
                  </a:moveTo>
                  <a:lnTo>
                    <a:pt x="211963" y="38100"/>
                  </a:lnTo>
                  <a:lnTo>
                    <a:pt x="211963" y="76200"/>
                  </a:lnTo>
                  <a:lnTo>
                    <a:pt x="250063" y="76200"/>
                  </a:lnTo>
                  <a:lnTo>
                    <a:pt x="250063" y="38100"/>
                  </a:lnTo>
                  <a:close/>
                </a:path>
                <a:path w="522604" h="1521460">
                  <a:moveTo>
                    <a:pt x="173863" y="38100"/>
                  </a:moveTo>
                  <a:lnTo>
                    <a:pt x="135763" y="38100"/>
                  </a:lnTo>
                  <a:lnTo>
                    <a:pt x="135763" y="76200"/>
                  </a:lnTo>
                  <a:lnTo>
                    <a:pt x="173863" y="76200"/>
                  </a:lnTo>
                  <a:lnTo>
                    <a:pt x="173863" y="38100"/>
                  </a:lnTo>
                  <a:close/>
                </a:path>
                <a:path w="522604" h="152146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522604" h="1521460">
                  <a:moveTo>
                    <a:pt x="97663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97663" y="76200"/>
                  </a:lnTo>
                  <a:lnTo>
                    <a:pt x="97663" y="38100"/>
                  </a:lnTo>
                  <a:close/>
                </a:path>
                <a:path w="522604" h="1521460">
                  <a:moveTo>
                    <a:pt x="114300" y="38100"/>
                  </a:moveTo>
                  <a:lnTo>
                    <a:pt x="97663" y="38100"/>
                  </a:lnTo>
                  <a:lnTo>
                    <a:pt x="97663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0" y="5589244"/>
            <a:ext cx="2418715" cy="307975"/>
          </a:xfrm>
          <a:custGeom>
            <a:avLst/>
            <a:gdLst/>
            <a:ahLst/>
            <a:cxnLst/>
            <a:rect l="l" t="t" r="r" b="b"/>
            <a:pathLst>
              <a:path w="2418715" h="307975">
                <a:moveTo>
                  <a:pt x="0" y="307771"/>
                </a:moveTo>
                <a:lnTo>
                  <a:pt x="2418565" y="307771"/>
                </a:lnTo>
                <a:lnTo>
                  <a:pt x="2418565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50926" y="5617565"/>
            <a:ext cx="17614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Cuestión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económica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2700273" y="4790795"/>
          <a:ext cx="4457700" cy="194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7204">
                <a:tc>
                  <a:txBody>
                    <a:bodyPr/>
                    <a:lstStyle/>
                    <a:p>
                      <a:pPr marL="145415" indent="-54610">
                        <a:lnSpc>
                          <a:spcPct val="100000"/>
                        </a:lnSpc>
                        <a:spcBef>
                          <a:spcPts val="334"/>
                        </a:spcBef>
                        <a:buSzPct val="91666"/>
                        <a:buChar char="•"/>
                        <a:tabLst>
                          <a:tab pos="146050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Limitar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los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privilegios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 la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Mesta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45415" indent="-54610">
                        <a:lnSpc>
                          <a:spcPct val="100000"/>
                        </a:lnSpc>
                        <a:buSzPct val="91666"/>
                        <a:buFont typeface="Arial MT"/>
                        <a:buChar char="•"/>
                        <a:tabLst>
                          <a:tab pos="146050" algn="l"/>
                        </a:tabLst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Colonización</a:t>
                      </a:r>
                      <a:r>
                        <a:rPr sz="12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nuevas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tierras</a:t>
                      </a:r>
                      <a:r>
                        <a:rPr sz="12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(Sierra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Morena)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45415" indent="-54610">
                        <a:lnSpc>
                          <a:spcPct val="100000"/>
                        </a:lnSpc>
                        <a:buSzPct val="91666"/>
                        <a:buChar char="•"/>
                        <a:tabLst>
                          <a:tab pos="146050" algn="l"/>
                        </a:tabLst>
                      </a:pPr>
                      <a:r>
                        <a:rPr sz="1200" spc="-5" dirty="0">
                          <a:latin typeface="Arial MT"/>
                          <a:cs typeface="Arial MT"/>
                        </a:rPr>
                        <a:t>Proyectos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reforma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agraria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161616"/>
                      </a:solidFill>
                      <a:prstDash val="solid"/>
                    </a:lnL>
                    <a:lnR w="12700">
                      <a:solidFill>
                        <a:srgbClr val="161616"/>
                      </a:solidFill>
                      <a:prstDash val="solid"/>
                    </a:lnR>
                    <a:lnT w="12700">
                      <a:solidFill>
                        <a:srgbClr val="161616"/>
                      </a:solidFill>
                      <a:prstDash val="solid"/>
                    </a:lnT>
                    <a:lnB w="19050">
                      <a:solidFill>
                        <a:srgbClr val="16161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6">
                <a:tc>
                  <a:txBody>
                    <a:bodyPr/>
                    <a:lstStyle/>
                    <a:p>
                      <a:pPr marL="145415" indent="-54610">
                        <a:lnSpc>
                          <a:spcPct val="100000"/>
                        </a:lnSpc>
                        <a:spcBef>
                          <a:spcPts val="340"/>
                        </a:spcBef>
                        <a:buSzPct val="91666"/>
                        <a:buChar char="•"/>
                        <a:tabLst>
                          <a:tab pos="146050" algn="l"/>
                        </a:tabLst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Fomento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mercado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interior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145415" indent="-54610">
                        <a:lnSpc>
                          <a:spcPct val="100000"/>
                        </a:lnSpc>
                        <a:buSzPct val="91666"/>
                        <a:buFont typeface="Arial MT"/>
                        <a:buChar char="•"/>
                        <a:tabLst>
                          <a:tab pos="146050" algn="l"/>
                        </a:tabLst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Libre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circulación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granos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(1765)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45415" indent="-54610">
                        <a:lnSpc>
                          <a:spcPct val="100000"/>
                        </a:lnSpc>
                        <a:buSzPct val="91666"/>
                        <a:buFont typeface="Arial MT"/>
                        <a:buChar char="•"/>
                        <a:tabLst>
                          <a:tab pos="146050" algn="l"/>
                        </a:tabLst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Liberalización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2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comercio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colonial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(1778)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61616"/>
                      </a:solidFill>
                      <a:prstDash val="solid"/>
                    </a:lnL>
                    <a:lnR w="12700">
                      <a:solidFill>
                        <a:srgbClr val="161616"/>
                      </a:solidFill>
                      <a:prstDash val="solid"/>
                    </a:lnR>
                    <a:lnT w="19050">
                      <a:solidFill>
                        <a:srgbClr val="161616"/>
                      </a:solidFill>
                      <a:prstDash val="solid"/>
                    </a:lnT>
                    <a:lnB w="19050">
                      <a:solidFill>
                        <a:srgbClr val="16161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200">
                <a:tc>
                  <a:txBody>
                    <a:bodyPr/>
                    <a:lstStyle/>
                    <a:p>
                      <a:pPr marL="145415" indent="-54610">
                        <a:lnSpc>
                          <a:spcPct val="100000"/>
                        </a:lnSpc>
                        <a:spcBef>
                          <a:spcPts val="340"/>
                        </a:spcBef>
                        <a:buSzPct val="91666"/>
                        <a:buFont typeface="Arial MT"/>
                        <a:buChar char="•"/>
                        <a:tabLst>
                          <a:tab pos="146050" algn="l"/>
                        </a:tabLst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Liberalización</a:t>
                      </a:r>
                      <a:r>
                        <a:rPr sz="12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2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producción</a:t>
                      </a:r>
                      <a:r>
                        <a:rPr sz="12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industrial</a:t>
                      </a:r>
                      <a:r>
                        <a:rPr sz="12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 MT"/>
                          <a:cs typeface="Arial MT"/>
                        </a:rPr>
                        <a:t>(1768)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145415" indent="-54610">
                        <a:lnSpc>
                          <a:spcPct val="100000"/>
                        </a:lnSpc>
                        <a:buSzPct val="91666"/>
                        <a:buFont typeface="Arial MT"/>
                        <a:buChar char="•"/>
                        <a:tabLst>
                          <a:tab pos="146050" algn="l"/>
                        </a:tabLst>
                      </a:pPr>
                      <a:r>
                        <a:rPr sz="1200" b="1" spc="-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Aranceles</a:t>
                      </a:r>
                      <a:r>
                        <a:rPr sz="1200" b="1" spc="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200" b="1" spc="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los</a:t>
                      </a:r>
                      <a:r>
                        <a:rPr sz="1200" b="1" spc="20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productos</a:t>
                      </a:r>
                      <a:r>
                        <a:rPr sz="1200" b="1" spc="4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extranjeros</a:t>
                      </a:r>
                      <a:r>
                        <a:rPr sz="1200" b="1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rgbClr val="523D25"/>
                          </a:solidFill>
                          <a:latin typeface="Arial MT"/>
                          <a:cs typeface="Arial MT"/>
                        </a:rPr>
                        <a:t>(</a:t>
                      </a:r>
                      <a:r>
                        <a:rPr sz="1200" b="1" i="1" spc="-5" dirty="0">
                          <a:solidFill>
                            <a:srgbClr val="523D25"/>
                          </a:solidFill>
                          <a:latin typeface="Arial"/>
                          <a:cs typeface="Arial"/>
                        </a:rPr>
                        <a:t>proteccionismo</a:t>
                      </a:r>
                      <a:r>
                        <a:rPr sz="1200" spc="-5" dirty="0">
                          <a:solidFill>
                            <a:srgbClr val="523D25"/>
                          </a:solidFill>
                          <a:latin typeface="Arial MT"/>
                          <a:cs typeface="Arial MT"/>
                        </a:rPr>
                        <a:t>)</a:t>
                      </a:r>
                      <a:endParaRPr sz="1200">
                        <a:latin typeface="Arial MT"/>
                        <a:cs typeface="Arial MT"/>
                      </a:endParaRPr>
                    </a:p>
                    <a:p>
                      <a:pPr marL="145415" indent="-54610">
                        <a:lnSpc>
                          <a:spcPct val="100000"/>
                        </a:lnSpc>
                        <a:buSzPct val="91666"/>
                        <a:buFont typeface="Arial MT"/>
                        <a:buChar char="•"/>
                        <a:tabLst>
                          <a:tab pos="146050" algn="l"/>
                        </a:tabLst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Moderación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fiscal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61616"/>
                      </a:solidFill>
                      <a:prstDash val="solid"/>
                    </a:lnL>
                    <a:lnR w="12700">
                      <a:solidFill>
                        <a:srgbClr val="161616"/>
                      </a:solidFill>
                      <a:prstDash val="solid"/>
                    </a:lnR>
                    <a:lnT w="19050">
                      <a:solidFill>
                        <a:srgbClr val="161616"/>
                      </a:solidFill>
                      <a:prstDash val="solid"/>
                    </a:lnT>
                    <a:lnB w="12700">
                      <a:solidFill>
                        <a:srgbClr val="16161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6" name="object 6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69820" y="5583935"/>
            <a:ext cx="547116" cy="347472"/>
          </a:xfrm>
          <a:prstGeom prst="rect">
            <a:avLst/>
          </a:prstGeom>
        </p:spPr>
      </p:pic>
      <p:sp>
        <p:nvSpPr>
          <p:cNvPr id="67" name="object 67"/>
          <p:cNvSpPr/>
          <p:nvPr/>
        </p:nvSpPr>
        <p:spPr>
          <a:xfrm>
            <a:off x="2346451" y="5647220"/>
            <a:ext cx="371475" cy="171450"/>
          </a:xfrm>
          <a:custGeom>
            <a:avLst/>
            <a:gdLst/>
            <a:ahLst/>
            <a:cxnLst/>
            <a:rect l="l" t="t" r="r" b="b"/>
            <a:pathLst>
              <a:path w="371475" h="171450">
                <a:moveTo>
                  <a:pt x="314410" y="57099"/>
                </a:moveTo>
                <a:lnTo>
                  <a:pt x="228473" y="57099"/>
                </a:lnTo>
                <a:lnTo>
                  <a:pt x="228473" y="114249"/>
                </a:lnTo>
                <a:lnTo>
                  <a:pt x="199940" y="114293"/>
                </a:lnTo>
                <a:lnTo>
                  <a:pt x="200025" y="171449"/>
                </a:lnTo>
                <a:lnTo>
                  <a:pt x="371348" y="85458"/>
                </a:lnTo>
                <a:lnTo>
                  <a:pt x="314410" y="57099"/>
                </a:lnTo>
                <a:close/>
              </a:path>
              <a:path w="371475" h="171450">
                <a:moveTo>
                  <a:pt x="199855" y="57143"/>
                </a:moveTo>
                <a:lnTo>
                  <a:pt x="0" y="57454"/>
                </a:lnTo>
                <a:lnTo>
                  <a:pt x="127" y="114604"/>
                </a:lnTo>
                <a:lnTo>
                  <a:pt x="199940" y="114293"/>
                </a:lnTo>
                <a:lnTo>
                  <a:pt x="199855" y="57143"/>
                </a:lnTo>
                <a:close/>
              </a:path>
              <a:path w="371475" h="171450">
                <a:moveTo>
                  <a:pt x="228473" y="57099"/>
                </a:moveTo>
                <a:lnTo>
                  <a:pt x="199855" y="57143"/>
                </a:lnTo>
                <a:lnTo>
                  <a:pt x="199940" y="114293"/>
                </a:lnTo>
                <a:lnTo>
                  <a:pt x="228473" y="114249"/>
                </a:lnTo>
                <a:lnTo>
                  <a:pt x="228473" y="57099"/>
                </a:lnTo>
                <a:close/>
              </a:path>
              <a:path w="371475" h="171450">
                <a:moveTo>
                  <a:pt x="199771" y="0"/>
                </a:moveTo>
                <a:lnTo>
                  <a:pt x="199855" y="57143"/>
                </a:lnTo>
                <a:lnTo>
                  <a:pt x="314410" y="57099"/>
                </a:lnTo>
                <a:lnTo>
                  <a:pt x="19977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380096" y="5013172"/>
            <a:ext cx="1440815" cy="646430"/>
          </a:xfrm>
          <a:prstGeom prst="rect">
            <a:avLst/>
          </a:prstGeom>
          <a:solidFill>
            <a:srgbClr val="FFC000"/>
          </a:solidFill>
          <a:ln w="12700">
            <a:solidFill>
              <a:srgbClr val="161616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30175" marR="122555" indent="-1270" algn="ctr">
              <a:lnSpc>
                <a:spcPct val="100000"/>
              </a:lnSpc>
              <a:spcBef>
                <a:spcPts val="335"/>
              </a:spcBef>
            </a:pPr>
            <a:r>
              <a:rPr sz="1200" b="1" dirty="0">
                <a:latin typeface="Arial"/>
                <a:cs typeface="Arial"/>
              </a:rPr>
              <a:t>Sociedades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Económicas de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Amigos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del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País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7952231" y="5651576"/>
            <a:ext cx="347980" cy="537845"/>
            <a:chOff x="7952231" y="5651576"/>
            <a:chExt cx="347980" cy="537845"/>
          </a:xfrm>
        </p:grpSpPr>
        <p:pic>
          <p:nvPicPr>
            <p:cNvPr id="70" name="object 7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52231" y="5675376"/>
              <a:ext cx="347472" cy="513588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014588" y="5651576"/>
              <a:ext cx="171450" cy="338455"/>
            </a:xfrm>
            <a:custGeom>
              <a:avLst/>
              <a:gdLst/>
              <a:ahLst/>
              <a:cxnLst/>
              <a:rect l="l" t="t" r="r" b="b"/>
              <a:pathLst>
                <a:path w="171450" h="338454">
                  <a:moveTo>
                    <a:pt x="57150" y="166911"/>
                  </a:moveTo>
                  <a:lnTo>
                    <a:pt x="0" y="166928"/>
                  </a:lnTo>
                  <a:lnTo>
                    <a:pt x="85851" y="338353"/>
                  </a:lnTo>
                  <a:lnTo>
                    <a:pt x="157166" y="195491"/>
                  </a:lnTo>
                  <a:lnTo>
                    <a:pt x="57150" y="195491"/>
                  </a:lnTo>
                  <a:lnTo>
                    <a:pt x="57150" y="166911"/>
                  </a:lnTo>
                  <a:close/>
                </a:path>
                <a:path w="171450" h="338454">
                  <a:moveTo>
                    <a:pt x="114300" y="166894"/>
                  </a:moveTo>
                  <a:lnTo>
                    <a:pt x="57150" y="166911"/>
                  </a:lnTo>
                  <a:lnTo>
                    <a:pt x="57150" y="195491"/>
                  </a:lnTo>
                  <a:lnTo>
                    <a:pt x="114300" y="195465"/>
                  </a:lnTo>
                  <a:lnTo>
                    <a:pt x="114300" y="166894"/>
                  </a:lnTo>
                  <a:close/>
                </a:path>
                <a:path w="171450" h="338454">
                  <a:moveTo>
                    <a:pt x="171450" y="166878"/>
                  </a:moveTo>
                  <a:lnTo>
                    <a:pt x="114300" y="166894"/>
                  </a:lnTo>
                  <a:lnTo>
                    <a:pt x="114300" y="195465"/>
                  </a:lnTo>
                  <a:lnTo>
                    <a:pt x="57150" y="195491"/>
                  </a:lnTo>
                  <a:lnTo>
                    <a:pt x="157166" y="195491"/>
                  </a:lnTo>
                  <a:lnTo>
                    <a:pt x="171450" y="166878"/>
                  </a:lnTo>
                  <a:close/>
                </a:path>
                <a:path w="171450" h="338454">
                  <a:moveTo>
                    <a:pt x="114300" y="0"/>
                  </a:moveTo>
                  <a:lnTo>
                    <a:pt x="57150" y="12"/>
                  </a:lnTo>
                  <a:lnTo>
                    <a:pt x="57150" y="166911"/>
                  </a:lnTo>
                  <a:lnTo>
                    <a:pt x="114300" y="16689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5682488" y="3464052"/>
            <a:ext cx="570865" cy="347980"/>
            <a:chOff x="5682488" y="3464052"/>
            <a:chExt cx="570865" cy="347980"/>
          </a:xfrm>
        </p:grpSpPr>
        <p:pic>
          <p:nvPicPr>
            <p:cNvPr id="73" name="object 7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05856" y="3464052"/>
              <a:ext cx="547115" cy="347472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682488" y="3526790"/>
              <a:ext cx="371475" cy="171450"/>
            </a:xfrm>
            <a:custGeom>
              <a:avLst/>
              <a:gdLst/>
              <a:ahLst/>
              <a:cxnLst/>
              <a:rect l="l" t="t" r="r" b="b"/>
              <a:pathLst>
                <a:path w="371475" h="171450">
                  <a:moveTo>
                    <a:pt x="314495" y="57150"/>
                  </a:moveTo>
                  <a:lnTo>
                    <a:pt x="228346" y="57150"/>
                  </a:lnTo>
                  <a:lnTo>
                    <a:pt x="228473" y="114300"/>
                  </a:lnTo>
                  <a:lnTo>
                    <a:pt x="199940" y="114347"/>
                  </a:lnTo>
                  <a:lnTo>
                    <a:pt x="200025" y="171450"/>
                  </a:lnTo>
                  <a:lnTo>
                    <a:pt x="371348" y="85471"/>
                  </a:lnTo>
                  <a:lnTo>
                    <a:pt x="314495" y="57150"/>
                  </a:lnTo>
                  <a:close/>
                </a:path>
                <a:path w="371475" h="171450">
                  <a:moveTo>
                    <a:pt x="199855" y="57197"/>
                  </a:moveTo>
                  <a:lnTo>
                    <a:pt x="0" y="57531"/>
                  </a:lnTo>
                  <a:lnTo>
                    <a:pt x="0" y="114681"/>
                  </a:lnTo>
                  <a:lnTo>
                    <a:pt x="199940" y="114347"/>
                  </a:lnTo>
                  <a:lnTo>
                    <a:pt x="199855" y="57197"/>
                  </a:lnTo>
                  <a:close/>
                </a:path>
                <a:path w="371475" h="171450">
                  <a:moveTo>
                    <a:pt x="228346" y="57150"/>
                  </a:moveTo>
                  <a:lnTo>
                    <a:pt x="199855" y="57197"/>
                  </a:lnTo>
                  <a:lnTo>
                    <a:pt x="199940" y="114347"/>
                  </a:lnTo>
                  <a:lnTo>
                    <a:pt x="228473" y="114300"/>
                  </a:lnTo>
                  <a:lnTo>
                    <a:pt x="228346" y="57150"/>
                  </a:lnTo>
                  <a:close/>
                </a:path>
                <a:path w="371475" h="171450">
                  <a:moveTo>
                    <a:pt x="199771" y="0"/>
                  </a:moveTo>
                  <a:lnTo>
                    <a:pt x="199855" y="57197"/>
                  </a:lnTo>
                  <a:lnTo>
                    <a:pt x="314495" y="57150"/>
                  </a:lnTo>
                  <a:lnTo>
                    <a:pt x="19977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64108" y="1096136"/>
            <a:ext cx="349250" cy="1363980"/>
            <a:chOff x="864108" y="1096136"/>
            <a:chExt cx="349250" cy="1363980"/>
          </a:xfrm>
        </p:grpSpPr>
        <p:pic>
          <p:nvPicPr>
            <p:cNvPr id="76" name="object 7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64108" y="1120139"/>
              <a:ext cx="348996" cy="133959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927442" y="1096136"/>
              <a:ext cx="171450" cy="1164590"/>
            </a:xfrm>
            <a:custGeom>
              <a:avLst/>
              <a:gdLst/>
              <a:ahLst/>
              <a:cxnLst/>
              <a:rect l="l" t="t" r="r" b="b"/>
              <a:pathLst>
                <a:path w="171450" h="1164589">
                  <a:moveTo>
                    <a:pt x="57150" y="992759"/>
                  </a:moveTo>
                  <a:lnTo>
                    <a:pt x="0" y="992759"/>
                  </a:lnTo>
                  <a:lnTo>
                    <a:pt x="85725" y="1164209"/>
                  </a:lnTo>
                  <a:lnTo>
                    <a:pt x="157162" y="1021334"/>
                  </a:lnTo>
                  <a:lnTo>
                    <a:pt x="57150" y="1021334"/>
                  </a:lnTo>
                  <a:lnTo>
                    <a:pt x="57150" y="992759"/>
                  </a:lnTo>
                  <a:close/>
                </a:path>
                <a:path w="171450" h="1164589">
                  <a:moveTo>
                    <a:pt x="114300" y="0"/>
                  </a:moveTo>
                  <a:lnTo>
                    <a:pt x="57150" y="0"/>
                  </a:lnTo>
                  <a:lnTo>
                    <a:pt x="57150" y="1021334"/>
                  </a:lnTo>
                  <a:lnTo>
                    <a:pt x="114300" y="1021334"/>
                  </a:lnTo>
                  <a:lnTo>
                    <a:pt x="114300" y="0"/>
                  </a:lnTo>
                  <a:close/>
                </a:path>
                <a:path w="171450" h="1164589">
                  <a:moveTo>
                    <a:pt x="171450" y="992759"/>
                  </a:moveTo>
                  <a:lnTo>
                    <a:pt x="114300" y="992759"/>
                  </a:lnTo>
                  <a:lnTo>
                    <a:pt x="114300" y="1021334"/>
                  </a:lnTo>
                  <a:lnTo>
                    <a:pt x="157162" y="1021334"/>
                  </a:lnTo>
                  <a:lnTo>
                    <a:pt x="171450" y="99275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2345</Words>
  <Application>Microsoft Office PowerPoint</Application>
  <PresentationFormat>Presentación en pantalla (4:3)</PresentationFormat>
  <Paragraphs>495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Arial MT</vt:lpstr>
      <vt:lpstr>Calibri</vt:lpstr>
      <vt:lpstr>Times New Roman</vt:lpstr>
      <vt:lpstr>Office Theme</vt:lpstr>
      <vt:lpstr>EL SIGLO XVIII:   EL REFORMISMO BORBÓNICO</vt:lpstr>
      <vt:lpstr>Presentación de PowerPoint</vt:lpstr>
      <vt:lpstr>Presentación de PowerPoint</vt:lpstr>
      <vt:lpstr>Presentación de PowerPoint</vt:lpstr>
      <vt:lpstr>1.- LA LLEGADA DE UNA NUEVA DINASTÍA: LOS BORBONES</vt:lpstr>
      <vt:lpstr>- LA LLEGADA DE UNA NUEVA DINASTÍA: LOS BORBONES</vt:lpstr>
      <vt:lpstr>Presentación de PowerPoint</vt:lpstr>
      <vt:lpstr>1.- LA LLEGADA DE UNA NUEVA DINASTÍA: LOS BORBONES</vt:lpstr>
      <vt:lpstr>1.- LA LLEGADA DE UNA NUEVA DINASTÍA: LOS BORBONES</vt:lpstr>
      <vt:lpstr>3.- LA PERVIVENCIA DEL ANTIGUO RÉGIMEN EN EL SIGLO XVIII </vt:lpstr>
      <vt:lpstr>3.- LA PERVIVENCIA DEL ANTIGUO RÉGIMEN EN EL SIGLO XVIII </vt:lpstr>
      <vt:lpstr>3.- LA PERVIVENCIA DEL ANTIGUO RÉGIMEN EN EL SIGLO XVIII </vt:lpstr>
      <vt:lpstr>3.- LA PERVIVENCIA DEL ANTIGUO RÉGIMEN EN EL SIGLO XVIII </vt:lpstr>
      <vt:lpstr>4.- EL MODELO ABSOLUTISTA DE LOS BORBONES</vt:lpstr>
      <vt:lpstr>4.- EL MODELO ABSOLUTISTA DE LOS BORBONES</vt:lpstr>
      <vt:lpstr>4.- EL MODELO ABSOLUTISTA DE LOS BORBONES</vt:lpstr>
      <vt:lpstr>4.- EL MODELO ABSOLUTISTA DE LOS BORBONES</vt:lpstr>
      <vt:lpstr>5.- ¿CÓMO INFLUYERON LAS IDEAS ILUSTRADAS EN ESPAÑA? </vt:lpstr>
      <vt:lpstr>5.- ¿CÓMO INFLUYERON LAS IDEAS ILUSTRADAS EN ESPAÑA? </vt:lpstr>
      <vt:lpstr>6.- EL REFORMISMO BORBÓNICO: EL REINADO DE CARLOS III </vt:lpstr>
      <vt:lpstr>6.- EL REFORMISMO BORBÓNICO: EL REINADO DE CARLOS III</vt:lpstr>
      <vt:lpstr>6.- EL REFORMISMO BORBÓNICO: EL REINADO DE CARLOS III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Joaquín</dc:creator>
  <cp:lastModifiedBy>Maria Sanz</cp:lastModifiedBy>
  <cp:revision>2</cp:revision>
  <dcterms:created xsi:type="dcterms:W3CDTF">2021-09-08T15:49:13Z</dcterms:created>
  <dcterms:modified xsi:type="dcterms:W3CDTF">2021-09-08T16:48:24Z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2021-09-08T00:00:00Z</vt:filetime>
  </property>
</Properties>
</file>