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86" r:id="rId3"/>
    <p:sldId id="292" r:id="rId4"/>
    <p:sldId id="262" r:id="rId5"/>
    <p:sldId id="263" r:id="rId6"/>
    <p:sldId id="268" r:id="rId7"/>
    <p:sldId id="267" r:id="rId8"/>
    <p:sldId id="264" r:id="rId9"/>
    <p:sldId id="288" r:id="rId10"/>
    <p:sldId id="265" r:id="rId11"/>
    <p:sldId id="266" r:id="rId12"/>
    <p:sldId id="284" r:id="rId13"/>
    <p:sldId id="289" r:id="rId14"/>
    <p:sldId id="273" r:id="rId15"/>
    <p:sldId id="270" r:id="rId16"/>
    <p:sldId id="271" r:id="rId17"/>
    <p:sldId id="285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s-ES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57" autoAdjust="0"/>
  </p:normalViewPr>
  <p:slideViewPr>
    <p:cSldViewPr>
      <p:cViewPr>
        <p:scale>
          <a:sx n="71" d="100"/>
          <a:sy n="71" d="100"/>
        </p:scale>
        <p:origin x="14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16D9867-F431-4609-86A0-AE779B22EDC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2309525-9E80-4F03-BA48-96B4193503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14F3B36E-109A-404B-B98C-E3F885C8BD3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D803032A-52E7-4422-9E89-E212A05C15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90C55FC3-C2FD-4E75-B478-8FCCCADE036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0234D05D-D7B0-48E4-92F8-A519324FFD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43A88171-5C47-4F1C-9086-E462B2A34BA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19E1261B-A9EE-43A3-857C-DDEA66F295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9D2929-9110-4C7E-A542-55D717C22720}" type="slidenum">
              <a:rPr lang="es-ES" altLang="es-ES"/>
              <a:pPr eaLnBrk="1" hangingPunct="1"/>
              <a:t>1</a:t>
            </a:fld>
            <a:endParaRPr lang="es-ES" altLang="es-E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32D8C773-0839-4AC1-8545-65FFE17DFB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8E830EEF-6AC9-43E3-B143-9B00EDE23F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A697ABE6-3724-42EA-B9FC-F10F80A76B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3608D5D-84BE-4441-8248-215F19FF3099}" type="slidenum">
              <a:rPr lang="es-ES" altLang="es-ES"/>
              <a:pPr eaLnBrk="1" hangingPunct="1"/>
              <a:t>4</a:t>
            </a:fld>
            <a:endParaRPr lang="es-ES" altLang="es-E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617EB37-F1F5-44EB-8A26-CD9F7266C4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52831921-3E25-4BC7-90BA-A2F7317D4C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6AB0FA5A-611B-4520-A4BB-A2BB4EA3CE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21C884F-9F74-43ED-8596-4B3B946E7571}" type="slidenum">
              <a:rPr lang="es-ES" altLang="es-ES"/>
              <a:pPr eaLnBrk="1" hangingPunct="1"/>
              <a:t>5</a:t>
            </a:fld>
            <a:endParaRPr lang="es-ES" altLang="es-E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89DAF80B-7193-4CBA-BBDD-D89509C328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7A5304F-C71C-4C9F-94C5-DFDCD0402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5DF996D6-3640-4FE1-B4BA-B0E1287AB8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1EA140-01B3-4B29-B810-692218FED026}" type="slidenum">
              <a:rPr lang="es-ES" altLang="es-ES"/>
              <a:pPr eaLnBrk="1" hangingPunct="1"/>
              <a:t>6</a:t>
            </a:fld>
            <a:endParaRPr lang="es-ES" altLang="es-E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EA5112D0-0E11-47EB-A994-5037878C58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18A68688-DE5B-4605-AAE2-6493B3EC4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00C9E782-83CC-4C24-A803-282D24A5A5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C7EFA39-AE8F-47D1-A198-10AB43F4802C}" type="slidenum">
              <a:rPr lang="es-ES" altLang="es-ES"/>
              <a:pPr eaLnBrk="1" hangingPunct="1"/>
              <a:t>7</a:t>
            </a:fld>
            <a:endParaRPr lang="es-ES" altLang="es-E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7E561D6F-94C7-4CAF-8743-859807559E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5670A3A4-AC82-4828-B788-B685BC7E06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9255EC59-C950-4333-BD96-C09D322470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09EA50-69F3-4C12-9AA9-96B0950F2C33}" type="slidenum">
              <a:rPr lang="es-ES" altLang="es-ES"/>
              <a:pPr eaLnBrk="1" hangingPunct="1"/>
              <a:t>8</a:t>
            </a:fld>
            <a:endParaRPr lang="es-ES" altLang="es-E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43641B5-B265-475B-9A21-1EC46D5793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2DF1ADDB-7F02-490F-B7F0-3C8BBF683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AB974EE-62CE-4AA0-88F9-7C494B3FE4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C46654A-C63D-4F16-8F50-AB4720B8C081}" type="slidenum">
              <a:rPr lang="es-ES" altLang="es-ES"/>
              <a:pPr eaLnBrk="1" hangingPunct="1"/>
              <a:t>10</a:t>
            </a:fld>
            <a:endParaRPr lang="es-ES" altLang="es-E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C25ECAFC-73A5-472A-877C-6D614952F6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B6B97400-D899-4C22-A687-AEB249F2F9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DFDCEDCD-8839-4730-9753-CD1BC2CA35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3CBA786-9353-4F36-8356-2B3BC1EBE717}" type="slidenum">
              <a:rPr lang="es-ES" altLang="es-ES"/>
              <a:pPr eaLnBrk="1" hangingPunct="1"/>
              <a:t>11</a:t>
            </a:fld>
            <a:endParaRPr lang="es-ES" altLang="es-E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6BC0ED1-B79E-41BB-9407-F0CA4BC77C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30ECAC24-3758-46D9-85E9-524C808B4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EEE7371A-C23A-47DC-9A4A-A80C747EEE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E73CA8-BF58-4249-A319-151A9B4D2BCC}" type="slidenum">
              <a:rPr lang="es-ES" altLang="es-ES"/>
              <a:pPr eaLnBrk="1" hangingPunct="1"/>
              <a:t>12</a:t>
            </a:fld>
            <a:endParaRPr lang="es-ES" altLang="es-E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EBBF6B9-23D5-4FC9-9749-0E47443AA0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36B1896A-3998-441C-A987-B405F0160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66663DD-9B7E-4445-BEF7-707B283F86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0DD3576-AFDC-49C0-A59F-B352BC58CE44}" type="slidenum">
              <a:rPr lang="es-ES" altLang="es-ES"/>
              <a:pPr eaLnBrk="1" hangingPunct="1"/>
              <a:t>14</a:t>
            </a:fld>
            <a:endParaRPr lang="es-ES" altLang="es-E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53B89D99-1D11-4C06-8080-3265E940AF7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A2A1CD05-BDDD-454D-96BD-F1D0A08210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41F526EB-7987-410A-81E4-E71CDC351F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7686F4E-0644-4390-B6CA-0CBF075151FF}" type="slidenum">
              <a:rPr lang="es-ES" altLang="es-ES"/>
              <a:pPr eaLnBrk="1" hangingPunct="1"/>
              <a:t>15</a:t>
            </a:fld>
            <a:endParaRPr lang="es-ES" altLang="es-E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8C140702-9FF5-4456-AEEE-5F8286276C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5A6B8122-815A-43BF-8E1B-A40B4BEEC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A6065A02-0C66-4064-8893-339B8E5AB6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20407-F636-4C1F-8909-F13C20F5F2C2}" type="slidenum">
              <a:rPr lang="es-ES" altLang="es-ES"/>
              <a:pPr eaLnBrk="1" hangingPunct="1"/>
              <a:t>16</a:t>
            </a:fld>
            <a:endParaRPr lang="es-ES" altLang="es-E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E574224D-AF10-426F-A25F-CDE7F9C479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D289BAA1-5EA5-43F8-B2B5-18DFEAF94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549D94E4-7D22-48DD-A327-4269CE06B4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DA2D36-8329-4ACA-A2A9-9E86BFD2AA72}" type="slidenum">
              <a:rPr lang="es-ES" altLang="es-ES"/>
              <a:pPr eaLnBrk="1" hangingPunct="1"/>
              <a:t>17</a:t>
            </a:fld>
            <a:endParaRPr lang="es-ES" altLang="es-E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3A47EE75-04A0-440F-99F7-3A79DF540A9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9BEF58B4-8EB0-4EEC-AA88-482505FC992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D39B0E0-0888-40F0-A7F2-AD32229D99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4BEC7A-836E-49DF-B092-91E829695F77}" type="slidenum">
              <a:rPr lang="es-ES" altLang="es-ES"/>
              <a:pPr eaLnBrk="1" hangingPunct="1"/>
              <a:t>18</a:t>
            </a:fld>
            <a:endParaRPr lang="es-ES" altLang="es-E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39A0B40-DDE8-47BB-899C-2E52BDF82A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A9DE2626-DFA1-4005-BF5A-1BF8D62724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D3378F6B-65D3-4189-BC44-9E08EC102E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19B813-5A14-4FE6-88E0-449BEF1D2EE2}" type="slidenum">
              <a:rPr lang="es-ES" altLang="es-ES"/>
              <a:pPr eaLnBrk="1" hangingPunct="1"/>
              <a:t>19</a:t>
            </a:fld>
            <a:endParaRPr lang="es-ES" altLang="es-E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71F7D58D-7B76-4F5E-AC9C-72AC4CA9CE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966C77CE-B57F-4E39-ADBD-7EAD069AC2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9D18A22-E917-433E-A7CC-79DAF5A848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538B01-CD8F-44AD-A925-432925807C2C}" type="slidenum">
              <a:rPr lang="es-ES" altLang="es-ES"/>
              <a:pPr eaLnBrk="1" hangingPunct="1"/>
              <a:t>20</a:t>
            </a:fld>
            <a:endParaRPr lang="es-ES" altLang="es-E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68622CBD-D949-407A-9D71-F7DDF27F029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29D213FB-D6F6-42D1-A022-5E3DC2328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CAA3732F-5C0B-401D-95E6-77FE2483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94C8FC-4B5D-466F-90C1-43128FCB63BA}" type="slidenum">
              <a:rPr lang="es-ES" altLang="es-ES"/>
              <a:pPr eaLnBrk="1" hangingPunct="1"/>
              <a:t>21</a:t>
            </a:fld>
            <a:endParaRPr lang="es-ES" altLang="es-E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E12531EB-4F55-4C3F-A14C-9D9B09ABA7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E2EBEEE1-CD9F-45A1-8B0C-DBA52A0DA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E871B789-D465-4997-8FDC-497C8856D3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B71AD3B-4BF6-4654-9976-FCFB3DC0875C}" type="slidenum">
              <a:rPr lang="es-ES" altLang="es-ES"/>
              <a:pPr eaLnBrk="1" hangingPunct="1"/>
              <a:t>22</a:t>
            </a:fld>
            <a:endParaRPr lang="es-ES" altLang="es-E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0D2EC2EA-45D1-4E6B-AE16-445172C788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1B1EAD4B-1CEE-41E5-BFE7-5F5562008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5DD309AF-215C-4662-B880-3E67A9A7E9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DB6E5F2-B58A-41D9-9049-C2C3CF1C1D58}" type="slidenum">
              <a:rPr lang="es-ES" altLang="es-ES"/>
              <a:pPr eaLnBrk="1" hangingPunct="1"/>
              <a:t>23</a:t>
            </a:fld>
            <a:endParaRPr lang="es-ES" altLang="es-E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DF45C90E-E42B-473F-90DC-4C30F10BB3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B5031970-9A3B-4A23-9004-E0BD40B55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DA622AB2-58C0-4870-90A7-C4817111B6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74501DF-C455-4745-B520-0667E6058772}" type="slidenum">
              <a:rPr lang="es-ES" altLang="es-ES"/>
              <a:pPr eaLnBrk="1" hangingPunct="1"/>
              <a:t>24</a:t>
            </a:fld>
            <a:endParaRPr lang="es-ES" altLang="es-E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488554E0-5A63-4232-8AA0-A6906976F9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E146FAB-F471-4D5E-9B62-55AD71BB1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F5DF975A-3166-4387-87F5-57E9A0D4A4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86EC75-64AA-4803-B300-16E9D8E3A31D}" type="slidenum">
              <a:rPr lang="es-ES" altLang="es-ES"/>
              <a:pPr eaLnBrk="1" hangingPunct="1"/>
              <a:t>25</a:t>
            </a:fld>
            <a:endParaRPr lang="es-ES" altLang="es-E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75CE55D2-6BE4-4C38-9051-357A486F02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DAF2887B-5BE5-4D47-844B-D66B892BF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64E986D3-EDE7-4DB1-BEB1-994FA603EB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2FD96EA-A9F3-41DD-B331-A3FE621046D0}" type="slidenum">
              <a:rPr lang="es-ES" altLang="es-ES"/>
              <a:pPr eaLnBrk="1" hangingPunct="1"/>
              <a:t>26</a:t>
            </a:fld>
            <a:endParaRPr lang="es-ES" altLang="es-E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03B5332-27B2-4F24-B9BF-FA2AB3DE90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ED72D19D-DB1E-432F-AEDF-B2E3048EB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13E1F4-6531-4709-9751-70995C81D0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39D09A-4EF5-4D99-921D-FA6E5279AA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52018A-4E33-4F16-85FD-7FD780C667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AD0926-086C-42D9-8C4D-46146B002A5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1478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F53734-829C-4C56-BE8B-92F11A360F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211426-A8AD-41C6-A8B0-209EF1DCF8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EF88E2-7F6A-4379-AB52-42F61EC4A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C22B2F-BE3D-40CA-BF21-7BABA1F18B4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0163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30A3D2-BF8D-4759-BD45-CAB90E1750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28AD53-1D3C-4F47-AFAE-65F8CA6335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C86B35-F9B4-430D-9398-B1CF88A27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243802-9367-4877-8931-FBE3C5DAEEB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09504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8C6EE4-9EFA-465D-BAD8-15C667329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EE2EFB-81AD-486C-9DC0-693DB49DD5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CDA052-6B8F-4974-BDAF-3A2BF050E3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00DEF8-C867-42FC-9D73-AD3AB8C484E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63022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3189DE4-5E06-4D07-A58A-2847D7B48E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9286B7-943E-416B-8EB9-6F543CB3A7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9071449-2F64-4E6C-BC17-B07E752EE8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35C158-5D7B-4F23-A2FE-1CBE421E309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1800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507B6E8-82BE-41F8-9820-4DAE747747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09DE770-656E-4D31-ACBD-C48F3F82CF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FED474B-5A52-4B2E-AF05-39835824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6ADCAF-5E2D-49BB-82B0-13EC4EFEB7A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58800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86EDA0-BB83-46C7-A551-A1F0EF038A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5388D3-C33A-45DF-B876-68EB2FA2F3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92C76A-469A-4A68-BEE7-667668E3C1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F17545-15DE-453F-B64B-68522F99653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079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DA973-66FC-4FF8-B8A4-49CC9238F4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531C45-923E-4B34-AA46-C45D5C88B6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E34170-B6A2-4526-B2D1-07A15234B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17726F-7D7F-4A9F-9580-113A8AB6675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9569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B1E58D-6B57-431E-8CCA-0133A10CD1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F25E06-6AE1-4F33-BA46-9E9A02846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6FE058-79ED-475F-97AD-CFDE01D3CD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A7DE68-3133-415A-A606-7B5A267C77C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9914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F5B718-0109-4582-995B-96353E2ABB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84C9EA-8114-4201-932E-C0829174FD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05DDA3-81DE-4D1D-B1CF-434C93B5D6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776442-6F78-4C62-AB9B-BC2E63158D7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0982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C69F6B-3E85-44AF-AECB-B8B1819834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DAF2B-5217-4F07-8A1A-0D36A96A9B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24D351-97AF-409D-B786-3FDA8C73F9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1C9641-1C42-4A75-9931-E17B7D30792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1978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341DD2E-E4C0-464F-BF84-688993E60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0034654-C6B9-47E4-9CE1-45355C83A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E7288EA-7D24-4C3C-BB61-C5E7928A1D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21A7010-C884-4E36-A47A-3FC73232A4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5874D1-022E-4CCD-AFA5-DB66C4EB56C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5F44615-3F97-4627-90F4-10A6484F051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9">
            <a:extLst>
              <a:ext uri="{FF2B5EF4-FFF2-40B4-BE49-F238E27FC236}">
                <a16:creationId xmlns:a16="http://schemas.microsoft.com/office/drawing/2014/main" id="{4034F4C3-CDA9-44BA-8230-2DB8048C3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630" y="2060848"/>
            <a:ext cx="726883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3200" b="1" dirty="0">
                <a:solidFill>
                  <a:srgbClr val="FF0000"/>
                </a:solidFill>
              </a:rPr>
              <a:t>FRANCISCO DE GOYA Y LUCIENTES:</a:t>
            </a:r>
          </a:p>
          <a:p>
            <a:pPr eaLnBrk="1" hangingPunct="1"/>
            <a:endParaRPr lang="es-ES_tradnl" altLang="es-ES" sz="3200" b="1" dirty="0">
              <a:solidFill>
                <a:srgbClr val="FF0000"/>
              </a:solidFill>
            </a:endParaRPr>
          </a:p>
          <a:p>
            <a:pPr eaLnBrk="1" hangingPunct="1"/>
            <a:r>
              <a:rPr lang="es-ES_tradnl" altLang="es-ES" sz="3200" b="1" dirty="0">
                <a:solidFill>
                  <a:srgbClr val="FF0000"/>
                </a:solidFill>
              </a:rPr>
              <a:t>DEL ROCOCÓ AL EXPRESIONISMO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047EA50-EFE3-4CB6-96C0-192FEB8A38FF}"/>
              </a:ext>
            </a:extLst>
          </p:cNvPr>
          <p:cNvSpPr/>
          <p:nvPr/>
        </p:nvSpPr>
        <p:spPr bwMode="auto">
          <a:xfrm>
            <a:off x="5292080" y="5661248"/>
            <a:ext cx="3002632" cy="64807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effectLst/>
                <a:latin typeface="Arial" charset="0"/>
                <a:cs typeface="Arial" charset="0"/>
              </a:rPr>
              <a:t>MARÍA SANZ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3 CuadroTexto">
            <a:extLst>
              <a:ext uri="{FF2B5EF4-FFF2-40B4-BE49-F238E27FC236}">
                <a16:creationId xmlns:a16="http://schemas.microsoft.com/office/drawing/2014/main" id="{7FC82584-F04E-47F5-BD9C-79FFE395F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357188"/>
            <a:ext cx="8643937" cy="886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s-ES" altLang="es-ES" sz="1800" dirty="0"/>
              <a:t>Los 82 años de la vida de </a:t>
            </a:r>
            <a:r>
              <a:rPr lang="es-ES" altLang="es-ES" sz="1800" b="1" dirty="0"/>
              <a:t>Francisco de Goya y Lucientes (1746-1828) </a:t>
            </a:r>
            <a:r>
              <a:rPr lang="es-ES" altLang="es-ES" sz="1800" dirty="0"/>
              <a:t>abarcan un amplio y trascendente espacio de la vida española: Le tocó vivir el optimismo de la Ilustración y la del pesimismo de la guerra y el oscurantismo.</a:t>
            </a:r>
          </a:p>
          <a:p>
            <a:pPr algn="l" eaLnBrk="1" hangingPunct="1"/>
            <a:endParaRPr lang="es-ES" altLang="es-ES" sz="1800" b="1" dirty="0">
              <a:solidFill>
                <a:srgbClr val="FF0000"/>
              </a:solidFill>
            </a:endParaRPr>
          </a:p>
          <a:p>
            <a:pPr algn="l" eaLnBrk="1" hangingPunct="1"/>
            <a:r>
              <a:rPr lang="es-ES" altLang="es-ES" sz="1800" b="1" dirty="0">
                <a:solidFill>
                  <a:srgbClr val="FF0000"/>
                </a:solidFill>
              </a:rPr>
              <a:t>ETAPAS EN LA VIDA Y LA OBRA DE GOYA:</a:t>
            </a:r>
          </a:p>
          <a:p>
            <a:pPr algn="l" eaLnBrk="1" hangingPunct="1"/>
            <a:endParaRPr lang="es-ES" altLang="es-ES" sz="1800" dirty="0"/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es-ES" altLang="es-ES" sz="1800" b="1" dirty="0"/>
              <a:t>FORMACIÓN Y ETAPA ZARAGOZANA. 1760-1774. </a:t>
            </a:r>
          </a:p>
          <a:p>
            <a:pPr algn="l" eaLnBrk="1" hangingPunct="1"/>
            <a:endParaRPr lang="es-ES" altLang="es-ES" sz="1800" dirty="0"/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es-ES" altLang="es-ES" sz="1800" b="1" dirty="0"/>
              <a:t> ASCENSO SOCIAL EN MADRID. 1775-1793. </a:t>
            </a:r>
            <a:endParaRPr lang="es-ES" altLang="es-ES" sz="1800" dirty="0"/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LOS CARTONES PARA TAPICES. 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LOS RETRATOS Y EL ACADEMICISMO. </a:t>
            </a:r>
          </a:p>
          <a:p>
            <a:pPr algn="l" eaLnBrk="1" hangingPunct="1">
              <a:buFontTx/>
              <a:buChar char="-"/>
            </a:pPr>
            <a:endParaRPr lang="es-ES" altLang="es-ES" sz="1800" dirty="0"/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es-ES" altLang="es-ES" sz="1800" b="1" dirty="0"/>
              <a:t>GOYA PRIMER PINTOR DEL REINO. 1793-1808. </a:t>
            </a:r>
            <a:endParaRPr lang="es-ES" altLang="es-ES" sz="1800" dirty="0"/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EL RETRATO OFICIAL.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GOYA RETRATISTA DE LA SOCIEDAD ESPAÑOLA.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GOYA ILUSTRADO Y CRÍTICO. </a:t>
            </a:r>
          </a:p>
          <a:p>
            <a:pPr algn="l" eaLnBrk="1" hangingPunct="1"/>
            <a:endParaRPr lang="es-ES" altLang="es-ES" sz="1800" b="1" dirty="0"/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es-ES" altLang="es-ES" sz="1800" b="1" dirty="0"/>
              <a:t> GOYA ATORMENTADO. 1808-1823.</a:t>
            </a:r>
            <a:endParaRPr lang="es-ES" altLang="es-ES" sz="1800" dirty="0"/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 LA GUERRA DE LA INDEPENDENCIA. 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 LAS PINTURAS NEGRAS. 1819-23.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s-ES" altLang="es-ES" sz="1800" dirty="0"/>
              <a:t>EL RETRATO OFICIAL PARA FERNANDO VII.</a:t>
            </a:r>
          </a:p>
          <a:p>
            <a:pPr algn="l" eaLnBrk="1" hangingPunct="1"/>
            <a:endParaRPr lang="es-ES" altLang="es-ES" sz="1800" b="1" dirty="0"/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es-ES" altLang="es-ES" sz="1800" b="1" dirty="0"/>
              <a:t>GOYA EN EL EXILIO FRANCÉS. 1823-1828 :  LA LECHERA DE BURDEOS</a:t>
            </a:r>
            <a:endParaRPr lang="es-ES" altLang="es-ES" sz="1800" dirty="0"/>
          </a:p>
          <a:p>
            <a:pPr algn="l" eaLnBrk="1" hangingPunct="1"/>
            <a:endParaRPr lang="es-ES" altLang="es-ES" sz="1800" b="1" dirty="0"/>
          </a:p>
          <a:p>
            <a:pPr algn="l" eaLnBrk="1" hangingPunct="1"/>
            <a:endParaRPr lang="es-ES" altLang="es-ES" sz="1800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b="1" dirty="0"/>
          </a:p>
          <a:p>
            <a:pPr algn="l" eaLnBrk="1" hangingPunct="1"/>
            <a:endParaRPr lang="es-ES" alt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CuadroTexto">
            <a:extLst>
              <a:ext uri="{FF2B5EF4-FFF2-40B4-BE49-F238E27FC236}">
                <a16:creationId xmlns:a16="http://schemas.microsoft.com/office/drawing/2014/main" id="{82CDE51E-0220-46C0-A19D-E17DFA33F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917" y="3717032"/>
            <a:ext cx="85693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s-ES" altLang="es-ES" sz="1600" b="1" dirty="0"/>
              <a:t>"El quitasol“, pintado en  1777,representa a un joven tapándole el sol a una maja.</a:t>
            </a:r>
          </a:p>
          <a:p>
            <a:pPr algn="just" eaLnBrk="1" hangingPunct="1"/>
            <a:r>
              <a:rPr lang="es-ES" altLang="es-ES" sz="1600" b="1" dirty="0"/>
              <a:t>Es una pintura al óleo sobre lienzo, que formaba parte de la serie de los cartones para tapiz.</a:t>
            </a:r>
          </a:p>
          <a:p>
            <a:pPr algn="just" eaLnBrk="1" hangingPunct="1"/>
            <a:r>
              <a:rPr lang="es-ES" altLang="es-ES" sz="1600" b="1" dirty="0"/>
              <a:t>La luz es una característica muy importante ya que enfoca directamente al cuerpo de la maja, destacando así la sombra a la que da lugar el quitasol. Su composición gira entorno a un primer plano en el que se encuentran los dos adolescentes. </a:t>
            </a:r>
          </a:p>
          <a:p>
            <a:pPr algn="just" eaLnBrk="1" hangingPunct="1"/>
            <a:r>
              <a:rPr lang="es-ES" altLang="es-ES" sz="1600" b="1" dirty="0"/>
              <a:t>Los personajes dejan ver un leve movimiento en su postura. Su rostro refleja una expresión relajada y placentera. Es un cuadro por temática y factura de carácter Rococó</a:t>
            </a:r>
            <a:endParaRPr lang="es-ES" altLang="es-ES" dirty="0"/>
          </a:p>
        </p:txBody>
      </p:sp>
      <p:pic>
        <p:nvPicPr>
          <p:cNvPr id="5123" name="Picture 8" descr="+el quitasol,goya">
            <a:extLst>
              <a:ext uri="{FF2B5EF4-FFF2-40B4-BE49-F238E27FC236}">
                <a16:creationId xmlns:a16="http://schemas.microsoft.com/office/drawing/2014/main" id="{576500AC-FC19-484A-BDDD-0A96265EE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-9484"/>
            <a:ext cx="5075237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7">
            <a:extLst>
              <a:ext uri="{FF2B5EF4-FFF2-40B4-BE49-F238E27FC236}">
                <a16:creationId xmlns:a16="http://schemas.microsoft.com/office/drawing/2014/main" id="{00EBC391-243B-420A-9382-FCB22BDC7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2222" y="5516563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Primera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El quitasol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6150" name="Picture 8" descr="+el quitasol,goya">
            <a:extLst>
              <a:ext uri="{FF2B5EF4-FFF2-40B4-BE49-F238E27FC236}">
                <a16:creationId xmlns:a16="http://schemas.microsoft.com/office/drawing/2014/main" id="{1BC2C817-6C97-4EC1-B37A-D04D5A58B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919413"/>
            <a:ext cx="3671888" cy="253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9">
            <a:extLst>
              <a:ext uri="{FF2B5EF4-FFF2-40B4-BE49-F238E27FC236}">
                <a16:creationId xmlns:a16="http://schemas.microsoft.com/office/drawing/2014/main" id="{B4814E53-A42E-4279-9586-D637E494B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825" y="4510088"/>
            <a:ext cx="139065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Cartón para tapiz</a:t>
            </a:r>
          </a:p>
          <a:p>
            <a:pPr eaLnBrk="1" hangingPunct="1"/>
            <a:r>
              <a:rPr lang="es-ES_tradnl" altLang="es-ES"/>
              <a:t> trasladado a óleo</a:t>
            </a:r>
          </a:p>
          <a:p>
            <a:pPr eaLnBrk="1" hangingPunct="1"/>
            <a:r>
              <a:rPr lang="es-ES_tradnl" altLang="es-ES"/>
              <a:t> sobre tela</a:t>
            </a:r>
            <a:endParaRPr lang="es-ES" altLang="es-ES"/>
          </a:p>
        </p:txBody>
      </p:sp>
      <p:sp>
        <p:nvSpPr>
          <p:cNvPr id="6152" name="Line 10">
            <a:extLst>
              <a:ext uri="{FF2B5EF4-FFF2-40B4-BE49-F238E27FC236}">
                <a16:creationId xmlns:a16="http://schemas.microsoft.com/office/drawing/2014/main" id="{481182E7-76C4-4B34-A1F0-78AF296FDA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7763" y="4724400"/>
            <a:ext cx="6492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Text Box 11">
            <a:extLst>
              <a:ext uri="{FF2B5EF4-FFF2-40B4-BE49-F238E27FC236}">
                <a16:creationId xmlns:a16="http://schemas.microsoft.com/office/drawing/2014/main" id="{531126BC-DD26-4583-A696-95DB3C4D6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263" y="1268413"/>
            <a:ext cx="12985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Escenas de</a:t>
            </a:r>
          </a:p>
          <a:p>
            <a:pPr eaLnBrk="1" hangingPunct="1"/>
            <a:r>
              <a:rPr lang="es-ES_tradnl" altLang="es-ES"/>
              <a:t> la vida popular</a:t>
            </a:r>
          </a:p>
          <a:p>
            <a:pPr eaLnBrk="1" hangingPunct="1"/>
            <a:r>
              <a:rPr lang="es-ES_tradnl" altLang="es-ES"/>
              <a:t>con personajes</a:t>
            </a:r>
          </a:p>
          <a:p>
            <a:pPr eaLnBrk="1" hangingPunct="1"/>
            <a:r>
              <a:rPr lang="es-ES_tradnl" altLang="es-ES"/>
              <a:t> idealizados y</a:t>
            </a:r>
          </a:p>
          <a:p>
            <a:pPr eaLnBrk="1" hangingPunct="1"/>
            <a:r>
              <a:rPr lang="es-ES_tradnl" altLang="es-ES"/>
              <a:t> galantes (majos</a:t>
            </a:r>
          </a:p>
          <a:p>
            <a:pPr eaLnBrk="1" hangingPunct="1"/>
            <a:r>
              <a:rPr lang="es-ES_tradnl" altLang="es-ES"/>
              <a:t> y majas)</a:t>
            </a:r>
            <a:endParaRPr lang="es-ES" altLang="es-ES"/>
          </a:p>
        </p:txBody>
      </p:sp>
      <p:sp>
        <p:nvSpPr>
          <p:cNvPr id="6154" name="Line 12">
            <a:extLst>
              <a:ext uri="{FF2B5EF4-FFF2-40B4-BE49-F238E27FC236}">
                <a16:creationId xmlns:a16="http://schemas.microsoft.com/office/drawing/2014/main" id="{6421C104-2117-4933-B984-D2C212227A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95513" y="5229225"/>
            <a:ext cx="1873250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Text Box 13">
            <a:extLst>
              <a:ext uri="{FF2B5EF4-FFF2-40B4-BE49-F238E27FC236}">
                <a16:creationId xmlns:a16="http://schemas.microsoft.com/office/drawing/2014/main" id="{D2D9B5C6-CC6E-48A2-835C-357F6ED8D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157788"/>
            <a:ext cx="132397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Trajes folklóricos</a:t>
            </a:r>
          </a:p>
          <a:p>
            <a:pPr eaLnBrk="1" hangingPunct="1"/>
            <a:r>
              <a:rPr lang="es-ES_tradnl" altLang="es-ES"/>
              <a:t>de gran viveza</a:t>
            </a:r>
          </a:p>
          <a:p>
            <a:pPr eaLnBrk="1" hangingPunct="1"/>
            <a:r>
              <a:rPr lang="es-ES_tradnl" altLang="es-ES"/>
              <a:t> cromática</a:t>
            </a:r>
            <a:endParaRPr lang="es-ES" altLang="es-ES" sz="1800"/>
          </a:p>
        </p:txBody>
      </p:sp>
      <p:sp>
        <p:nvSpPr>
          <p:cNvPr id="6156" name="Text Box 14">
            <a:extLst>
              <a:ext uri="{FF2B5EF4-FFF2-40B4-BE49-F238E27FC236}">
                <a16:creationId xmlns:a16="http://schemas.microsoft.com/office/drawing/2014/main" id="{F724F4DB-DB21-4A83-81C3-6C9A31DC6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7763" y="908050"/>
            <a:ext cx="15843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Composición simple,</a:t>
            </a:r>
          </a:p>
          <a:p>
            <a:pPr eaLnBrk="1" hangingPunct="1"/>
            <a:r>
              <a:rPr lang="es-ES_tradnl" altLang="es-ES"/>
              <a:t> muy equilibrada</a:t>
            </a:r>
          </a:p>
          <a:p>
            <a:pPr eaLnBrk="1" hangingPunct="1"/>
            <a:r>
              <a:rPr lang="es-ES_tradnl" altLang="es-ES"/>
              <a:t>(piramidal)</a:t>
            </a:r>
            <a:endParaRPr lang="es-ES" altLang="es-ES" sz="1800"/>
          </a:p>
        </p:txBody>
      </p:sp>
      <p:sp>
        <p:nvSpPr>
          <p:cNvPr id="6157" name="Line 15">
            <a:extLst>
              <a:ext uri="{FF2B5EF4-FFF2-40B4-BE49-F238E27FC236}">
                <a16:creationId xmlns:a16="http://schemas.microsoft.com/office/drawing/2014/main" id="{0FFBF8E4-3D47-42D5-A041-58802E80D3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2997200"/>
            <a:ext cx="1584325" cy="23034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16">
            <a:extLst>
              <a:ext uri="{FF2B5EF4-FFF2-40B4-BE49-F238E27FC236}">
                <a16:creationId xmlns:a16="http://schemas.microsoft.com/office/drawing/2014/main" id="{A3FC94A8-572C-42BD-8E83-A6CA920B10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924175"/>
            <a:ext cx="1728788" cy="244951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7">
            <a:extLst>
              <a:ext uri="{FF2B5EF4-FFF2-40B4-BE49-F238E27FC236}">
                <a16:creationId xmlns:a16="http://schemas.microsoft.com/office/drawing/2014/main" id="{6EF33D98-8A29-4144-A867-41BA9B44D7C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924175"/>
            <a:ext cx="3600450" cy="25209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18">
            <a:extLst>
              <a:ext uri="{FF2B5EF4-FFF2-40B4-BE49-F238E27FC236}">
                <a16:creationId xmlns:a16="http://schemas.microsoft.com/office/drawing/2014/main" id="{456DE6DC-9D1B-4A5B-88A3-639F04E29F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1700213"/>
            <a:ext cx="0" cy="12239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Text Box 19">
            <a:extLst>
              <a:ext uri="{FF2B5EF4-FFF2-40B4-BE49-F238E27FC236}">
                <a16:creationId xmlns:a16="http://schemas.microsoft.com/office/drawing/2014/main" id="{DA3F24C1-9ED8-47D0-A074-FCD93C3A9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1341438"/>
            <a:ext cx="1897062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Diagonal del rectángulo</a:t>
            </a:r>
          </a:p>
          <a:p>
            <a:pPr eaLnBrk="1" hangingPunct="1"/>
            <a:r>
              <a:rPr lang="es-ES_tradnl" altLang="es-ES"/>
              <a:t> del cuadro determinan la</a:t>
            </a:r>
          </a:p>
          <a:p>
            <a:pPr eaLnBrk="1" hangingPunct="1"/>
            <a:r>
              <a:rPr lang="es-ES_tradnl" altLang="es-ES"/>
              <a:t> perspectiva de la pared</a:t>
            </a:r>
          </a:p>
          <a:p>
            <a:pPr eaLnBrk="1" hangingPunct="1"/>
            <a:r>
              <a:rPr lang="es-ES_tradnl" altLang="es-ES"/>
              <a:t> del fondo y la posición</a:t>
            </a:r>
          </a:p>
          <a:p>
            <a:pPr eaLnBrk="1" hangingPunct="1"/>
            <a:r>
              <a:rPr lang="es-ES_tradnl" altLang="es-ES"/>
              <a:t> del parasol</a:t>
            </a:r>
            <a:endParaRPr lang="es-ES" altLang="es-ES"/>
          </a:p>
        </p:txBody>
      </p:sp>
      <p:sp>
        <p:nvSpPr>
          <p:cNvPr id="6162" name="Line 20">
            <a:extLst>
              <a:ext uri="{FF2B5EF4-FFF2-40B4-BE49-F238E27FC236}">
                <a16:creationId xmlns:a16="http://schemas.microsoft.com/office/drawing/2014/main" id="{C3FA96F5-515E-4ACA-8C57-564568B613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7675" y="2420938"/>
            <a:ext cx="71438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21">
            <a:extLst>
              <a:ext uri="{FF2B5EF4-FFF2-40B4-BE49-F238E27FC236}">
                <a16:creationId xmlns:a16="http://schemas.microsoft.com/office/drawing/2014/main" id="{58809B6E-D7CC-4AC7-855D-7EFF60897B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76825" y="2276475"/>
            <a:ext cx="1655763" cy="8651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Text Box 23">
            <a:extLst>
              <a:ext uri="{FF2B5EF4-FFF2-40B4-BE49-F238E27FC236}">
                <a16:creationId xmlns:a16="http://schemas.microsoft.com/office/drawing/2014/main" id="{58202B58-F655-4E6B-9FF9-25BB47751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24175"/>
            <a:ext cx="273367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Diversidad de tonalidades,</a:t>
            </a:r>
          </a:p>
          <a:p>
            <a:pPr eaLnBrk="1" hangingPunct="1"/>
            <a:r>
              <a:rPr lang="es-ES_tradnl" altLang="es-ES"/>
              <a:t> brillos y reflejos. Ejemplo de </a:t>
            </a:r>
          </a:p>
          <a:p>
            <a:pPr eaLnBrk="1" hangingPunct="1"/>
            <a:r>
              <a:rPr lang="es-ES_tradnl" altLang="es-ES"/>
              <a:t>matizaciones de paleta: rostro</a:t>
            </a:r>
          </a:p>
          <a:p>
            <a:pPr eaLnBrk="1" hangingPunct="1"/>
            <a:r>
              <a:rPr lang="es-ES_tradnl" altLang="es-ES"/>
              <a:t> de mujer rosado tiene transparencias</a:t>
            </a:r>
          </a:p>
          <a:p>
            <a:pPr eaLnBrk="1" hangingPunct="1"/>
            <a:r>
              <a:rPr lang="es-ES_tradnl" altLang="es-ES"/>
              <a:t> verdosas como reflejo del quitasol</a:t>
            </a:r>
          </a:p>
          <a:p>
            <a:pPr eaLnBrk="1" hangingPunct="1"/>
            <a:r>
              <a:rPr lang="es-ES_tradnl" altLang="es-ES"/>
              <a:t>mientras que cara de joven está </a:t>
            </a:r>
          </a:p>
          <a:p>
            <a:pPr eaLnBrk="1" hangingPunct="1"/>
            <a:r>
              <a:rPr lang="es-ES_tradnl" altLang="es-ES"/>
              <a:t>plenamente bañada de luz solar.</a:t>
            </a:r>
          </a:p>
          <a:p>
            <a:pPr eaLnBrk="1" hangingPunct="1"/>
            <a:r>
              <a:rPr lang="es-ES_tradnl" altLang="es-ES"/>
              <a:t>(problemas con fábrica de tapices</a:t>
            </a:r>
          </a:p>
          <a:p>
            <a:pPr eaLnBrk="1" hangingPunct="1"/>
            <a:r>
              <a:rPr lang="es-ES_tradnl" altLang="es-ES"/>
              <a:t>por dificultad de trasladar tantas</a:t>
            </a:r>
          </a:p>
          <a:p>
            <a:pPr eaLnBrk="1" hangingPunct="1"/>
            <a:r>
              <a:rPr lang="es-ES_tradnl" altLang="es-ES"/>
              <a:t>graduaciones a hilos de tela)</a:t>
            </a:r>
            <a:endParaRPr lang="es-ES" altLang="es-ES"/>
          </a:p>
        </p:txBody>
      </p:sp>
      <p:sp>
        <p:nvSpPr>
          <p:cNvPr id="6165" name="Line 24">
            <a:extLst>
              <a:ext uri="{FF2B5EF4-FFF2-40B4-BE49-F238E27FC236}">
                <a16:creationId xmlns:a16="http://schemas.microsoft.com/office/drawing/2014/main" id="{88086A4D-ED5D-443E-9FB7-544D816C00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7313" y="3933825"/>
            <a:ext cx="1512887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Text Box 25">
            <a:extLst>
              <a:ext uri="{FF2B5EF4-FFF2-40B4-BE49-F238E27FC236}">
                <a16:creationId xmlns:a16="http://schemas.microsoft.com/office/drawing/2014/main" id="{A73824F3-B147-4860-B144-3C4CCAB2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3068638"/>
            <a:ext cx="1679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Atmósferas luminosas</a:t>
            </a:r>
          </a:p>
          <a:p>
            <a:pPr eaLnBrk="1" hangingPunct="1"/>
            <a:r>
              <a:rPr lang="es-ES_tradnl" altLang="es-ES"/>
              <a:t> y alegres</a:t>
            </a:r>
            <a:endParaRPr lang="es-ES" altLang="es-ES"/>
          </a:p>
        </p:txBody>
      </p:sp>
      <p:sp>
        <p:nvSpPr>
          <p:cNvPr id="6167" name="Line 26">
            <a:extLst>
              <a:ext uri="{FF2B5EF4-FFF2-40B4-BE49-F238E27FC236}">
                <a16:creationId xmlns:a16="http://schemas.microsoft.com/office/drawing/2014/main" id="{33639F87-BCA5-4BF2-9A91-6472318A2C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56325" y="3429000"/>
            <a:ext cx="863600" cy="2873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Text Box 27">
            <a:extLst>
              <a:ext uri="{FF2B5EF4-FFF2-40B4-BE49-F238E27FC236}">
                <a16:creationId xmlns:a16="http://schemas.microsoft.com/office/drawing/2014/main" id="{344F6D5A-9493-4A06-A56B-8DAEC9BC5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3789363"/>
            <a:ext cx="1516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Minuciosidad en los</a:t>
            </a:r>
          </a:p>
          <a:p>
            <a:pPr eaLnBrk="1" hangingPunct="1"/>
            <a:r>
              <a:rPr lang="es-ES_tradnl" altLang="es-ES"/>
              <a:t> pequeños detalles</a:t>
            </a:r>
            <a:endParaRPr lang="es-ES" altLang="es-ES"/>
          </a:p>
        </p:txBody>
      </p:sp>
      <p:sp>
        <p:nvSpPr>
          <p:cNvPr id="6169" name="Line 28">
            <a:extLst>
              <a:ext uri="{FF2B5EF4-FFF2-40B4-BE49-F238E27FC236}">
                <a16:creationId xmlns:a16="http://schemas.microsoft.com/office/drawing/2014/main" id="{C003693F-088F-41D4-9341-417BAE95AC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6463" y="4149725"/>
            <a:ext cx="2376487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6" descr="+elcacharrero">
            <a:extLst>
              <a:ext uri="{FF2B5EF4-FFF2-40B4-BE49-F238E27FC236}">
                <a16:creationId xmlns:a16="http://schemas.microsoft.com/office/drawing/2014/main" id="{FBEB9151-3DC9-449D-9B46-D0F62B622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2286000"/>
            <a:ext cx="2332038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 descr="+lagallinaciega">
            <a:extLst>
              <a:ext uri="{FF2B5EF4-FFF2-40B4-BE49-F238E27FC236}">
                <a16:creationId xmlns:a16="http://schemas.microsoft.com/office/drawing/2014/main" id="{10C67B41-8A0B-4726-832D-C4D5506D9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503488"/>
            <a:ext cx="3529013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8">
            <a:extLst>
              <a:ext uri="{FF2B5EF4-FFF2-40B4-BE49-F238E27FC236}">
                <a16:creationId xmlns:a16="http://schemas.microsoft.com/office/drawing/2014/main" id="{F1A435FD-9576-4B32-A2EA-456C3B5BB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157788"/>
            <a:ext cx="1543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/>
              <a:t>El cacharrero</a:t>
            </a:r>
            <a:endParaRPr lang="es-ES" altLang="es-ES" sz="1800"/>
          </a:p>
        </p:txBody>
      </p:sp>
      <p:sp>
        <p:nvSpPr>
          <p:cNvPr id="7175" name="Text Box 9">
            <a:extLst>
              <a:ext uri="{FF2B5EF4-FFF2-40B4-BE49-F238E27FC236}">
                <a16:creationId xmlns:a16="http://schemas.microsoft.com/office/drawing/2014/main" id="{235BFD67-A2A5-40B5-BE93-80E70976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5084763"/>
            <a:ext cx="1771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/>
              <a:t>La gallina ciega</a:t>
            </a:r>
            <a:endParaRPr lang="es-ES" altLang="es-ES" sz="1800"/>
          </a:p>
        </p:txBody>
      </p:sp>
      <p:sp>
        <p:nvSpPr>
          <p:cNvPr id="7176" name="Text Box 10">
            <a:extLst>
              <a:ext uri="{FF2B5EF4-FFF2-40B4-BE49-F238E27FC236}">
                <a16:creationId xmlns:a16="http://schemas.microsoft.com/office/drawing/2014/main" id="{A01DD864-8E3D-4117-BA91-F3F23132A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422" y="5589588"/>
            <a:ext cx="35830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Primera etapa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sp>
        <p:nvSpPr>
          <p:cNvPr id="7177" name="Text Box 11">
            <a:extLst>
              <a:ext uri="{FF2B5EF4-FFF2-40B4-BE49-F238E27FC236}">
                <a16:creationId xmlns:a16="http://schemas.microsoft.com/office/drawing/2014/main" id="{1A67C7C5-8DD3-4384-832D-6ED406C1E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838200"/>
            <a:ext cx="3452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Características</a:t>
            </a:r>
          </a:p>
          <a:p>
            <a:pPr eaLnBrk="1" hangingPunct="1"/>
            <a:r>
              <a:rPr lang="es-ES_tradnl" altLang="es-ES"/>
              <a:t> generales: diversidad cromática, atmósferas</a:t>
            </a:r>
          </a:p>
          <a:p>
            <a:pPr eaLnBrk="1" hangingPunct="1"/>
            <a:r>
              <a:rPr lang="es-ES_tradnl" altLang="es-ES"/>
              <a:t> claras, temas populares tratados con elegancia,</a:t>
            </a:r>
          </a:p>
          <a:p>
            <a:pPr eaLnBrk="1" hangingPunct="1"/>
            <a:r>
              <a:rPr lang="es-ES_tradnl" altLang="es-ES"/>
              <a:t>transparencias y brillos, etc.</a:t>
            </a:r>
            <a:endParaRPr lang="es-ES" altLang="es-ES"/>
          </a:p>
        </p:txBody>
      </p:sp>
      <p:sp>
        <p:nvSpPr>
          <p:cNvPr id="7178" name="Line 12">
            <a:extLst>
              <a:ext uri="{FF2B5EF4-FFF2-40B4-BE49-F238E27FC236}">
                <a16:creationId xmlns:a16="http://schemas.microsoft.com/office/drawing/2014/main" id="{34095005-C103-446A-A990-17458843DA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286000"/>
            <a:ext cx="144463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13">
            <a:extLst>
              <a:ext uri="{FF2B5EF4-FFF2-40B4-BE49-F238E27FC236}">
                <a16:creationId xmlns:a16="http://schemas.microsoft.com/office/drawing/2014/main" id="{AC852D68-8109-4E3A-923A-E4E770C5DD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76400"/>
            <a:ext cx="261938" cy="7445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Text Box 14">
            <a:extLst>
              <a:ext uri="{FF2B5EF4-FFF2-40B4-BE49-F238E27FC236}">
                <a16:creationId xmlns:a16="http://schemas.microsoft.com/office/drawing/2014/main" id="{E8FD61F6-0D60-4CAB-AAC5-A9D05AAD8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2350" y="1295400"/>
            <a:ext cx="17716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Figuras  más pequeñas</a:t>
            </a:r>
          </a:p>
          <a:p>
            <a:pPr eaLnBrk="1" hangingPunct="1"/>
            <a:r>
              <a:rPr lang="es-ES_tradnl" altLang="es-ES"/>
              <a:t>dotadas de</a:t>
            </a:r>
          </a:p>
          <a:p>
            <a:pPr eaLnBrk="1" hangingPunct="1"/>
            <a:r>
              <a:rPr lang="es-ES_tradnl" altLang="es-ES"/>
              <a:t> gran dinamismo</a:t>
            </a:r>
            <a:endParaRPr lang="es-ES" altLang="es-ES"/>
          </a:p>
        </p:txBody>
      </p:sp>
      <p:sp>
        <p:nvSpPr>
          <p:cNvPr id="7181" name="Line 15">
            <a:extLst>
              <a:ext uri="{FF2B5EF4-FFF2-40B4-BE49-F238E27FC236}">
                <a16:creationId xmlns:a16="http://schemas.microsoft.com/office/drawing/2014/main" id="{57067B77-9000-4D55-BEED-23DEC486C0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64388" y="2133600"/>
            <a:ext cx="503237" cy="1295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Text Box 16">
            <a:extLst>
              <a:ext uri="{FF2B5EF4-FFF2-40B4-BE49-F238E27FC236}">
                <a16:creationId xmlns:a16="http://schemas.microsoft.com/office/drawing/2014/main" id="{190A9D04-EB2C-4FCC-BEB8-C4996877D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219200"/>
            <a:ext cx="1046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Diversidad</a:t>
            </a:r>
          </a:p>
          <a:p>
            <a:pPr eaLnBrk="1" hangingPunct="1"/>
            <a:r>
              <a:rPr lang="es-ES_tradnl" altLang="es-ES"/>
              <a:t> de actitudes</a:t>
            </a:r>
            <a:endParaRPr lang="es-ES" altLang="es-ES"/>
          </a:p>
        </p:txBody>
      </p:sp>
      <p:sp>
        <p:nvSpPr>
          <p:cNvPr id="7183" name="Line 17">
            <a:extLst>
              <a:ext uri="{FF2B5EF4-FFF2-40B4-BE49-F238E27FC236}">
                <a16:creationId xmlns:a16="http://schemas.microsoft.com/office/drawing/2014/main" id="{9CC99789-4C65-4FA1-9BAE-4010D6A94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1676400"/>
            <a:ext cx="76200" cy="1600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Text Box 18">
            <a:extLst>
              <a:ext uri="{FF2B5EF4-FFF2-40B4-BE49-F238E27FC236}">
                <a16:creationId xmlns:a16="http://schemas.microsoft.com/office/drawing/2014/main" id="{D4A1A1AC-A9B7-4ADD-B313-371AAAFC7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19200"/>
            <a:ext cx="23034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Mayor variedad</a:t>
            </a:r>
          </a:p>
          <a:p>
            <a:pPr eaLnBrk="1" hangingPunct="1"/>
            <a:r>
              <a:rPr lang="es-ES" altLang="es-ES"/>
              <a:t>de colores (esta obra</a:t>
            </a:r>
          </a:p>
          <a:p>
            <a:pPr eaLnBrk="1" hangingPunct="1"/>
            <a:r>
              <a:rPr lang="es-ES" altLang="es-ES"/>
              <a:t> pertenece a su última serie</a:t>
            </a:r>
          </a:p>
          <a:p>
            <a:pPr eaLnBrk="1" hangingPunct="1"/>
            <a:r>
              <a:rPr lang="es-ES" altLang="es-ES"/>
              <a:t> de tapices, realizada quince</a:t>
            </a:r>
          </a:p>
          <a:p>
            <a:pPr eaLnBrk="1" hangingPunct="1"/>
            <a:r>
              <a:rPr lang="es-ES" altLang="es-ES"/>
              <a:t> años después de los primeros)</a:t>
            </a:r>
          </a:p>
        </p:txBody>
      </p:sp>
      <p:sp>
        <p:nvSpPr>
          <p:cNvPr id="7185" name="Text Box 19">
            <a:extLst>
              <a:ext uri="{FF2B5EF4-FFF2-40B4-BE49-F238E27FC236}">
                <a16:creationId xmlns:a16="http://schemas.microsoft.com/office/drawing/2014/main" id="{F063C018-2817-4215-9044-ED6DF759A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200"/>
            <a:ext cx="194945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A pesar de su</a:t>
            </a:r>
          </a:p>
          <a:p>
            <a:pPr eaLnBrk="1" hangingPunct="1"/>
            <a:r>
              <a:rPr lang="es-ES" altLang="es-ES"/>
              <a:t> temática costumbrista,</a:t>
            </a:r>
          </a:p>
          <a:p>
            <a:pPr eaLnBrk="1" hangingPunct="1"/>
            <a:r>
              <a:rPr lang="es-ES" altLang="es-ES"/>
              <a:t> trasluce cierta carga</a:t>
            </a:r>
          </a:p>
          <a:p>
            <a:pPr eaLnBrk="1" hangingPunct="1"/>
            <a:r>
              <a:rPr lang="es-ES" altLang="es-ES"/>
              <a:t> de crítica social: nobles</a:t>
            </a:r>
          </a:p>
          <a:p>
            <a:pPr eaLnBrk="1" hangingPunct="1"/>
            <a:r>
              <a:rPr lang="es-ES" altLang="es-ES"/>
              <a:t> pasan ajenos a los</a:t>
            </a:r>
          </a:p>
          <a:p>
            <a:pPr eaLnBrk="1" hangingPunct="1"/>
            <a:r>
              <a:rPr lang="es-ES" altLang="es-ES"/>
              <a:t> vendedores de loza y sus</a:t>
            </a:r>
          </a:p>
          <a:p>
            <a:pPr eaLnBrk="1" hangingPunct="1"/>
            <a:r>
              <a:rPr lang="es-ES" altLang="es-ES"/>
              <a:t> clientes (pueblo)</a:t>
            </a:r>
          </a:p>
        </p:txBody>
      </p:sp>
      <p:sp>
        <p:nvSpPr>
          <p:cNvPr id="7186" name="Line 20">
            <a:extLst>
              <a:ext uri="{FF2B5EF4-FFF2-40B4-BE49-F238E27FC236}">
                <a16:creationId xmlns:a16="http://schemas.microsoft.com/office/drawing/2014/main" id="{4BB3D003-D051-4DF6-8968-FD95F5C27F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3124200"/>
            <a:ext cx="12954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6">
            <a:extLst>
              <a:ext uri="{FF2B5EF4-FFF2-40B4-BE49-F238E27FC236}">
                <a16:creationId xmlns:a16="http://schemas.microsoft.com/office/drawing/2014/main" id="{8A1B3D6D-07BA-4D97-A8E9-9786AC86F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347" y="5805488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Segunda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La familia de Carlos IV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14340" name="Picture 7" descr="+familia2">
            <a:extLst>
              <a:ext uri="{FF2B5EF4-FFF2-40B4-BE49-F238E27FC236}">
                <a16:creationId xmlns:a16="http://schemas.microsoft.com/office/drawing/2014/main" id="{FE5D8A26-FF4C-428D-A7CD-ACD29E9F8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62200"/>
            <a:ext cx="3960813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8">
            <a:extLst>
              <a:ext uri="{FF2B5EF4-FFF2-40B4-BE49-F238E27FC236}">
                <a16:creationId xmlns:a16="http://schemas.microsoft.com/office/drawing/2014/main" id="{93B679C9-D60A-4B3B-A504-BD943C10B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3860800"/>
            <a:ext cx="216693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Personajes distribuidos como</a:t>
            </a:r>
          </a:p>
          <a:p>
            <a:pPr eaLnBrk="1" hangingPunct="1"/>
            <a:r>
              <a:rPr lang="es-ES_tradnl" altLang="es-ES"/>
              <a:t> en un friso, pero sutilmente</a:t>
            </a:r>
          </a:p>
          <a:p>
            <a:pPr eaLnBrk="1" hangingPunct="1"/>
            <a:r>
              <a:rPr lang="es-ES_tradnl" altLang="es-ES"/>
              <a:t> separados por grupos</a:t>
            </a:r>
            <a:endParaRPr lang="es-ES" altLang="es-ES"/>
          </a:p>
        </p:txBody>
      </p:sp>
      <p:sp>
        <p:nvSpPr>
          <p:cNvPr id="14342" name="Line 9">
            <a:extLst>
              <a:ext uri="{FF2B5EF4-FFF2-40B4-BE49-F238E27FC236}">
                <a16:creationId xmlns:a16="http://schemas.microsoft.com/office/drawing/2014/main" id="{2E6D10EF-4E0E-465B-82B8-5CC20B7A54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56325" y="4149725"/>
            <a:ext cx="431800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Text Box 10">
            <a:extLst>
              <a:ext uri="{FF2B5EF4-FFF2-40B4-BE49-F238E27FC236}">
                <a16:creationId xmlns:a16="http://schemas.microsoft.com/office/drawing/2014/main" id="{EC467785-0FA1-41EE-BBDB-EE1DA904B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2565400"/>
            <a:ext cx="2632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Proximidad de pared plana</a:t>
            </a:r>
          </a:p>
          <a:p>
            <a:pPr eaLnBrk="1" hangingPunct="1"/>
            <a:r>
              <a:rPr lang="es-ES_tradnl" altLang="es-ES"/>
              <a:t> trasera da sensación de</a:t>
            </a:r>
          </a:p>
          <a:p>
            <a:pPr eaLnBrk="1" hangingPunct="1"/>
            <a:r>
              <a:rPr lang="es-ES_tradnl" altLang="es-ES"/>
              <a:t> agobio, de falta de espacio, </a:t>
            </a:r>
          </a:p>
          <a:p>
            <a:pPr eaLnBrk="1" hangingPunct="1"/>
            <a:r>
              <a:rPr lang="es-ES_tradnl" altLang="es-ES"/>
              <a:t>incluso carece de punto de fuga. Se</a:t>
            </a:r>
          </a:p>
          <a:p>
            <a:pPr eaLnBrk="1" hangingPunct="1"/>
            <a:r>
              <a:rPr lang="es-ES_tradnl" altLang="es-ES"/>
              <a:t> obliga al espectador a concentrarse</a:t>
            </a:r>
          </a:p>
          <a:p>
            <a:pPr eaLnBrk="1" hangingPunct="1"/>
            <a:r>
              <a:rPr lang="es-ES_tradnl" altLang="es-ES"/>
              <a:t> en los personajes</a:t>
            </a:r>
            <a:endParaRPr lang="es-ES" altLang="es-ES"/>
          </a:p>
        </p:txBody>
      </p:sp>
      <p:sp>
        <p:nvSpPr>
          <p:cNvPr id="14344" name="Line 11">
            <a:extLst>
              <a:ext uri="{FF2B5EF4-FFF2-40B4-BE49-F238E27FC236}">
                <a16:creationId xmlns:a16="http://schemas.microsoft.com/office/drawing/2014/main" id="{AAAAE2B8-7B09-4598-BD91-0A13C33A0E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80063" y="2924175"/>
            <a:ext cx="936625" cy="73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Text Box 12">
            <a:extLst>
              <a:ext uri="{FF2B5EF4-FFF2-40B4-BE49-F238E27FC236}">
                <a16:creationId xmlns:a16="http://schemas.microsoft.com/office/drawing/2014/main" id="{4439E78E-1D36-48D2-9CDD-3BFC91822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9063" y="4508500"/>
            <a:ext cx="267493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Riqueza de tonalidades cálidas y</a:t>
            </a:r>
          </a:p>
          <a:p>
            <a:pPr eaLnBrk="1" hangingPunct="1"/>
            <a:r>
              <a:rPr lang="es-ES_tradnl" altLang="es-ES"/>
              <a:t> profusión de adornos lujosos</a:t>
            </a:r>
          </a:p>
          <a:p>
            <a:pPr eaLnBrk="1" hangingPunct="1"/>
            <a:r>
              <a:rPr lang="es-ES_tradnl" altLang="es-ES"/>
              <a:t> (bandas, condecoraciones) que</a:t>
            </a:r>
          </a:p>
          <a:p>
            <a:pPr eaLnBrk="1" hangingPunct="1"/>
            <a:r>
              <a:rPr lang="es-ES_tradnl" altLang="es-ES"/>
              <a:t> contrastan con realismo descarnado</a:t>
            </a:r>
          </a:p>
          <a:p>
            <a:pPr eaLnBrk="1" hangingPunct="1"/>
            <a:r>
              <a:rPr lang="es-ES_tradnl" altLang="es-ES"/>
              <a:t> de los retratos (estudio psicológico) </a:t>
            </a:r>
          </a:p>
          <a:p>
            <a:pPr eaLnBrk="1" hangingPunct="1"/>
            <a:r>
              <a:rPr lang="es-ES_tradnl" altLang="es-ES"/>
              <a:t>que no ocultan lo feo</a:t>
            </a:r>
            <a:endParaRPr lang="es-ES" altLang="es-ES"/>
          </a:p>
        </p:txBody>
      </p:sp>
      <p:sp>
        <p:nvSpPr>
          <p:cNvPr id="14346" name="Line 13">
            <a:extLst>
              <a:ext uri="{FF2B5EF4-FFF2-40B4-BE49-F238E27FC236}">
                <a16:creationId xmlns:a16="http://schemas.microsoft.com/office/drawing/2014/main" id="{78E84FD2-4A71-4A1A-8CA3-A515F993AD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76825" y="3933825"/>
            <a:ext cx="1582738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Text Box 14">
            <a:extLst>
              <a:ext uri="{FF2B5EF4-FFF2-40B4-BE49-F238E27FC236}">
                <a16:creationId xmlns:a16="http://schemas.microsoft.com/office/drawing/2014/main" id="{EA3FB41C-A4AC-4DE1-A8E0-207B733DF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143000"/>
            <a:ext cx="22034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Cuadro dentro del cuadro</a:t>
            </a:r>
          </a:p>
          <a:p>
            <a:pPr eaLnBrk="1" hangingPunct="1"/>
            <a:r>
              <a:rPr lang="es-ES_tradnl" altLang="es-ES"/>
              <a:t> representa el tema de Lot y</a:t>
            </a:r>
          </a:p>
          <a:p>
            <a:pPr eaLnBrk="1" hangingPunct="1"/>
            <a:r>
              <a:rPr lang="es-ES_tradnl" altLang="es-ES"/>
              <a:t> sus hijas (referencia a la falta</a:t>
            </a:r>
          </a:p>
          <a:p>
            <a:pPr eaLnBrk="1" hangingPunct="1"/>
            <a:r>
              <a:rPr lang="es-ES_tradnl" altLang="es-ES"/>
              <a:t> de moralidad</a:t>
            </a:r>
            <a:endParaRPr lang="es-ES" altLang="es-ES"/>
          </a:p>
        </p:txBody>
      </p:sp>
      <p:sp>
        <p:nvSpPr>
          <p:cNvPr id="14348" name="Line 15">
            <a:extLst>
              <a:ext uri="{FF2B5EF4-FFF2-40B4-BE49-F238E27FC236}">
                <a16:creationId xmlns:a16="http://schemas.microsoft.com/office/drawing/2014/main" id="{598F1485-C6AE-4225-A32C-3AB625787E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56325" y="2060575"/>
            <a:ext cx="1368425" cy="5762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Text Box 16">
            <a:extLst>
              <a:ext uri="{FF2B5EF4-FFF2-40B4-BE49-F238E27FC236}">
                <a16:creationId xmlns:a16="http://schemas.microsoft.com/office/drawing/2014/main" id="{AD5C3CD1-56F2-4D16-BBC1-2107EFCAA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341438"/>
            <a:ext cx="1812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Destaca la figura</a:t>
            </a:r>
          </a:p>
          <a:p>
            <a:pPr eaLnBrk="1" hangingPunct="1"/>
            <a:r>
              <a:rPr lang="es-ES_tradnl" altLang="es-ES"/>
              <a:t> de la reina Maria Luisa</a:t>
            </a:r>
          </a:p>
          <a:p>
            <a:pPr eaLnBrk="1" hangingPunct="1"/>
            <a:r>
              <a:rPr lang="es-ES_tradnl" altLang="es-ES"/>
              <a:t> (referencia a su poder)</a:t>
            </a:r>
          </a:p>
          <a:p>
            <a:pPr eaLnBrk="1" hangingPunct="1"/>
            <a:r>
              <a:rPr lang="es-ES_tradnl" altLang="es-ES"/>
              <a:t> con sus hijos pequeños</a:t>
            </a:r>
            <a:endParaRPr lang="es-ES" altLang="es-ES"/>
          </a:p>
        </p:txBody>
      </p:sp>
      <p:sp>
        <p:nvSpPr>
          <p:cNvPr id="14350" name="Line 17">
            <a:extLst>
              <a:ext uri="{FF2B5EF4-FFF2-40B4-BE49-F238E27FC236}">
                <a16:creationId xmlns:a16="http://schemas.microsoft.com/office/drawing/2014/main" id="{3280DE21-9B16-4FC7-AADE-91372BAA25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4663" y="2205038"/>
            <a:ext cx="142875" cy="1295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1" name="Text Box 18">
            <a:extLst>
              <a:ext uri="{FF2B5EF4-FFF2-40B4-BE49-F238E27FC236}">
                <a16:creationId xmlns:a16="http://schemas.microsoft.com/office/drawing/2014/main" id="{16A6598C-0500-4DE3-A41E-732C21F27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" y="3162300"/>
            <a:ext cx="205581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Goya aparece en</a:t>
            </a:r>
          </a:p>
          <a:p>
            <a:pPr eaLnBrk="1" hangingPunct="1"/>
            <a:r>
              <a:rPr lang="es-ES_tradnl" altLang="es-ES"/>
              <a:t> un segundo plano pintando</a:t>
            </a:r>
          </a:p>
          <a:p>
            <a:pPr eaLnBrk="1" hangingPunct="1"/>
            <a:r>
              <a:rPr lang="es-ES_tradnl" altLang="es-ES"/>
              <a:t>(referencia “Meninas”)</a:t>
            </a:r>
            <a:endParaRPr lang="es-ES" altLang="es-ES"/>
          </a:p>
        </p:txBody>
      </p:sp>
      <p:sp>
        <p:nvSpPr>
          <p:cNvPr id="14352" name="Line 19">
            <a:extLst>
              <a:ext uri="{FF2B5EF4-FFF2-40B4-BE49-F238E27FC236}">
                <a16:creationId xmlns:a16="http://schemas.microsoft.com/office/drawing/2014/main" id="{9EECC76B-32BF-45D0-A34E-739402D37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8175" y="3357563"/>
            <a:ext cx="863600" cy="2873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Text Box 20">
            <a:extLst>
              <a:ext uri="{FF2B5EF4-FFF2-40B4-BE49-F238E27FC236}">
                <a16:creationId xmlns:a16="http://schemas.microsoft.com/office/drawing/2014/main" id="{6A4ABCFC-8BDC-4E0D-8351-04B73E3DC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8" y="4025900"/>
            <a:ext cx="163036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Príncipe de Asturias</a:t>
            </a:r>
          </a:p>
          <a:p>
            <a:pPr eaLnBrk="1" hangingPunct="1"/>
            <a:r>
              <a:rPr lang="es-ES_tradnl" altLang="es-ES"/>
              <a:t>(futuro Fernando VII)</a:t>
            </a:r>
          </a:p>
          <a:p>
            <a:pPr eaLnBrk="1" hangingPunct="1"/>
            <a:r>
              <a:rPr lang="es-ES_tradnl" altLang="es-ES"/>
              <a:t> y Carlos María Isidro</a:t>
            </a:r>
            <a:endParaRPr lang="es-ES" altLang="es-ES"/>
          </a:p>
        </p:txBody>
      </p:sp>
      <p:sp>
        <p:nvSpPr>
          <p:cNvPr id="14354" name="Line 21">
            <a:extLst>
              <a:ext uri="{FF2B5EF4-FFF2-40B4-BE49-F238E27FC236}">
                <a16:creationId xmlns:a16="http://schemas.microsoft.com/office/drawing/2014/main" id="{1978777B-13AE-4B5E-8D44-D01396E062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4005263"/>
            <a:ext cx="1008062" cy="2873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5" name="Text Box 22">
            <a:extLst>
              <a:ext uri="{FF2B5EF4-FFF2-40B4-BE49-F238E27FC236}">
                <a16:creationId xmlns:a16="http://schemas.microsoft.com/office/drawing/2014/main" id="{08FBA91B-5C8D-40CE-BEE9-8D25CF06E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295400"/>
            <a:ext cx="16779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Posturas vulgares</a:t>
            </a:r>
          </a:p>
          <a:p>
            <a:pPr eaLnBrk="1" hangingPunct="1"/>
            <a:r>
              <a:rPr lang="es-ES_tradnl" altLang="es-ES"/>
              <a:t> de algunos miembros</a:t>
            </a:r>
          </a:p>
          <a:p>
            <a:pPr eaLnBrk="1" hangingPunct="1"/>
            <a:r>
              <a:rPr lang="es-ES_tradnl" altLang="es-ES"/>
              <a:t>(hermanos y sobrinos</a:t>
            </a:r>
          </a:p>
          <a:p>
            <a:pPr eaLnBrk="1" hangingPunct="1"/>
            <a:r>
              <a:rPr lang="es-ES_tradnl" altLang="es-ES"/>
              <a:t> de Carlos IV)</a:t>
            </a:r>
            <a:endParaRPr lang="es-ES" altLang="es-ES"/>
          </a:p>
        </p:txBody>
      </p:sp>
      <p:sp>
        <p:nvSpPr>
          <p:cNvPr id="14356" name="Text Box 23">
            <a:extLst>
              <a:ext uri="{FF2B5EF4-FFF2-40B4-BE49-F238E27FC236}">
                <a16:creationId xmlns:a16="http://schemas.microsoft.com/office/drawing/2014/main" id="{35CB3F62-9583-4ACE-807C-F933578A9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" y="2513013"/>
            <a:ext cx="1922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Luz extrae personajes</a:t>
            </a:r>
          </a:p>
          <a:p>
            <a:pPr eaLnBrk="1" hangingPunct="1"/>
            <a:r>
              <a:rPr lang="es-ES_tradnl" altLang="es-ES"/>
              <a:t> de la oscuridad del fondo</a:t>
            </a:r>
            <a:endParaRPr lang="es-ES" altLang="es-ES"/>
          </a:p>
        </p:txBody>
      </p:sp>
      <p:sp>
        <p:nvSpPr>
          <p:cNvPr id="14357" name="Line 24">
            <a:extLst>
              <a:ext uri="{FF2B5EF4-FFF2-40B4-BE49-F238E27FC236}">
                <a16:creationId xmlns:a16="http://schemas.microsoft.com/office/drawing/2014/main" id="{EA321EFB-ADD3-4947-86E5-36BE499781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9613" y="2852738"/>
            <a:ext cx="1152525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8" name="Text Box 25">
            <a:extLst>
              <a:ext uri="{FF2B5EF4-FFF2-40B4-BE49-F238E27FC236}">
                <a16:creationId xmlns:a16="http://schemas.microsoft.com/office/drawing/2014/main" id="{2C632FA6-8783-49FB-948C-D39369908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268413"/>
            <a:ext cx="20002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Futura esposa de</a:t>
            </a:r>
          </a:p>
          <a:p>
            <a:pPr eaLnBrk="1" hangingPunct="1"/>
            <a:r>
              <a:rPr lang="es-ES_tradnl" altLang="es-ES"/>
              <a:t>Fernando VII (como no</a:t>
            </a:r>
          </a:p>
          <a:p>
            <a:pPr eaLnBrk="1" hangingPunct="1"/>
            <a:r>
              <a:rPr lang="es-ES_tradnl" altLang="es-ES"/>
              <a:t> se sabía todavía quién iba</a:t>
            </a:r>
          </a:p>
          <a:p>
            <a:pPr eaLnBrk="1" hangingPunct="1"/>
            <a:r>
              <a:rPr lang="es-ES_tradnl" altLang="es-ES"/>
              <a:t> a ser, se pintó con la </a:t>
            </a:r>
          </a:p>
          <a:p>
            <a:pPr eaLnBrk="1" hangingPunct="1"/>
            <a:r>
              <a:rPr lang="es-ES_tradnl" altLang="es-ES"/>
              <a:t> cara vuelta)</a:t>
            </a:r>
            <a:endParaRPr lang="es-ES" altLang="es-ES"/>
          </a:p>
        </p:txBody>
      </p:sp>
      <p:sp>
        <p:nvSpPr>
          <p:cNvPr id="14359" name="Line 26">
            <a:extLst>
              <a:ext uri="{FF2B5EF4-FFF2-40B4-BE49-F238E27FC236}">
                <a16:creationId xmlns:a16="http://schemas.microsoft.com/office/drawing/2014/main" id="{0B5A1ACB-2913-44CF-A1B5-CAF3A1FE8D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9975" y="2205038"/>
            <a:ext cx="1152525" cy="1368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0" name="Line 27">
            <a:extLst>
              <a:ext uri="{FF2B5EF4-FFF2-40B4-BE49-F238E27FC236}">
                <a16:creationId xmlns:a16="http://schemas.microsoft.com/office/drawing/2014/main" id="{9C4C9C49-7D4B-47D8-B896-F9C2306D6C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1981200"/>
            <a:ext cx="73025" cy="1447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1" name="Oval 28">
            <a:extLst>
              <a:ext uri="{FF2B5EF4-FFF2-40B4-BE49-F238E27FC236}">
                <a16:creationId xmlns:a16="http://schemas.microsoft.com/office/drawing/2014/main" id="{4183EBB5-56F7-4934-B0C1-6C7C8D521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276600"/>
            <a:ext cx="1066800" cy="1447800"/>
          </a:xfrm>
          <a:prstGeom prst="ellips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62" name="Line 30">
            <a:extLst>
              <a:ext uri="{FF2B5EF4-FFF2-40B4-BE49-F238E27FC236}">
                <a16:creationId xmlns:a16="http://schemas.microsoft.com/office/drawing/2014/main" id="{CC4AFC08-A7FC-4F8C-9E9A-5F7F77127E3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2375" y="2357438"/>
            <a:ext cx="1152525" cy="1368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3" name="Oval 31">
            <a:extLst>
              <a:ext uri="{FF2B5EF4-FFF2-40B4-BE49-F238E27FC236}">
                <a16:creationId xmlns:a16="http://schemas.microsoft.com/office/drawing/2014/main" id="{1486A5EA-BD0C-45EF-B035-B6FD83FBF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447800" cy="2286000"/>
          </a:xfrm>
          <a:prstGeom prst="ellips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64" name="AutoShape 32">
            <a:extLst>
              <a:ext uri="{FF2B5EF4-FFF2-40B4-BE49-F238E27FC236}">
                <a16:creationId xmlns:a16="http://schemas.microsoft.com/office/drawing/2014/main" id="{428DC526-6A0B-4F3A-9DC4-EBFE70CEB2A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429000" y="3276600"/>
            <a:ext cx="1600200" cy="1905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971 w 21600"/>
              <a:gd name="T13" fmla="*/ 4971 h 21600"/>
              <a:gd name="T14" fmla="*/ 16629 w 21600"/>
              <a:gd name="T15" fmla="*/ 1662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6342" y="21600"/>
                </a:lnTo>
                <a:lnTo>
                  <a:pt x="15258" y="21600"/>
                </a:lnTo>
                <a:lnTo>
                  <a:pt x="21600" y="0"/>
                </a:lnTo>
                <a:close/>
              </a:path>
            </a:pathLst>
          </a:cu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Text Box 33">
            <a:extLst>
              <a:ext uri="{FF2B5EF4-FFF2-40B4-BE49-F238E27FC236}">
                <a16:creationId xmlns:a16="http://schemas.microsoft.com/office/drawing/2014/main" id="{20A0C936-0CD4-4AD8-AB71-79735D775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868863"/>
            <a:ext cx="17367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dirty="0"/>
              <a:t>Líneas de composición</a:t>
            </a:r>
          </a:p>
          <a:p>
            <a:pPr eaLnBrk="1" hangingPunct="1"/>
            <a:r>
              <a:rPr lang="es-ES_tradnl" altLang="es-ES" dirty="0"/>
              <a:t> paralelas privan de</a:t>
            </a:r>
          </a:p>
          <a:p>
            <a:pPr eaLnBrk="1" hangingPunct="1"/>
            <a:r>
              <a:rPr lang="es-ES_tradnl" altLang="es-ES" dirty="0"/>
              <a:t> movimiento</a:t>
            </a:r>
            <a:endParaRPr lang="es-ES" altLang="es-ES" dirty="0"/>
          </a:p>
        </p:txBody>
      </p:sp>
      <p:sp>
        <p:nvSpPr>
          <p:cNvPr id="14366" name="Line 34">
            <a:extLst>
              <a:ext uri="{FF2B5EF4-FFF2-40B4-BE49-F238E27FC236}">
                <a16:creationId xmlns:a16="http://schemas.microsoft.com/office/drawing/2014/main" id="{B6F846E6-714D-42FC-B0FA-5DE57FFD37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4581525"/>
            <a:ext cx="1512887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7">
            <a:extLst>
              <a:ext uri="{FF2B5EF4-FFF2-40B4-BE49-F238E27FC236}">
                <a16:creationId xmlns:a16="http://schemas.microsoft.com/office/drawing/2014/main" id="{AD88FF18-B53D-4231-ABAB-2A3B6F893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322" y="5876925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Segunda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NEOCLASICISMO???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13316" name="Picture 8" descr="+maja desnuda,goya">
            <a:extLst>
              <a:ext uri="{FF2B5EF4-FFF2-40B4-BE49-F238E27FC236}">
                <a16:creationId xmlns:a16="http://schemas.microsoft.com/office/drawing/2014/main" id="{7ED67795-18DF-43D2-A580-7BEEFE323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500438"/>
            <a:ext cx="3671887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9" descr="+maja vestida,goya">
            <a:extLst>
              <a:ext uri="{FF2B5EF4-FFF2-40B4-BE49-F238E27FC236}">
                <a16:creationId xmlns:a16="http://schemas.microsoft.com/office/drawing/2014/main" id="{214C2804-8C59-4C24-B43F-8458908C7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427413"/>
            <a:ext cx="388937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10">
            <a:extLst>
              <a:ext uri="{FF2B5EF4-FFF2-40B4-BE49-F238E27FC236}">
                <a16:creationId xmlns:a16="http://schemas.microsoft.com/office/drawing/2014/main" id="{080C2681-96C7-40D2-81FA-76B214D88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445125"/>
            <a:ext cx="161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/>
              <a:t>Maja desnuda</a:t>
            </a:r>
            <a:endParaRPr lang="es-ES" altLang="es-ES" sz="1800"/>
          </a:p>
        </p:txBody>
      </p:sp>
      <p:sp>
        <p:nvSpPr>
          <p:cNvPr id="13319" name="Text Box 11">
            <a:extLst>
              <a:ext uri="{FF2B5EF4-FFF2-40B4-BE49-F238E27FC236}">
                <a16:creationId xmlns:a16="http://schemas.microsoft.com/office/drawing/2014/main" id="{9A13407D-725E-464E-A205-0FC849699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5445125"/>
            <a:ext cx="146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/>
              <a:t>Maja vestida</a:t>
            </a:r>
            <a:endParaRPr lang="es-ES" altLang="es-ES" sz="1800"/>
          </a:p>
        </p:txBody>
      </p:sp>
      <p:sp>
        <p:nvSpPr>
          <p:cNvPr id="13320" name="Text Box 12">
            <a:extLst>
              <a:ext uri="{FF2B5EF4-FFF2-40B4-BE49-F238E27FC236}">
                <a16:creationId xmlns:a16="http://schemas.microsoft.com/office/drawing/2014/main" id="{14BA1721-3077-435C-9DEB-DD2027C98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205038"/>
            <a:ext cx="16700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Pincelada más suelta,</a:t>
            </a:r>
          </a:p>
          <a:p>
            <a:pPr eaLnBrk="1" hangingPunct="1"/>
            <a:r>
              <a:rPr lang="es-ES_tradnl" altLang="es-ES"/>
              <a:t> más variedad</a:t>
            </a:r>
          </a:p>
          <a:p>
            <a:pPr eaLnBrk="1" hangingPunct="1"/>
            <a:r>
              <a:rPr lang="es-ES_tradnl" altLang="es-ES"/>
              <a:t> cromática, riqueza</a:t>
            </a:r>
          </a:p>
          <a:p>
            <a:pPr eaLnBrk="1" hangingPunct="1"/>
            <a:r>
              <a:rPr lang="es-ES_tradnl" altLang="es-ES"/>
              <a:t> de detalles (corpiño)</a:t>
            </a:r>
            <a:endParaRPr lang="es-ES" altLang="es-ES"/>
          </a:p>
        </p:txBody>
      </p:sp>
      <p:sp>
        <p:nvSpPr>
          <p:cNvPr id="13321" name="Line 13">
            <a:extLst>
              <a:ext uri="{FF2B5EF4-FFF2-40B4-BE49-F238E27FC236}">
                <a16:creationId xmlns:a16="http://schemas.microsoft.com/office/drawing/2014/main" id="{6348B5CE-D836-475F-BBCB-31584E0259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3068638"/>
            <a:ext cx="287337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Text Box 14">
            <a:extLst>
              <a:ext uri="{FF2B5EF4-FFF2-40B4-BE49-F238E27FC236}">
                <a16:creationId xmlns:a16="http://schemas.microsoft.com/office/drawing/2014/main" id="{0AFA712E-F667-4115-961B-92F1A7D25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2133600"/>
            <a:ext cx="927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Perfección</a:t>
            </a:r>
          </a:p>
          <a:p>
            <a:pPr eaLnBrk="1" hangingPunct="1"/>
            <a:r>
              <a:rPr lang="es-ES_tradnl" altLang="es-ES"/>
              <a:t> anatómica</a:t>
            </a:r>
            <a:endParaRPr lang="es-ES" altLang="es-ES"/>
          </a:p>
        </p:txBody>
      </p:sp>
      <p:sp>
        <p:nvSpPr>
          <p:cNvPr id="13323" name="Line 15">
            <a:extLst>
              <a:ext uri="{FF2B5EF4-FFF2-40B4-BE49-F238E27FC236}">
                <a16:creationId xmlns:a16="http://schemas.microsoft.com/office/drawing/2014/main" id="{CE8D0506-4E25-4B3E-97B2-146698A445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87675" y="2565400"/>
            <a:ext cx="287338" cy="10795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Text Box 16">
            <a:extLst>
              <a:ext uri="{FF2B5EF4-FFF2-40B4-BE49-F238E27FC236}">
                <a16:creationId xmlns:a16="http://schemas.microsoft.com/office/drawing/2014/main" id="{0F0989BA-507D-41EB-973F-17A647721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16113"/>
            <a:ext cx="20494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Sensualidad:</a:t>
            </a:r>
          </a:p>
          <a:p>
            <a:pPr eaLnBrk="1" hangingPunct="1"/>
            <a:r>
              <a:rPr lang="es-ES_tradnl" altLang="es-ES"/>
              <a:t> sus rosadas carnes</a:t>
            </a:r>
          </a:p>
          <a:p>
            <a:pPr eaLnBrk="1" hangingPunct="1"/>
            <a:r>
              <a:rPr lang="es-ES_tradnl" altLang="es-ES"/>
              <a:t>resaltan al contrastarse</a:t>
            </a:r>
          </a:p>
          <a:p>
            <a:pPr eaLnBrk="1" hangingPunct="1"/>
            <a:r>
              <a:rPr lang="es-ES_tradnl" altLang="es-ES"/>
              <a:t> con el azul del diván y</a:t>
            </a:r>
          </a:p>
          <a:p>
            <a:pPr eaLnBrk="1" hangingPunct="1"/>
            <a:r>
              <a:rPr lang="es-ES_tradnl" altLang="es-ES"/>
              <a:t> los blancos de las sábanas</a:t>
            </a:r>
          </a:p>
          <a:p>
            <a:pPr eaLnBrk="1" hangingPunct="1"/>
            <a:r>
              <a:rPr lang="es-ES_tradnl" altLang="es-ES"/>
              <a:t> y almohadones</a:t>
            </a:r>
            <a:endParaRPr lang="es-ES" altLang="es-ES"/>
          </a:p>
        </p:txBody>
      </p:sp>
      <p:sp>
        <p:nvSpPr>
          <p:cNvPr id="13325" name="Line 17">
            <a:extLst>
              <a:ext uri="{FF2B5EF4-FFF2-40B4-BE49-F238E27FC236}">
                <a16:creationId xmlns:a16="http://schemas.microsoft.com/office/drawing/2014/main" id="{907C6AD3-985A-445D-8F52-2D55509DAD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141663"/>
            <a:ext cx="719137" cy="13668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Text Box 18">
            <a:extLst>
              <a:ext uri="{FF2B5EF4-FFF2-40B4-BE49-F238E27FC236}">
                <a16:creationId xmlns:a16="http://schemas.microsoft.com/office/drawing/2014/main" id="{55AE49E4-7616-4363-A0B9-B9933EB1B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628775"/>
            <a:ext cx="155416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Efectos claroscuros,</a:t>
            </a:r>
          </a:p>
          <a:p>
            <a:pPr eaLnBrk="1" hangingPunct="1"/>
            <a:r>
              <a:rPr lang="es-ES_tradnl" altLang="es-ES"/>
              <a:t> luz envolvente de</a:t>
            </a:r>
          </a:p>
          <a:p>
            <a:pPr eaLnBrk="1" hangingPunct="1"/>
            <a:r>
              <a:rPr lang="es-ES_tradnl" altLang="es-ES"/>
              <a:t> cuerpo</a:t>
            </a:r>
            <a:endParaRPr lang="es-ES" altLang="es-ES"/>
          </a:p>
        </p:txBody>
      </p:sp>
      <p:sp>
        <p:nvSpPr>
          <p:cNvPr id="13327" name="Line 19">
            <a:extLst>
              <a:ext uri="{FF2B5EF4-FFF2-40B4-BE49-F238E27FC236}">
                <a16:creationId xmlns:a16="http://schemas.microsoft.com/office/drawing/2014/main" id="{5C7D2073-CFAD-4314-8FE6-CB74CBAADAD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2349500"/>
            <a:ext cx="358775" cy="15843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Text Box 20">
            <a:extLst>
              <a:ext uri="{FF2B5EF4-FFF2-40B4-BE49-F238E27FC236}">
                <a16:creationId xmlns:a16="http://schemas.microsoft.com/office/drawing/2014/main" id="{C6E64F20-DF18-4D60-BF49-4B356E86C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1268413"/>
            <a:ext cx="175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Otro extraño ejemplo</a:t>
            </a:r>
          </a:p>
          <a:p>
            <a:pPr eaLnBrk="1" hangingPunct="1"/>
            <a:r>
              <a:rPr lang="es-ES_tradnl" altLang="es-ES"/>
              <a:t> de desnudo en</a:t>
            </a:r>
          </a:p>
          <a:p>
            <a:pPr eaLnBrk="1" hangingPunct="1"/>
            <a:r>
              <a:rPr lang="es-ES_tradnl" altLang="es-ES"/>
              <a:t> pintura española</a:t>
            </a:r>
          </a:p>
          <a:p>
            <a:pPr eaLnBrk="1" hangingPunct="1"/>
            <a:r>
              <a:rPr lang="es-ES_tradnl" altLang="es-ES"/>
              <a:t>(Inquisición lo prohibía)</a:t>
            </a:r>
            <a:endParaRPr lang="es-ES" altLang="es-ES"/>
          </a:p>
        </p:txBody>
      </p:sp>
      <p:sp>
        <p:nvSpPr>
          <p:cNvPr id="13329" name="Line 21">
            <a:extLst>
              <a:ext uri="{FF2B5EF4-FFF2-40B4-BE49-F238E27FC236}">
                <a16:creationId xmlns:a16="http://schemas.microsoft.com/office/drawing/2014/main" id="{F1DF0D29-D7E4-4069-A799-3E3F11D1EF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32138" y="2060575"/>
            <a:ext cx="863600" cy="17287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Text Box 22">
            <a:extLst>
              <a:ext uri="{FF2B5EF4-FFF2-40B4-BE49-F238E27FC236}">
                <a16:creationId xmlns:a16="http://schemas.microsoft.com/office/drawing/2014/main" id="{F89F0365-ADC7-4979-A1A9-268976FB9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2420938"/>
            <a:ext cx="11017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Dibujo más</a:t>
            </a:r>
          </a:p>
          <a:p>
            <a:pPr eaLnBrk="1" hangingPunct="1"/>
            <a:r>
              <a:rPr lang="es-ES" altLang="es-ES"/>
              <a:t> definido,</a:t>
            </a:r>
          </a:p>
          <a:p>
            <a:pPr eaLnBrk="1" hangingPunct="1"/>
            <a:r>
              <a:rPr lang="es-ES_tradnl" altLang="es-ES"/>
              <a:t>pincelada lisa</a:t>
            </a:r>
            <a:endParaRPr lang="es-ES" altLang="es-ES"/>
          </a:p>
        </p:txBody>
      </p:sp>
      <p:sp>
        <p:nvSpPr>
          <p:cNvPr id="13331" name="Line 23">
            <a:extLst>
              <a:ext uri="{FF2B5EF4-FFF2-40B4-BE49-F238E27FC236}">
                <a16:creationId xmlns:a16="http://schemas.microsoft.com/office/drawing/2014/main" id="{2207D917-0304-4C7A-90CA-524D341EDB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2997200"/>
            <a:ext cx="998538" cy="1117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Text Box 24">
            <a:extLst>
              <a:ext uri="{FF2B5EF4-FFF2-40B4-BE49-F238E27FC236}">
                <a16:creationId xmlns:a16="http://schemas.microsoft.com/office/drawing/2014/main" id="{AAD0BE26-394F-4805-BE02-FA67AAC8A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2133600"/>
            <a:ext cx="15525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Ropa masculina</a:t>
            </a:r>
          </a:p>
          <a:p>
            <a:pPr eaLnBrk="1" hangingPunct="1"/>
            <a:r>
              <a:rPr lang="es-ES_tradnl" altLang="es-ES"/>
              <a:t>(disfraz) con</a:t>
            </a:r>
          </a:p>
          <a:p>
            <a:pPr eaLnBrk="1" hangingPunct="1"/>
            <a:r>
              <a:rPr lang="es-ES_tradnl" altLang="es-ES"/>
              <a:t> detalles de lujo</a:t>
            </a:r>
          </a:p>
          <a:p>
            <a:pPr eaLnBrk="1" hangingPunct="1"/>
            <a:r>
              <a:rPr lang="es-ES_tradnl" altLang="es-ES"/>
              <a:t>(zapatos y lazo rojo)</a:t>
            </a:r>
            <a:endParaRPr lang="es-ES" altLang="es-ES"/>
          </a:p>
        </p:txBody>
      </p:sp>
      <p:sp>
        <p:nvSpPr>
          <p:cNvPr id="13333" name="Line 25">
            <a:extLst>
              <a:ext uri="{FF2B5EF4-FFF2-40B4-BE49-F238E27FC236}">
                <a16:creationId xmlns:a16="http://schemas.microsoft.com/office/drawing/2014/main" id="{6E51E052-ED8A-4602-99C0-DE2861D444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88125" y="2924175"/>
            <a:ext cx="1008063" cy="12969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4" name="Line 26">
            <a:extLst>
              <a:ext uri="{FF2B5EF4-FFF2-40B4-BE49-F238E27FC236}">
                <a16:creationId xmlns:a16="http://schemas.microsoft.com/office/drawing/2014/main" id="{E501CBA1-1523-4C2E-A434-B21FABDD26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03800" y="2924175"/>
            <a:ext cx="2592388" cy="1873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Text Box 27">
            <a:extLst>
              <a:ext uri="{FF2B5EF4-FFF2-40B4-BE49-F238E27FC236}">
                <a16:creationId xmlns:a16="http://schemas.microsoft.com/office/drawing/2014/main" id="{80C7B313-D72B-42AA-A4CC-6FE7C4FF1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1628775"/>
            <a:ext cx="817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Canon</a:t>
            </a:r>
          </a:p>
          <a:p>
            <a:pPr eaLnBrk="1" hangingPunct="1"/>
            <a:r>
              <a:rPr lang="es-ES" altLang="es-ES"/>
              <a:t> acortado</a:t>
            </a:r>
          </a:p>
        </p:txBody>
      </p:sp>
      <p:sp>
        <p:nvSpPr>
          <p:cNvPr id="13336" name="Line 28">
            <a:extLst>
              <a:ext uri="{FF2B5EF4-FFF2-40B4-BE49-F238E27FC236}">
                <a16:creationId xmlns:a16="http://schemas.microsoft.com/office/drawing/2014/main" id="{86291C45-9C72-40F3-81BA-DA8CAEF27E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48488" y="2060575"/>
            <a:ext cx="0" cy="15128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6" descr="+sueñorazón2">
            <a:extLst>
              <a:ext uri="{FF2B5EF4-FFF2-40B4-BE49-F238E27FC236}">
                <a16:creationId xmlns:a16="http://schemas.microsoft.com/office/drawing/2014/main" id="{43195A54-4225-4765-9A49-368E58B73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133600"/>
            <a:ext cx="2103438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7">
            <a:extLst>
              <a:ext uri="{FF2B5EF4-FFF2-40B4-BE49-F238E27FC236}">
                <a16:creationId xmlns:a16="http://schemas.microsoft.com/office/drawing/2014/main" id="{22CEFE13-B21E-415D-A999-A098A980F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824" y="5373688"/>
            <a:ext cx="428835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Segunda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Colección grabados “Los Caprichos”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El sueño de la razón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sp>
        <p:nvSpPr>
          <p:cNvPr id="8197" name="Text Box 8">
            <a:extLst>
              <a:ext uri="{FF2B5EF4-FFF2-40B4-BE49-F238E27FC236}">
                <a16:creationId xmlns:a16="http://schemas.microsoft.com/office/drawing/2014/main" id="{4BAEE80A-ED2F-423B-85F8-E16BA3B1C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888" y="4005263"/>
            <a:ext cx="3421062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Técnica de </a:t>
            </a:r>
            <a:r>
              <a:rPr lang="es-ES_tradnl" altLang="es-ES" b="1"/>
              <a:t>aguafuerte</a:t>
            </a:r>
            <a:r>
              <a:rPr lang="es-ES_tradnl" altLang="es-ES"/>
              <a:t> (plancha metálica</a:t>
            </a:r>
          </a:p>
          <a:p>
            <a:pPr eaLnBrk="1" hangingPunct="1"/>
            <a:r>
              <a:rPr lang="es-ES_tradnl" altLang="es-ES"/>
              <a:t> cubierta de barniz, se dibuja (araña) con punta</a:t>
            </a:r>
          </a:p>
          <a:p>
            <a:pPr eaLnBrk="1" hangingPunct="1"/>
            <a:r>
              <a:rPr lang="es-ES_tradnl" altLang="es-ES"/>
              <a:t> metálica y se mete en ácido nítrico que muerde</a:t>
            </a:r>
          </a:p>
          <a:p>
            <a:pPr eaLnBrk="1" hangingPunct="1"/>
            <a:r>
              <a:rPr lang="es-ES_tradnl" altLang="es-ES"/>
              <a:t> sólo la zona sin barniz, dejando un dibujo. Se</a:t>
            </a:r>
          </a:p>
          <a:p>
            <a:pPr eaLnBrk="1" hangingPunct="1"/>
            <a:r>
              <a:rPr lang="es-ES_tradnl" altLang="es-ES"/>
              <a:t> entinta y se hacen las copias)</a:t>
            </a:r>
            <a:endParaRPr lang="es-ES" altLang="es-ES"/>
          </a:p>
        </p:txBody>
      </p:sp>
      <p:sp>
        <p:nvSpPr>
          <p:cNvPr id="8198" name="Line 9">
            <a:extLst>
              <a:ext uri="{FF2B5EF4-FFF2-40B4-BE49-F238E27FC236}">
                <a16:creationId xmlns:a16="http://schemas.microsoft.com/office/drawing/2014/main" id="{A04DF142-5943-4C39-AEEA-8ADEBFB964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6463" y="4508500"/>
            <a:ext cx="935037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Text Box 10">
            <a:extLst>
              <a:ext uri="{FF2B5EF4-FFF2-40B4-BE49-F238E27FC236}">
                <a16:creationId xmlns:a16="http://schemas.microsoft.com/office/drawing/2014/main" id="{E017F37B-0CC9-466B-9184-9705A00BA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188913"/>
            <a:ext cx="4024312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Técnica de </a:t>
            </a:r>
            <a:r>
              <a:rPr lang="es-ES_tradnl" altLang="es-ES" b="1"/>
              <a:t>aguatinta</a:t>
            </a:r>
            <a:r>
              <a:rPr lang="es-ES_tradnl" altLang="es-ES"/>
              <a:t>: se granula la plancha</a:t>
            </a:r>
          </a:p>
          <a:p>
            <a:pPr eaLnBrk="1" hangingPunct="1"/>
            <a:r>
              <a:rPr lang="es-ES_tradnl" altLang="es-ES"/>
              <a:t> esparciendo granos de resina o betún que</a:t>
            </a:r>
          </a:p>
          <a:p>
            <a:pPr eaLnBrk="1" hangingPunct="1"/>
            <a:r>
              <a:rPr lang="es-ES_tradnl" altLang="es-ES"/>
              <a:t> por calentamiento se adhieren a la superficie metálica.</a:t>
            </a:r>
          </a:p>
          <a:p>
            <a:pPr eaLnBrk="1" hangingPunct="1"/>
            <a:r>
              <a:rPr lang="es-ES_tradnl" altLang="es-ES"/>
              <a:t> A la vez se hace el dibujo y se protege con barniz</a:t>
            </a:r>
          </a:p>
          <a:p>
            <a:pPr eaLnBrk="1" hangingPunct="1"/>
            <a:r>
              <a:rPr lang="es-ES_tradnl" altLang="es-ES"/>
              <a:t> las zonas que quedarán en blanco.</a:t>
            </a:r>
          </a:p>
          <a:p>
            <a:pPr eaLnBrk="1" hangingPunct="1"/>
            <a:r>
              <a:rPr lang="es-ES_tradnl" altLang="es-ES"/>
              <a:t> Cuando se mete en ácido, éste actúa en los</a:t>
            </a:r>
          </a:p>
          <a:p>
            <a:pPr eaLnBrk="1" hangingPunct="1"/>
            <a:r>
              <a:rPr lang="es-ES_tradnl" altLang="es-ES"/>
              <a:t> huecos dejado entre los granos y en el rayado del</a:t>
            </a:r>
          </a:p>
          <a:p>
            <a:pPr eaLnBrk="1" hangingPunct="1"/>
            <a:r>
              <a:rPr lang="es-ES_tradnl" altLang="es-ES"/>
              <a:t> dibujo que puede hacerse con una gran variedad</a:t>
            </a:r>
          </a:p>
          <a:p>
            <a:pPr eaLnBrk="1" hangingPunct="1"/>
            <a:r>
              <a:rPr lang="es-ES_tradnl" altLang="es-ES"/>
              <a:t> de tonalidades grises, rompiendo el claroscuro continuo.</a:t>
            </a:r>
            <a:endParaRPr lang="es-ES" altLang="es-ES"/>
          </a:p>
        </p:txBody>
      </p:sp>
      <p:sp>
        <p:nvSpPr>
          <p:cNvPr id="8200" name="Line 11">
            <a:extLst>
              <a:ext uri="{FF2B5EF4-FFF2-40B4-BE49-F238E27FC236}">
                <a16:creationId xmlns:a16="http://schemas.microsoft.com/office/drawing/2014/main" id="{453323B5-ABD7-41C8-BA5A-C346984F12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1916113"/>
            <a:ext cx="144462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Text Box 12">
            <a:extLst>
              <a:ext uri="{FF2B5EF4-FFF2-40B4-BE49-F238E27FC236}">
                <a16:creationId xmlns:a16="http://schemas.microsoft.com/office/drawing/2014/main" id="{87703E41-C5EF-4C41-B37E-602521688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420938"/>
            <a:ext cx="22034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dirty="0"/>
              <a:t>Luz vibrante, que potencia</a:t>
            </a:r>
          </a:p>
          <a:p>
            <a:pPr eaLnBrk="1" hangingPunct="1"/>
            <a:r>
              <a:rPr lang="es-ES_tradnl" altLang="es-ES" dirty="0"/>
              <a:t> contraste entre blancos</a:t>
            </a:r>
          </a:p>
          <a:p>
            <a:pPr eaLnBrk="1" hangingPunct="1"/>
            <a:r>
              <a:rPr lang="es-ES_tradnl" altLang="es-ES" dirty="0"/>
              <a:t> intensos y oscuridad extrema</a:t>
            </a:r>
          </a:p>
          <a:p>
            <a:pPr eaLnBrk="1" hangingPunct="1"/>
            <a:r>
              <a:rPr lang="es-ES_tradnl" altLang="es-ES" dirty="0"/>
              <a:t>(refuerza la tensión)</a:t>
            </a:r>
            <a:endParaRPr lang="es-ES" altLang="es-ES" dirty="0"/>
          </a:p>
        </p:txBody>
      </p:sp>
      <p:sp>
        <p:nvSpPr>
          <p:cNvPr id="8202" name="Line 13">
            <a:extLst>
              <a:ext uri="{FF2B5EF4-FFF2-40B4-BE49-F238E27FC236}">
                <a16:creationId xmlns:a16="http://schemas.microsoft.com/office/drawing/2014/main" id="{1592FC08-8799-4D71-8B90-D987E0E2E2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997200"/>
            <a:ext cx="1152525" cy="8651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Text Box 14">
            <a:extLst>
              <a:ext uri="{FF2B5EF4-FFF2-40B4-BE49-F238E27FC236}">
                <a16:creationId xmlns:a16="http://schemas.microsoft.com/office/drawing/2014/main" id="{BFCD7CCF-01CB-40F7-964C-375117689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0" y="3068638"/>
            <a:ext cx="14859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Líneas más</a:t>
            </a:r>
          </a:p>
          <a:p>
            <a:pPr eaLnBrk="1" hangingPunct="1"/>
            <a:r>
              <a:rPr lang="es-ES_tradnl" altLang="es-ES"/>
              <a:t> perfectas con gran</a:t>
            </a:r>
          </a:p>
          <a:p>
            <a:pPr eaLnBrk="1" hangingPunct="1"/>
            <a:r>
              <a:rPr lang="es-ES_tradnl" altLang="es-ES"/>
              <a:t> carga expresiva</a:t>
            </a:r>
            <a:endParaRPr lang="es-ES" altLang="es-ES"/>
          </a:p>
        </p:txBody>
      </p:sp>
      <p:sp>
        <p:nvSpPr>
          <p:cNvPr id="8204" name="Line 15">
            <a:extLst>
              <a:ext uri="{FF2B5EF4-FFF2-40B4-BE49-F238E27FC236}">
                <a16:creationId xmlns:a16="http://schemas.microsoft.com/office/drawing/2014/main" id="{E5EEC521-4FAC-4B7E-8672-926CFC0A18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7900" y="3573463"/>
            <a:ext cx="1512888" cy="7921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5" name="Text Box 16">
            <a:extLst>
              <a:ext uri="{FF2B5EF4-FFF2-40B4-BE49-F238E27FC236}">
                <a16:creationId xmlns:a16="http://schemas.microsoft.com/office/drawing/2014/main" id="{59A8E2D3-9BC8-43C8-93BF-AD6EF9374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00" y="4097338"/>
            <a:ext cx="17129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Estampas satíricas.</a:t>
            </a:r>
          </a:p>
          <a:p>
            <a:pPr eaLnBrk="1" hangingPunct="1"/>
            <a:r>
              <a:rPr lang="es-ES_tradnl" altLang="es-ES"/>
              <a:t> Crítica a la sociedad</a:t>
            </a:r>
          </a:p>
          <a:p>
            <a:pPr eaLnBrk="1" hangingPunct="1"/>
            <a:r>
              <a:rPr lang="es-ES_tradnl" altLang="es-ES"/>
              <a:t> de su época. Censura</a:t>
            </a:r>
          </a:p>
          <a:p>
            <a:pPr eaLnBrk="1" hangingPunct="1"/>
            <a:r>
              <a:rPr lang="es-ES_tradnl" altLang="es-ES"/>
              <a:t> los retiró</a:t>
            </a:r>
            <a:endParaRPr lang="es-ES" altLang="es-ES"/>
          </a:p>
        </p:txBody>
      </p:sp>
      <p:sp>
        <p:nvSpPr>
          <p:cNvPr id="8206" name="Line 17">
            <a:extLst>
              <a:ext uri="{FF2B5EF4-FFF2-40B4-BE49-F238E27FC236}">
                <a16:creationId xmlns:a16="http://schemas.microsoft.com/office/drawing/2014/main" id="{299B2798-1D72-40C5-A594-2DE2C59874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1413" y="4149725"/>
            <a:ext cx="936625" cy="358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CuadroTexto">
            <a:extLst>
              <a:ext uri="{FF2B5EF4-FFF2-40B4-BE49-F238E27FC236}">
                <a16:creationId xmlns:a16="http://schemas.microsoft.com/office/drawing/2014/main" id="{6E37FB98-B6BB-4DB1-88C9-8AE6D3365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260648"/>
            <a:ext cx="4429373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 sz="1600" u="sng" dirty="0"/>
          </a:p>
          <a:p>
            <a:pPr algn="just" eaLnBrk="1" hangingPunct="1"/>
            <a:r>
              <a:rPr lang="es-ES" altLang="es-ES" sz="1600" b="1" dirty="0"/>
              <a:t>"El sueño de la razón produce monstruos“ es un grabado de 1797 perteneciente a la serie de los   "Caprichos".  </a:t>
            </a:r>
          </a:p>
          <a:p>
            <a:pPr algn="l" eaLnBrk="1" hangingPunct="1"/>
            <a:r>
              <a:rPr lang="es-ES" altLang="es-ES" sz="1600" b="1" dirty="0"/>
              <a:t>Es un grabado en el que Goya utilizó la técnica del aguafuerte .</a:t>
            </a:r>
          </a:p>
          <a:p>
            <a:pPr algn="l" eaLnBrk="1" hangingPunct="1"/>
            <a:r>
              <a:rPr lang="es-ES" altLang="es-ES" sz="1600" b="1" dirty="0"/>
              <a:t>Esta serie de grabados es una fuerte crítica a la sociedad de finales del XVIII.</a:t>
            </a:r>
          </a:p>
          <a:p>
            <a:pPr algn="just" eaLnBrk="1" hangingPunct="1"/>
            <a:r>
              <a:rPr lang="es-ES" altLang="es-ES" sz="1600" b="1" dirty="0"/>
              <a:t>La luz recae directamente sobre el cuerpo del personaje y deja oscurecidas algunas lechuzas y el fondo, lo que da sensación de profundidad. La composición gira entorno a un primer plano con un artista dormido sobre un pedestal, donde figuran esparcidas hojas de papel de dibujo y lapiceros con carboncillos; y un segundo plano en quedan las criaturas nocturnas: un gato, murciélagos, búhos y lechuzas de agitado vuelo... simboliza la sociedad de la época.</a:t>
            </a:r>
          </a:p>
          <a:p>
            <a:pPr algn="l" eaLnBrk="1" hangingPunct="1"/>
            <a:r>
              <a:rPr lang="es-ES" altLang="es-ES" sz="1600" b="1" dirty="0"/>
              <a:t>Las criaturas nocturnas simbolizan las vulgaridades perjudiciales del mundo, la ignorancia y los vicios de la sociedad. Males que Goya intenta poner a la luz representándolos para que puedan ser reconocidos y combatidos. </a:t>
            </a:r>
          </a:p>
        </p:txBody>
      </p:sp>
      <p:pic>
        <p:nvPicPr>
          <p:cNvPr id="9219" name="Picture 4" descr="http://a1.ec-images.myspacecdn.com/images01/17/68907ff7ecebb7497278fb16f23c240b/l.jpg">
            <a:extLst>
              <a:ext uri="{FF2B5EF4-FFF2-40B4-BE49-F238E27FC236}">
                <a16:creationId xmlns:a16="http://schemas.microsoft.com/office/drawing/2014/main" id="{5713A490-1E12-4E4D-90F4-D02BC78F6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8" y="548680"/>
            <a:ext cx="4268415" cy="591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6" descr="+dequémalmorirá2">
            <a:extLst>
              <a:ext uri="{FF2B5EF4-FFF2-40B4-BE49-F238E27FC236}">
                <a16:creationId xmlns:a16="http://schemas.microsoft.com/office/drawing/2014/main" id="{34BFAF98-E505-40EA-8790-2D8974885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481" y="539317"/>
            <a:ext cx="3280519" cy="461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7" descr="+sípronucxianmanoalargan">
            <a:extLst>
              <a:ext uri="{FF2B5EF4-FFF2-40B4-BE49-F238E27FC236}">
                <a16:creationId xmlns:a16="http://schemas.microsoft.com/office/drawing/2014/main" id="{2211DAF1-EDC1-48A2-A869-69DB27DA1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38" y="489545"/>
            <a:ext cx="3375612" cy="472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9">
            <a:extLst>
              <a:ext uri="{FF2B5EF4-FFF2-40B4-BE49-F238E27FC236}">
                <a16:creationId xmlns:a16="http://schemas.microsoft.com/office/drawing/2014/main" id="{2EBEA94A-368F-4C01-BF55-343E5B883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960" y="5445125"/>
            <a:ext cx="424988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Segunda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Colección grabados “Los Caprichos</a:t>
            </a:r>
            <a:r>
              <a:rPr lang="es-ES_tradnl" altLang="es-ES" sz="1800" dirty="0"/>
              <a:t>”</a:t>
            </a:r>
            <a:endParaRPr lang="es-ES" altLang="es-ES" sz="1800" dirty="0"/>
          </a:p>
        </p:txBody>
      </p:sp>
      <p:sp>
        <p:nvSpPr>
          <p:cNvPr id="10246" name="Text Box 10">
            <a:extLst>
              <a:ext uri="{FF2B5EF4-FFF2-40B4-BE49-F238E27FC236}">
                <a16:creationId xmlns:a16="http://schemas.microsoft.com/office/drawing/2014/main" id="{29839DFC-C467-45CE-A239-1AB9EDF95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3258942"/>
            <a:ext cx="1530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b="1" dirty="0"/>
              <a:t>Ochenta grabados</a:t>
            </a:r>
          </a:p>
          <a:p>
            <a:pPr eaLnBrk="1" hangingPunct="1"/>
            <a:r>
              <a:rPr lang="es-ES_tradnl" altLang="es-ES" b="1" dirty="0"/>
              <a:t> con una fuerte</a:t>
            </a:r>
          </a:p>
          <a:p>
            <a:pPr eaLnBrk="1" hangingPunct="1"/>
            <a:r>
              <a:rPr lang="es-ES_tradnl" altLang="es-ES" b="1" dirty="0"/>
              <a:t> carga sarcástica</a:t>
            </a:r>
            <a:endParaRPr lang="es-ES" altLang="es-ES" b="1" dirty="0"/>
          </a:p>
        </p:txBody>
      </p:sp>
      <p:sp>
        <p:nvSpPr>
          <p:cNvPr id="10247" name="Line 11">
            <a:extLst>
              <a:ext uri="{FF2B5EF4-FFF2-40B4-BE49-F238E27FC236}">
                <a16:creationId xmlns:a16="http://schemas.microsoft.com/office/drawing/2014/main" id="{32E2BC57-EA8D-4421-A0D3-5E5FD857D19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3789363"/>
            <a:ext cx="719138" cy="714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6" descr="+san antonio de la florida,goya">
            <a:extLst>
              <a:ext uri="{FF2B5EF4-FFF2-40B4-BE49-F238E27FC236}">
                <a16:creationId xmlns:a16="http://schemas.microsoft.com/office/drawing/2014/main" id="{6E66BF2B-9F4E-48B3-AAF4-807253467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781300"/>
            <a:ext cx="4105275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7">
            <a:extLst>
              <a:ext uri="{FF2B5EF4-FFF2-40B4-BE49-F238E27FC236}">
                <a16:creationId xmlns:a16="http://schemas.microsoft.com/office/drawing/2014/main" id="{9450D28D-3504-4A5F-A5BA-6BC9DF257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038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1269" name="Text Box 8">
            <a:extLst>
              <a:ext uri="{FF2B5EF4-FFF2-40B4-BE49-F238E27FC236}">
                <a16:creationId xmlns:a16="http://schemas.microsoft.com/office/drawing/2014/main" id="{3D624209-FBA9-4943-B685-4CF22F4C0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784" y="5563040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Segunda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San Antonio de la Florida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sp>
        <p:nvSpPr>
          <p:cNvPr id="11270" name="Text Box 9">
            <a:extLst>
              <a:ext uri="{FF2B5EF4-FFF2-40B4-BE49-F238E27FC236}">
                <a16:creationId xmlns:a16="http://schemas.microsoft.com/office/drawing/2014/main" id="{D227B965-5F7F-4464-ACC1-99E8C23B7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268413"/>
            <a:ext cx="14589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Traslada milagro a</a:t>
            </a:r>
          </a:p>
          <a:p>
            <a:pPr eaLnBrk="1" hangingPunct="1"/>
            <a:r>
              <a:rPr lang="es-ES_tradnl" altLang="es-ES"/>
              <a:t>Siglo XVIII y en un</a:t>
            </a:r>
          </a:p>
          <a:p>
            <a:pPr eaLnBrk="1" hangingPunct="1"/>
            <a:r>
              <a:rPr lang="es-ES_tradnl" altLang="es-ES"/>
              <a:t> paisaje campestre</a:t>
            </a:r>
            <a:endParaRPr lang="es-ES" altLang="es-ES"/>
          </a:p>
        </p:txBody>
      </p:sp>
      <p:sp>
        <p:nvSpPr>
          <p:cNvPr id="11271" name="Line 10">
            <a:extLst>
              <a:ext uri="{FF2B5EF4-FFF2-40B4-BE49-F238E27FC236}">
                <a16:creationId xmlns:a16="http://schemas.microsoft.com/office/drawing/2014/main" id="{FCABEFD5-155F-4585-A42B-6E1B7094FE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989138"/>
            <a:ext cx="71438" cy="9350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" name="Text Box 11">
            <a:extLst>
              <a:ext uri="{FF2B5EF4-FFF2-40B4-BE49-F238E27FC236}">
                <a16:creationId xmlns:a16="http://schemas.microsoft.com/office/drawing/2014/main" id="{1D251D72-EBB3-4EAE-B62C-61EC686A3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1720850"/>
            <a:ext cx="212407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Una barandilla alrededor</a:t>
            </a:r>
          </a:p>
          <a:p>
            <a:pPr eaLnBrk="1" hangingPunct="1"/>
            <a:r>
              <a:rPr lang="es-ES_tradnl" altLang="es-ES"/>
              <a:t> de la base de la cúpula</a:t>
            </a:r>
          </a:p>
          <a:p>
            <a:pPr eaLnBrk="1" hangingPunct="1"/>
            <a:r>
              <a:rPr lang="es-ES_tradnl" altLang="es-ES"/>
              <a:t> permite representación</a:t>
            </a:r>
          </a:p>
          <a:p>
            <a:pPr eaLnBrk="1" hangingPunct="1"/>
            <a:r>
              <a:rPr lang="es-ES_tradnl" altLang="es-ES"/>
              <a:t> de diversidad de personajes</a:t>
            </a:r>
          </a:p>
          <a:p>
            <a:pPr eaLnBrk="1" hangingPunct="1"/>
            <a:r>
              <a:rPr lang="es-ES_tradnl" altLang="es-ES"/>
              <a:t> en múltiples actitudes </a:t>
            </a:r>
            <a:endParaRPr lang="es-ES" altLang="es-ES"/>
          </a:p>
        </p:txBody>
      </p:sp>
      <p:sp>
        <p:nvSpPr>
          <p:cNvPr id="11273" name="Line 12">
            <a:extLst>
              <a:ext uri="{FF2B5EF4-FFF2-40B4-BE49-F238E27FC236}">
                <a16:creationId xmlns:a16="http://schemas.microsoft.com/office/drawing/2014/main" id="{D66610D1-0CCA-42EC-AC02-ADCD6A559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781300"/>
            <a:ext cx="504825" cy="7921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Text Box 13">
            <a:extLst>
              <a:ext uri="{FF2B5EF4-FFF2-40B4-BE49-F238E27FC236}">
                <a16:creationId xmlns:a16="http://schemas.microsoft.com/office/drawing/2014/main" id="{E5B8760D-502F-49A9-B11E-C3DD1ADFC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3068638"/>
            <a:ext cx="19478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Escorzos audaces de</a:t>
            </a:r>
          </a:p>
          <a:p>
            <a:pPr eaLnBrk="1" hangingPunct="1"/>
            <a:r>
              <a:rPr lang="es-ES_tradnl" altLang="es-ES"/>
              <a:t> abajo hacia arriba</a:t>
            </a:r>
          </a:p>
          <a:p>
            <a:pPr eaLnBrk="1" hangingPunct="1"/>
            <a:r>
              <a:rPr lang="es-ES_tradnl" altLang="es-ES"/>
              <a:t> que valorizan la</a:t>
            </a:r>
          </a:p>
          <a:p>
            <a:pPr eaLnBrk="1" hangingPunct="1"/>
            <a:r>
              <a:rPr lang="es-ES_tradnl" altLang="es-ES"/>
              <a:t>proyección en perspectiva</a:t>
            </a:r>
            <a:endParaRPr lang="es-ES" altLang="es-ES"/>
          </a:p>
        </p:txBody>
      </p:sp>
      <p:sp>
        <p:nvSpPr>
          <p:cNvPr id="11275" name="Line 14">
            <a:extLst>
              <a:ext uri="{FF2B5EF4-FFF2-40B4-BE49-F238E27FC236}">
                <a16:creationId xmlns:a16="http://schemas.microsoft.com/office/drawing/2014/main" id="{344418B5-6EA2-4A18-9A8F-44015CB477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76825" y="3500438"/>
            <a:ext cx="1582738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>
            <a:extLst>
              <a:ext uri="{FF2B5EF4-FFF2-40B4-BE49-F238E27FC236}">
                <a16:creationId xmlns:a16="http://schemas.microsoft.com/office/drawing/2014/main" id="{A1E70696-8096-4E51-AEBB-6C607E7B3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038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2292" name="Text Box 8">
            <a:extLst>
              <a:ext uri="{FF2B5EF4-FFF2-40B4-BE49-F238E27FC236}">
                <a16:creationId xmlns:a16="http://schemas.microsoft.com/office/drawing/2014/main" id="{F7FBBD82-EB86-4D7E-BCEE-46480418F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347" y="5373688"/>
            <a:ext cx="35830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Segunda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San Antonio de la Florida</a:t>
            </a:r>
          </a:p>
          <a:p>
            <a:pPr eaLnBrk="1" hangingPunct="1"/>
            <a:r>
              <a:rPr lang="es-ES" altLang="es-ES" sz="1800" b="1" dirty="0">
                <a:solidFill>
                  <a:srgbClr val="FF0000"/>
                </a:solidFill>
              </a:rPr>
              <a:t>(detalle)</a:t>
            </a:r>
          </a:p>
        </p:txBody>
      </p:sp>
      <p:sp>
        <p:nvSpPr>
          <p:cNvPr id="12293" name="Text Box 9">
            <a:extLst>
              <a:ext uri="{FF2B5EF4-FFF2-40B4-BE49-F238E27FC236}">
                <a16:creationId xmlns:a16="http://schemas.microsoft.com/office/drawing/2014/main" id="{2D52D3F8-EDF5-48FB-9786-E30B9E9A1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3429000"/>
            <a:ext cx="1820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Pinceladas más amplias</a:t>
            </a:r>
          </a:p>
          <a:p>
            <a:pPr eaLnBrk="1" hangingPunct="1"/>
            <a:r>
              <a:rPr lang="es-ES_tradnl" altLang="es-ES"/>
              <a:t> e intensas</a:t>
            </a:r>
            <a:endParaRPr lang="es-ES" altLang="es-ES"/>
          </a:p>
        </p:txBody>
      </p:sp>
      <p:sp>
        <p:nvSpPr>
          <p:cNvPr id="12294" name="Text Box 10">
            <a:extLst>
              <a:ext uri="{FF2B5EF4-FFF2-40B4-BE49-F238E27FC236}">
                <a16:creationId xmlns:a16="http://schemas.microsoft.com/office/drawing/2014/main" id="{1226DAA4-AA4B-4EC3-9604-F481C7609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060575"/>
            <a:ext cx="2428875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Superposición de pinceladas de</a:t>
            </a:r>
          </a:p>
          <a:p>
            <a:pPr eaLnBrk="1" hangingPunct="1"/>
            <a:r>
              <a:rPr lang="es-ES_tradnl" altLang="es-ES"/>
              <a:t> tonos complementarios</a:t>
            </a:r>
          </a:p>
          <a:p>
            <a:pPr eaLnBrk="1" hangingPunct="1"/>
            <a:r>
              <a:rPr lang="es-ES_tradnl" altLang="es-ES"/>
              <a:t> para que la retina los fusionara</a:t>
            </a:r>
          </a:p>
          <a:p>
            <a:pPr eaLnBrk="1" hangingPunct="1"/>
            <a:r>
              <a:rPr lang="es-ES_tradnl" altLang="es-ES"/>
              <a:t>(manchas blancas sobre dorados</a:t>
            </a:r>
          </a:p>
          <a:p>
            <a:pPr eaLnBrk="1" hangingPunct="1"/>
            <a:r>
              <a:rPr lang="es-ES_tradnl" altLang="es-ES"/>
              <a:t> y colores del vestido para</a:t>
            </a:r>
          </a:p>
          <a:p>
            <a:pPr eaLnBrk="1" hangingPunct="1"/>
            <a:r>
              <a:rPr lang="es-ES_tradnl" altLang="es-ES"/>
              <a:t> que en la lejanía parezcan</a:t>
            </a:r>
          </a:p>
          <a:p>
            <a:pPr eaLnBrk="1" hangingPunct="1"/>
            <a:r>
              <a:rPr lang="es-ES_tradnl" altLang="es-ES"/>
              <a:t> destellos luminosos)</a:t>
            </a:r>
            <a:endParaRPr lang="es-ES" altLang="es-ES"/>
          </a:p>
        </p:txBody>
      </p:sp>
      <p:pic>
        <p:nvPicPr>
          <p:cNvPr id="12295" name="Picture 11" descr="detalleSanAntoniodelaFlorida">
            <a:extLst>
              <a:ext uri="{FF2B5EF4-FFF2-40B4-BE49-F238E27FC236}">
                <a16:creationId xmlns:a16="http://schemas.microsoft.com/office/drawing/2014/main" id="{FBB938ED-5E9B-4CA0-8875-4F9594ED0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060575"/>
            <a:ext cx="2401888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Line 12">
            <a:extLst>
              <a:ext uri="{FF2B5EF4-FFF2-40B4-BE49-F238E27FC236}">
                <a16:creationId xmlns:a16="http://schemas.microsoft.com/office/drawing/2014/main" id="{EF3970BF-2AAD-437C-BD34-5E346DE520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3438" y="3716338"/>
            <a:ext cx="2233612" cy="73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13">
            <a:extLst>
              <a:ext uri="{FF2B5EF4-FFF2-40B4-BE49-F238E27FC236}">
                <a16:creationId xmlns:a16="http://schemas.microsoft.com/office/drawing/2014/main" id="{F545910B-4CA1-4E92-94DA-FDA712F74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9113" y="3141663"/>
            <a:ext cx="865187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Text Box 14">
            <a:extLst>
              <a:ext uri="{FF2B5EF4-FFF2-40B4-BE49-F238E27FC236}">
                <a16:creationId xmlns:a16="http://schemas.microsoft.com/office/drawing/2014/main" id="{7B710C96-0A39-4548-A2E1-84982EECB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76700"/>
            <a:ext cx="226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Perspectiva creada  colocando</a:t>
            </a:r>
          </a:p>
          <a:p>
            <a:pPr eaLnBrk="1" hangingPunct="1"/>
            <a:r>
              <a:rPr lang="es-ES" altLang="es-ES"/>
              <a:t> brazo fuera de barandilla</a:t>
            </a:r>
          </a:p>
        </p:txBody>
      </p:sp>
      <p:sp>
        <p:nvSpPr>
          <p:cNvPr id="12299" name="Line 15">
            <a:extLst>
              <a:ext uri="{FF2B5EF4-FFF2-40B4-BE49-F238E27FC236}">
                <a16:creationId xmlns:a16="http://schemas.microsoft.com/office/drawing/2014/main" id="{6AC98D3B-BCE8-44FD-8BCB-454225F54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4365625"/>
            <a:ext cx="1008062" cy="714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CuadroTexto">
            <a:extLst>
              <a:ext uri="{FF2B5EF4-FFF2-40B4-BE49-F238E27FC236}">
                <a16:creationId xmlns:a16="http://schemas.microsoft.com/office/drawing/2014/main" id="{B8191BFF-8DA5-4C9A-85FF-D0152D803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1045" y="535900"/>
            <a:ext cx="5292725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s-ES" altLang="es-ES" sz="1800" dirty="0"/>
              <a:t> “</a:t>
            </a:r>
            <a:r>
              <a:rPr lang="es-ES" altLang="es-ES" sz="1800" b="1" dirty="0"/>
              <a:t>El Coloso“ realizado en 1810  presenta  un tema dramático  mostrando a un ser superior sobre las tierras españolas.</a:t>
            </a:r>
          </a:p>
          <a:p>
            <a:pPr algn="just" eaLnBrk="1" hangingPunct="1"/>
            <a:r>
              <a:rPr lang="es-ES" altLang="es-ES" sz="1800" b="1" dirty="0"/>
              <a:t>Es una pintura al óleo de pequeño formato. La luz  enfoca al desastre causado por este ser superior, generando un juego de luces y sombras que acentúa el dramatismo.</a:t>
            </a:r>
          </a:p>
          <a:p>
            <a:pPr algn="just" eaLnBrk="1" hangingPunct="1"/>
            <a:endParaRPr lang="es-ES" altLang="es-ES" sz="1800" b="1" dirty="0"/>
          </a:p>
          <a:p>
            <a:pPr algn="just" eaLnBrk="1" hangingPunct="1"/>
            <a:r>
              <a:rPr lang="es-ES" altLang="es-ES" sz="1800" b="1" dirty="0"/>
              <a:t>La diferencia de tamaños da sensación de perspectiva. Los caballos trotando reflejan un movimiento violento. Predomina el color sobre el dibujo y destacan las tonalidades oscuras que producen un contraste con las claras.</a:t>
            </a:r>
          </a:p>
          <a:p>
            <a:pPr algn="l" eaLnBrk="1" hangingPunct="1"/>
            <a:endParaRPr lang="es-ES" altLang="es-ES" sz="1800" b="1" dirty="0"/>
          </a:p>
          <a:p>
            <a:pPr algn="just" eaLnBrk="1" hangingPunct="1"/>
            <a:r>
              <a:rPr lang="es-ES" altLang="es-ES" sz="1800" b="1" dirty="0"/>
              <a:t>El simbolismo de este cuadro ha sido objeto de discusión. Se ha querido ver en él la representación de Napoleón, de los efectos devastadores de sus conquistas.</a:t>
            </a:r>
          </a:p>
          <a:p>
            <a:pPr algn="just" eaLnBrk="1" hangingPunct="1"/>
            <a:endParaRPr lang="es-ES" altLang="es-ES" sz="1800" b="1" dirty="0"/>
          </a:p>
          <a:p>
            <a:pPr algn="just" eaLnBrk="1" hangingPunct="1"/>
            <a:r>
              <a:rPr lang="es-ES" altLang="es-ES" sz="1800" b="1" dirty="0"/>
              <a:t>El Coloso pertenece a la pintura </a:t>
            </a:r>
            <a:r>
              <a:rPr lang="es-ES" altLang="es-ES" sz="1800" b="1" dirty="0" err="1"/>
              <a:t>pre-expresionista</a:t>
            </a:r>
            <a:r>
              <a:rPr lang="es-ES" altLang="es-ES" sz="1800" b="1" dirty="0"/>
              <a:t>.</a:t>
            </a:r>
            <a:endParaRPr lang="es-ES" altLang="es-ES" sz="1800" dirty="0"/>
          </a:p>
        </p:txBody>
      </p:sp>
      <p:pic>
        <p:nvPicPr>
          <p:cNvPr id="17411" name="Picture 4" descr="http://upload.wikimedia.org/wikipedia/commons/thumb/b/be/El_coloso.jpg/270px-El_coloso.jpg">
            <a:extLst>
              <a:ext uri="{FF2B5EF4-FFF2-40B4-BE49-F238E27FC236}">
                <a16:creationId xmlns:a16="http://schemas.microsoft.com/office/drawing/2014/main" id="{B07E0432-A248-4F6C-882B-B0B35CC2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365283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6" descr="+coloso2">
            <a:extLst>
              <a:ext uri="{FF2B5EF4-FFF2-40B4-BE49-F238E27FC236}">
                <a16:creationId xmlns:a16="http://schemas.microsoft.com/office/drawing/2014/main" id="{BB9B91DA-CC6E-43EC-A0D3-1E414846B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844675"/>
            <a:ext cx="3432175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7">
            <a:extLst>
              <a:ext uri="{FF2B5EF4-FFF2-40B4-BE49-F238E27FC236}">
                <a16:creationId xmlns:a16="http://schemas.microsoft.com/office/drawing/2014/main" id="{07A95102-A2EB-499B-AA0E-BC0EFB278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322" y="5734050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El Coloso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sp>
        <p:nvSpPr>
          <p:cNvPr id="16389" name="Text Box 8">
            <a:extLst>
              <a:ext uri="{FF2B5EF4-FFF2-40B4-BE49-F238E27FC236}">
                <a16:creationId xmlns:a16="http://schemas.microsoft.com/office/drawing/2014/main" id="{49431C86-0706-4CA7-A583-3E1BEEF59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33400"/>
            <a:ext cx="24193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Figura majestuosa</a:t>
            </a:r>
          </a:p>
          <a:p>
            <a:pPr eaLnBrk="1" hangingPunct="1"/>
            <a:r>
              <a:rPr lang="es-ES" altLang="es-ES"/>
              <a:t> realzada sus tonalidades cálidas</a:t>
            </a:r>
          </a:p>
          <a:p>
            <a:pPr eaLnBrk="1" hangingPunct="1"/>
            <a:r>
              <a:rPr lang="es-ES" altLang="es-ES"/>
              <a:t> por los juegos de luz</a:t>
            </a:r>
          </a:p>
        </p:txBody>
      </p:sp>
      <p:sp>
        <p:nvSpPr>
          <p:cNvPr id="16390" name="Line 9">
            <a:extLst>
              <a:ext uri="{FF2B5EF4-FFF2-40B4-BE49-F238E27FC236}">
                <a16:creationId xmlns:a16="http://schemas.microsoft.com/office/drawing/2014/main" id="{1F5C9369-B22E-4330-BF14-07D3CDA49A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1219200"/>
            <a:ext cx="381000" cy="1219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Text Box 10">
            <a:extLst>
              <a:ext uri="{FF2B5EF4-FFF2-40B4-BE49-F238E27FC236}">
                <a16:creationId xmlns:a16="http://schemas.microsoft.com/office/drawing/2014/main" id="{D8D4DA55-300B-460D-9873-521BCD545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471738"/>
            <a:ext cx="18478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Puño cerrado</a:t>
            </a:r>
          </a:p>
          <a:p>
            <a:pPr eaLnBrk="1" hangingPunct="1"/>
            <a:r>
              <a:rPr lang="es-ES" altLang="es-ES"/>
              <a:t> amenazador</a:t>
            </a:r>
          </a:p>
          <a:p>
            <a:pPr eaLnBrk="1" hangingPunct="1"/>
            <a:r>
              <a:rPr lang="es-ES" altLang="es-ES"/>
              <a:t>(alegoría de la guerra</a:t>
            </a:r>
          </a:p>
          <a:p>
            <a:pPr eaLnBrk="1" hangingPunct="1"/>
            <a:r>
              <a:rPr lang="es-ES" altLang="es-ES"/>
              <a:t> o la desgracia. También</a:t>
            </a:r>
          </a:p>
          <a:p>
            <a:pPr eaLnBrk="1" hangingPunct="1"/>
            <a:r>
              <a:rPr lang="es-ES" altLang="es-ES"/>
              <a:t> posible alusión a</a:t>
            </a:r>
          </a:p>
          <a:p>
            <a:pPr eaLnBrk="1" hangingPunct="1"/>
            <a:r>
              <a:rPr lang="es-ES" altLang="es-ES"/>
              <a:t>Napoleón)</a:t>
            </a:r>
          </a:p>
        </p:txBody>
      </p:sp>
      <p:sp>
        <p:nvSpPr>
          <p:cNvPr id="16392" name="Line 11">
            <a:extLst>
              <a:ext uri="{FF2B5EF4-FFF2-40B4-BE49-F238E27FC236}">
                <a16:creationId xmlns:a16="http://schemas.microsoft.com/office/drawing/2014/main" id="{73176B17-3D09-4DC9-930F-013A80AFD9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743200"/>
            <a:ext cx="12954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Text Box 12">
            <a:extLst>
              <a:ext uri="{FF2B5EF4-FFF2-40B4-BE49-F238E27FC236}">
                <a16:creationId xmlns:a16="http://schemas.microsoft.com/office/drawing/2014/main" id="{BD111922-2C44-4250-B9D6-48D27ECC8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975" y="2895600"/>
            <a:ext cx="28670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Contraste de líneas de fuerza:</a:t>
            </a:r>
          </a:p>
          <a:p>
            <a:pPr eaLnBrk="1" hangingPunct="1"/>
            <a:r>
              <a:rPr lang="es-ES" altLang="es-ES"/>
              <a:t>Gigante de espaldas hacia fondo</a:t>
            </a:r>
          </a:p>
          <a:p>
            <a:pPr eaLnBrk="1" hangingPunct="1"/>
            <a:r>
              <a:rPr lang="es-ES" altLang="es-ES"/>
              <a:t> y la población y animales despavoridos</a:t>
            </a:r>
          </a:p>
          <a:p>
            <a:pPr eaLnBrk="1" hangingPunct="1"/>
            <a:r>
              <a:rPr lang="es-ES" altLang="es-ES"/>
              <a:t> hacia los lados opuestos</a:t>
            </a:r>
          </a:p>
        </p:txBody>
      </p:sp>
      <p:sp>
        <p:nvSpPr>
          <p:cNvPr id="16394" name="Line 13">
            <a:extLst>
              <a:ext uri="{FF2B5EF4-FFF2-40B4-BE49-F238E27FC236}">
                <a16:creationId xmlns:a16="http://schemas.microsoft.com/office/drawing/2014/main" id="{F287C978-48C7-4BD6-B237-87FEF71FF5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3124200"/>
            <a:ext cx="22098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Line 14">
            <a:extLst>
              <a:ext uri="{FF2B5EF4-FFF2-40B4-BE49-F238E27FC236}">
                <a16:creationId xmlns:a16="http://schemas.microsoft.com/office/drawing/2014/main" id="{31904C53-B495-4AB5-8D6C-FDB9C6FA27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3124200"/>
            <a:ext cx="3429000" cy="1981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15">
            <a:extLst>
              <a:ext uri="{FF2B5EF4-FFF2-40B4-BE49-F238E27FC236}">
                <a16:creationId xmlns:a16="http://schemas.microsoft.com/office/drawing/2014/main" id="{8A771ADC-E22C-4D4B-A3C3-4C08DAF946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8200" y="3124200"/>
            <a:ext cx="17526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Text Box 16">
            <a:extLst>
              <a:ext uri="{FF2B5EF4-FFF2-40B4-BE49-F238E27FC236}">
                <a16:creationId xmlns:a16="http://schemas.microsoft.com/office/drawing/2014/main" id="{28E755F2-E396-4317-B0B3-295492E9E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724400"/>
            <a:ext cx="1879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Sólo burro permanece</a:t>
            </a:r>
          </a:p>
          <a:p>
            <a:pPr eaLnBrk="1" hangingPunct="1"/>
            <a:r>
              <a:rPr lang="es-ES" altLang="es-ES"/>
              <a:t> quieto (símbolo de</a:t>
            </a:r>
          </a:p>
          <a:p>
            <a:pPr eaLnBrk="1" hangingPunct="1"/>
            <a:r>
              <a:rPr lang="es-ES" altLang="es-ES"/>
              <a:t> la ignorancia ante lo que</a:t>
            </a:r>
          </a:p>
          <a:p>
            <a:pPr eaLnBrk="1" hangingPunct="1"/>
            <a:r>
              <a:rPr lang="es-ES" altLang="es-ES"/>
              <a:t> se avecina)</a:t>
            </a:r>
          </a:p>
        </p:txBody>
      </p:sp>
      <p:sp>
        <p:nvSpPr>
          <p:cNvPr id="16398" name="Line 17">
            <a:extLst>
              <a:ext uri="{FF2B5EF4-FFF2-40B4-BE49-F238E27FC236}">
                <a16:creationId xmlns:a16="http://schemas.microsoft.com/office/drawing/2014/main" id="{51003216-90F8-4559-A798-DA10B7D15C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5410200"/>
            <a:ext cx="2971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Text Box 18">
            <a:extLst>
              <a:ext uri="{FF2B5EF4-FFF2-40B4-BE49-F238E27FC236}">
                <a16:creationId xmlns:a16="http://schemas.microsoft.com/office/drawing/2014/main" id="{1348AC0D-B1F6-4398-8497-7793BA081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4818063"/>
            <a:ext cx="154463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Paisaje desolado</a:t>
            </a:r>
          </a:p>
          <a:p>
            <a:pPr eaLnBrk="1" hangingPunct="1"/>
            <a:r>
              <a:rPr lang="es-ES_tradnl" altLang="es-ES"/>
              <a:t> complementa  caos</a:t>
            </a:r>
          </a:p>
          <a:p>
            <a:pPr eaLnBrk="1" hangingPunct="1"/>
            <a:r>
              <a:rPr lang="es-ES_tradnl" altLang="es-ES"/>
              <a:t> y pánico</a:t>
            </a:r>
            <a:endParaRPr lang="es-ES" altLang="es-ES"/>
          </a:p>
        </p:txBody>
      </p:sp>
      <p:sp>
        <p:nvSpPr>
          <p:cNvPr id="16400" name="Line 19">
            <a:extLst>
              <a:ext uri="{FF2B5EF4-FFF2-40B4-BE49-F238E27FC236}">
                <a16:creationId xmlns:a16="http://schemas.microsoft.com/office/drawing/2014/main" id="{C769A915-14E0-4F4E-BEF9-D66B702150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150" y="5300663"/>
            <a:ext cx="9366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6">
            <a:extLst>
              <a:ext uri="{FF2B5EF4-FFF2-40B4-BE49-F238E27FC236}">
                <a16:creationId xmlns:a16="http://schemas.microsoft.com/office/drawing/2014/main" id="{A31B51C5-A315-486F-B7D3-08B6252A9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322" y="5589588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La carga de los mamelucos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18436" name="Picture 7" descr="+cargamamelucos2">
            <a:extLst>
              <a:ext uri="{FF2B5EF4-FFF2-40B4-BE49-F238E27FC236}">
                <a16:creationId xmlns:a16="http://schemas.microsoft.com/office/drawing/2014/main" id="{6CCC0A4B-08FE-4507-B4E6-65809C3DD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492375"/>
            <a:ext cx="3887787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8">
            <a:extLst>
              <a:ext uri="{FF2B5EF4-FFF2-40B4-BE49-F238E27FC236}">
                <a16:creationId xmlns:a16="http://schemas.microsoft.com/office/drawing/2014/main" id="{F2B7F88F-2F0A-432B-8515-451252C55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724400"/>
            <a:ext cx="176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Escorzos pronunciados</a:t>
            </a:r>
          </a:p>
          <a:p>
            <a:pPr eaLnBrk="1" hangingPunct="1"/>
            <a:r>
              <a:rPr lang="es-ES" altLang="es-ES"/>
              <a:t> y  violentos</a:t>
            </a:r>
          </a:p>
        </p:txBody>
      </p:sp>
      <p:sp>
        <p:nvSpPr>
          <p:cNvPr id="18438" name="Line 9">
            <a:extLst>
              <a:ext uri="{FF2B5EF4-FFF2-40B4-BE49-F238E27FC236}">
                <a16:creationId xmlns:a16="http://schemas.microsoft.com/office/drawing/2014/main" id="{0ABCB3BA-5ECE-4576-B48A-EFA9494052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4953000"/>
            <a:ext cx="6858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Text Box 10">
            <a:extLst>
              <a:ext uri="{FF2B5EF4-FFF2-40B4-BE49-F238E27FC236}">
                <a16:creationId xmlns:a16="http://schemas.microsoft.com/office/drawing/2014/main" id="{3DC3BBD4-CEC3-4AA3-B21A-EB4FF5C6F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267200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Contrastes</a:t>
            </a:r>
          </a:p>
          <a:p>
            <a:pPr eaLnBrk="1" hangingPunct="1"/>
            <a:r>
              <a:rPr lang="es-ES" altLang="es-ES"/>
              <a:t> cromáticos</a:t>
            </a:r>
          </a:p>
        </p:txBody>
      </p:sp>
      <p:sp>
        <p:nvSpPr>
          <p:cNvPr id="18440" name="Line 11">
            <a:extLst>
              <a:ext uri="{FF2B5EF4-FFF2-40B4-BE49-F238E27FC236}">
                <a16:creationId xmlns:a16="http://schemas.microsoft.com/office/drawing/2014/main" id="{D4D16594-3EED-4CBD-AE08-3C0265850FD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9200" y="4267200"/>
            <a:ext cx="19050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Text Box 12">
            <a:extLst>
              <a:ext uri="{FF2B5EF4-FFF2-40B4-BE49-F238E27FC236}">
                <a16:creationId xmlns:a16="http://schemas.microsoft.com/office/drawing/2014/main" id="{79197551-811C-483E-96EF-6030E1346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752600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Pincelada</a:t>
            </a:r>
          </a:p>
          <a:p>
            <a:pPr eaLnBrk="1" hangingPunct="1"/>
            <a:r>
              <a:rPr lang="es-ES" altLang="es-ES"/>
              <a:t> muy suelta</a:t>
            </a:r>
          </a:p>
        </p:txBody>
      </p:sp>
      <p:sp>
        <p:nvSpPr>
          <p:cNvPr id="18442" name="Line 13">
            <a:extLst>
              <a:ext uri="{FF2B5EF4-FFF2-40B4-BE49-F238E27FC236}">
                <a16:creationId xmlns:a16="http://schemas.microsoft.com/office/drawing/2014/main" id="{0AC25581-4C8C-4FCD-BE4C-02A734381B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2286000"/>
            <a:ext cx="60960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Text Box 14">
            <a:extLst>
              <a:ext uri="{FF2B5EF4-FFF2-40B4-BE49-F238E27FC236}">
                <a16:creationId xmlns:a16="http://schemas.microsoft.com/office/drawing/2014/main" id="{7B7C695E-CE86-411F-A190-5BBE50BCC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3386138"/>
            <a:ext cx="993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Exacerbada</a:t>
            </a:r>
          </a:p>
          <a:p>
            <a:pPr eaLnBrk="1" hangingPunct="1"/>
            <a:r>
              <a:rPr lang="es-ES" altLang="es-ES"/>
              <a:t>violencia</a:t>
            </a:r>
          </a:p>
        </p:txBody>
      </p:sp>
      <p:sp>
        <p:nvSpPr>
          <p:cNvPr id="18444" name="Line 15">
            <a:extLst>
              <a:ext uri="{FF2B5EF4-FFF2-40B4-BE49-F238E27FC236}">
                <a16:creationId xmlns:a16="http://schemas.microsoft.com/office/drawing/2014/main" id="{005D5BB7-F30B-4407-867D-43004C2A69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3716338"/>
            <a:ext cx="1284287" cy="1698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Text Box 17">
            <a:extLst>
              <a:ext uri="{FF2B5EF4-FFF2-40B4-BE49-F238E27FC236}">
                <a16:creationId xmlns:a16="http://schemas.microsoft.com/office/drawing/2014/main" id="{04DB4104-CBB9-4480-947A-58B3DF58A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2590800"/>
            <a:ext cx="16271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Formas curvas,</a:t>
            </a:r>
          </a:p>
          <a:p>
            <a:pPr eaLnBrk="1" hangingPunct="1"/>
            <a:r>
              <a:rPr lang="es-ES" altLang="es-ES"/>
              <a:t> zigzagueantes,</a:t>
            </a:r>
          </a:p>
          <a:p>
            <a:pPr eaLnBrk="1" hangingPunct="1"/>
            <a:r>
              <a:rPr lang="es-ES" altLang="es-ES"/>
              <a:t> diagonales que</a:t>
            </a:r>
          </a:p>
          <a:p>
            <a:pPr eaLnBrk="1" hangingPunct="1"/>
            <a:r>
              <a:rPr lang="es-ES" altLang="es-ES"/>
              <a:t> acentúan dinamismo</a:t>
            </a:r>
          </a:p>
        </p:txBody>
      </p:sp>
      <p:sp>
        <p:nvSpPr>
          <p:cNvPr id="18446" name="Line 18">
            <a:extLst>
              <a:ext uri="{FF2B5EF4-FFF2-40B4-BE49-F238E27FC236}">
                <a16:creationId xmlns:a16="http://schemas.microsoft.com/office/drawing/2014/main" id="{C6DDF2F8-374D-46CA-9CDC-4D47623181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3124200"/>
            <a:ext cx="13716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7">
            <a:extLst>
              <a:ext uri="{FF2B5EF4-FFF2-40B4-BE49-F238E27FC236}">
                <a16:creationId xmlns:a16="http://schemas.microsoft.com/office/drawing/2014/main" id="{1998D7C6-8225-4F98-8B5D-E15898786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884" y="5516563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Fusilamientos de la Moncloa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19460" name="Picture 8" descr="+fusilamientos2">
            <a:extLst>
              <a:ext uri="{FF2B5EF4-FFF2-40B4-BE49-F238E27FC236}">
                <a16:creationId xmlns:a16="http://schemas.microsoft.com/office/drawing/2014/main" id="{A67CE300-E477-41A5-96AB-159466773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86038"/>
            <a:ext cx="36449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9">
            <a:extLst>
              <a:ext uri="{FF2B5EF4-FFF2-40B4-BE49-F238E27FC236}">
                <a16:creationId xmlns:a16="http://schemas.microsoft.com/office/drawing/2014/main" id="{3DB7FB05-EFAF-44EB-A46D-B2F8B9649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657600"/>
            <a:ext cx="23685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Verdugos de espaldas</a:t>
            </a:r>
          </a:p>
          <a:p>
            <a:pPr eaLnBrk="1" hangingPunct="1"/>
            <a:r>
              <a:rPr lang="es-ES" altLang="es-ES"/>
              <a:t> (anonimato, despersonalización</a:t>
            </a:r>
          </a:p>
          <a:p>
            <a:pPr eaLnBrk="1" hangingPunct="1"/>
            <a:r>
              <a:rPr lang="es-ES" altLang="es-ES"/>
              <a:t> de la máquina de guerra)</a:t>
            </a:r>
          </a:p>
        </p:txBody>
      </p:sp>
      <p:sp>
        <p:nvSpPr>
          <p:cNvPr id="19462" name="Line 10">
            <a:extLst>
              <a:ext uri="{FF2B5EF4-FFF2-40B4-BE49-F238E27FC236}">
                <a16:creationId xmlns:a16="http://schemas.microsoft.com/office/drawing/2014/main" id="{68CAEC1B-D44B-4D31-8252-75C5309E68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3810000"/>
            <a:ext cx="9144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3" name="Line 11">
            <a:extLst>
              <a:ext uri="{FF2B5EF4-FFF2-40B4-BE49-F238E27FC236}">
                <a16:creationId xmlns:a16="http://schemas.microsoft.com/office/drawing/2014/main" id="{7B560E49-00FA-448F-8832-1EE14BCCAB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3810000"/>
            <a:ext cx="990600" cy="457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Text Box 12">
            <a:extLst>
              <a:ext uri="{FF2B5EF4-FFF2-40B4-BE49-F238E27FC236}">
                <a16:creationId xmlns:a16="http://schemas.microsoft.com/office/drawing/2014/main" id="{62B8B9EE-DEBE-49A0-B129-66A85D0C8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590800"/>
            <a:ext cx="1592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Pelotón de ejecución</a:t>
            </a:r>
          </a:p>
          <a:p>
            <a:pPr eaLnBrk="1" hangingPunct="1"/>
            <a:r>
              <a:rPr lang="es-ES" altLang="es-ES"/>
              <a:t> en diagonal cerrada</a:t>
            </a:r>
          </a:p>
        </p:txBody>
      </p:sp>
      <p:sp>
        <p:nvSpPr>
          <p:cNvPr id="19465" name="Line 13">
            <a:extLst>
              <a:ext uri="{FF2B5EF4-FFF2-40B4-BE49-F238E27FC236}">
                <a16:creationId xmlns:a16="http://schemas.microsoft.com/office/drawing/2014/main" id="{867D01E2-A20B-41F8-8475-7751C95236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5000" y="3124200"/>
            <a:ext cx="167640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Line 14">
            <a:extLst>
              <a:ext uri="{FF2B5EF4-FFF2-40B4-BE49-F238E27FC236}">
                <a16:creationId xmlns:a16="http://schemas.microsoft.com/office/drawing/2014/main" id="{5B6FC68F-52C8-44EA-B9A2-C58C29B7C3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4572000"/>
            <a:ext cx="15240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15">
            <a:extLst>
              <a:ext uri="{FF2B5EF4-FFF2-40B4-BE49-F238E27FC236}">
                <a16:creationId xmlns:a16="http://schemas.microsoft.com/office/drawing/2014/main" id="{38574FD2-5870-4A81-A769-BC20613078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572000"/>
            <a:ext cx="38100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Line 16">
            <a:extLst>
              <a:ext uri="{FF2B5EF4-FFF2-40B4-BE49-F238E27FC236}">
                <a16:creationId xmlns:a16="http://schemas.microsoft.com/office/drawing/2014/main" id="{3DF93ACC-B555-4843-BDCB-C133586A15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4495800"/>
            <a:ext cx="15240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Line 17">
            <a:extLst>
              <a:ext uri="{FF2B5EF4-FFF2-40B4-BE49-F238E27FC236}">
                <a16:creationId xmlns:a16="http://schemas.microsoft.com/office/drawing/2014/main" id="{0837C81D-0851-4805-BECA-8D26CBAAEF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81600" y="4495800"/>
            <a:ext cx="304800" cy="533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Line 18">
            <a:extLst>
              <a:ext uri="{FF2B5EF4-FFF2-40B4-BE49-F238E27FC236}">
                <a16:creationId xmlns:a16="http://schemas.microsoft.com/office/drawing/2014/main" id="{A5B9D402-F28A-4866-AFF2-8A1C8728F07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86400" y="4572000"/>
            <a:ext cx="152400" cy="381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Text Box 19">
            <a:extLst>
              <a:ext uri="{FF2B5EF4-FFF2-40B4-BE49-F238E27FC236}">
                <a16:creationId xmlns:a16="http://schemas.microsoft.com/office/drawing/2014/main" id="{97F7223E-AD25-4C45-B228-5AD1C3E5A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800600"/>
            <a:ext cx="1771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Pies firmes en triángulo</a:t>
            </a:r>
          </a:p>
          <a:p>
            <a:pPr eaLnBrk="1" hangingPunct="1"/>
            <a:r>
              <a:rPr lang="es-ES" altLang="es-ES"/>
              <a:t> (estabilidad)</a:t>
            </a:r>
          </a:p>
        </p:txBody>
      </p:sp>
      <p:sp>
        <p:nvSpPr>
          <p:cNvPr id="19472" name="Line 20">
            <a:extLst>
              <a:ext uri="{FF2B5EF4-FFF2-40B4-BE49-F238E27FC236}">
                <a16:creationId xmlns:a16="http://schemas.microsoft.com/office/drawing/2014/main" id="{C2E6B600-5818-4922-ADFD-CF47F2F0C4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15000" y="4876800"/>
            <a:ext cx="11430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Text Box 21">
            <a:extLst>
              <a:ext uri="{FF2B5EF4-FFF2-40B4-BE49-F238E27FC236}">
                <a16:creationId xmlns:a16="http://schemas.microsoft.com/office/drawing/2014/main" id="{C01829C8-7585-404A-9019-C2E228FFA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676400"/>
            <a:ext cx="169386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Foco de luz de fanal</a:t>
            </a:r>
          </a:p>
          <a:p>
            <a:pPr eaLnBrk="1" hangingPunct="1"/>
            <a:r>
              <a:rPr lang="es-ES" altLang="es-ES"/>
              <a:t> ilumina violentamente</a:t>
            </a:r>
          </a:p>
          <a:p>
            <a:pPr eaLnBrk="1" hangingPunct="1"/>
            <a:r>
              <a:rPr lang="es-ES" altLang="es-ES"/>
              <a:t> zona de ajusticiados</a:t>
            </a:r>
          </a:p>
        </p:txBody>
      </p:sp>
      <p:sp>
        <p:nvSpPr>
          <p:cNvPr id="19474" name="Text Box 22">
            <a:extLst>
              <a:ext uri="{FF2B5EF4-FFF2-40B4-BE49-F238E27FC236}">
                <a16:creationId xmlns:a16="http://schemas.microsoft.com/office/drawing/2014/main" id="{5854A5BE-D93E-418C-9E82-391C44E29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600200"/>
            <a:ext cx="154146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Línea de fuerza</a:t>
            </a:r>
          </a:p>
          <a:p>
            <a:pPr eaLnBrk="1" hangingPunct="1"/>
            <a:r>
              <a:rPr lang="es-ES" altLang="es-ES"/>
              <a:t>en fusiles dirigen</a:t>
            </a:r>
          </a:p>
          <a:p>
            <a:pPr eaLnBrk="1" hangingPunct="1"/>
            <a:r>
              <a:rPr lang="es-ES" altLang="es-ES"/>
              <a:t>hacia parte principal</a:t>
            </a:r>
          </a:p>
        </p:txBody>
      </p:sp>
      <p:sp>
        <p:nvSpPr>
          <p:cNvPr id="19475" name="Line 23">
            <a:extLst>
              <a:ext uri="{FF2B5EF4-FFF2-40B4-BE49-F238E27FC236}">
                <a16:creationId xmlns:a16="http://schemas.microsoft.com/office/drawing/2014/main" id="{81C94EE8-4E11-46F7-B3B4-441EB545B0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2286000"/>
            <a:ext cx="1600200" cy="1524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Line 24">
            <a:extLst>
              <a:ext uri="{FF2B5EF4-FFF2-40B4-BE49-F238E27FC236}">
                <a16:creationId xmlns:a16="http://schemas.microsoft.com/office/drawing/2014/main" id="{CC8238DE-FADE-4CD4-A0BC-A930411C83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4038600"/>
            <a:ext cx="3810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7" name="Line 25">
            <a:extLst>
              <a:ext uri="{FF2B5EF4-FFF2-40B4-BE49-F238E27FC236}">
                <a16:creationId xmlns:a16="http://schemas.microsoft.com/office/drawing/2014/main" id="{F5B86895-79C9-4C7E-B170-87DF7F9166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2438400"/>
            <a:ext cx="76200" cy="2057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Text Box 26">
            <a:extLst>
              <a:ext uri="{FF2B5EF4-FFF2-40B4-BE49-F238E27FC236}">
                <a16:creationId xmlns:a16="http://schemas.microsoft.com/office/drawing/2014/main" id="{8250731F-E0EB-406D-A334-C3E141E89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" y="1176338"/>
            <a:ext cx="36401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Tres fases:</a:t>
            </a:r>
          </a:p>
          <a:p>
            <a:pPr eaLnBrk="1" hangingPunct="1">
              <a:buFontTx/>
              <a:buAutoNum type="alphaLcParenR"/>
            </a:pPr>
            <a:r>
              <a:rPr lang="es-ES" altLang="es-ES"/>
              <a:t>Grupo de detenidos dirigiéndose hacia muerte</a:t>
            </a:r>
          </a:p>
          <a:p>
            <a:pPr eaLnBrk="1" hangingPunct="1">
              <a:buFontTx/>
              <a:buAutoNum type="alphaLcParenR"/>
            </a:pPr>
            <a:r>
              <a:rPr lang="es-ES" altLang="es-ES"/>
              <a:t>Grupo de presos ante el paredón</a:t>
            </a:r>
          </a:p>
          <a:p>
            <a:pPr eaLnBrk="1" hangingPunct="1">
              <a:buFontTx/>
              <a:buAutoNum type="alphaLcParenR"/>
            </a:pPr>
            <a:r>
              <a:rPr lang="es-ES" altLang="es-ES"/>
              <a:t>Grupo de prisioneros ajusticiados</a:t>
            </a:r>
          </a:p>
        </p:txBody>
      </p:sp>
      <p:sp>
        <p:nvSpPr>
          <p:cNvPr id="19479" name="Line 27">
            <a:extLst>
              <a:ext uri="{FF2B5EF4-FFF2-40B4-BE49-F238E27FC236}">
                <a16:creationId xmlns:a16="http://schemas.microsoft.com/office/drawing/2014/main" id="{035020CD-2793-4D50-B744-FB6CB47739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676400"/>
            <a:ext cx="457200" cy="213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0" name="Line 28">
            <a:extLst>
              <a:ext uri="{FF2B5EF4-FFF2-40B4-BE49-F238E27FC236}">
                <a16:creationId xmlns:a16="http://schemas.microsoft.com/office/drawing/2014/main" id="{0D3B93B7-E4BD-417C-B279-3718D2F33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1676400"/>
            <a:ext cx="381000" cy="1981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1" name="Line 29">
            <a:extLst>
              <a:ext uri="{FF2B5EF4-FFF2-40B4-BE49-F238E27FC236}">
                <a16:creationId xmlns:a16="http://schemas.microsoft.com/office/drawing/2014/main" id="{495EBCED-E1EA-4025-8B27-DAFDF09B8B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057400"/>
            <a:ext cx="838200" cy="2743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2" name="Text Box 30">
            <a:extLst>
              <a:ext uri="{FF2B5EF4-FFF2-40B4-BE49-F238E27FC236}">
                <a16:creationId xmlns:a16="http://schemas.microsoft.com/office/drawing/2014/main" id="{E1CD32A9-1994-455C-AE38-9549AEC8A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7475" y="2438400"/>
            <a:ext cx="24638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Cada  grupo con un personaje</a:t>
            </a:r>
          </a:p>
          <a:p>
            <a:pPr eaLnBrk="1" hangingPunct="1"/>
            <a:r>
              <a:rPr lang="es-ES" altLang="es-ES"/>
              <a:t> destacado:</a:t>
            </a:r>
          </a:p>
          <a:p>
            <a:pPr eaLnBrk="1" hangingPunct="1"/>
            <a:r>
              <a:rPr lang="es-ES" altLang="es-ES"/>
              <a:t>a) Tapándose la cara horrorizado</a:t>
            </a:r>
          </a:p>
          <a:p>
            <a:pPr eaLnBrk="1" hangingPunct="1"/>
            <a:r>
              <a:rPr lang="es-ES" altLang="es-ES"/>
              <a:t>b) Abriendo los brazos y entregán</a:t>
            </a:r>
          </a:p>
          <a:p>
            <a:pPr eaLnBrk="1" hangingPunct="1"/>
            <a:r>
              <a:rPr lang="es-ES" altLang="es-ES"/>
              <a:t>dose (al igual que Cristo.Hasta</a:t>
            </a:r>
          </a:p>
          <a:p>
            <a:pPr eaLnBrk="1" hangingPunct="1"/>
            <a:r>
              <a:rPr lang="es-ES" altLang="es-ES"/>
              <a:t> tiene una mano herida) </a:t>
            </a:r>
          </a:p>
          <a:p>
            <a:pPr eaLnBrk="1" hangingPunct="1"/>
            <a:r>
              <a:rPr lang="es-ES" altLang="es-ES"/>
              <a:t>c) Repitiendo los brazos abiertos</a:t>
            </a:r>
          </a:p>
        </p:txBody>
      </p:sp>
      <p:sp>
        <p:nvSpPr>
          <p:cNvPr id="19483" name="Line 31">
            <a:extLst>
              <a:ext uri="{FF2B5EF4-FFF2-40B4-BE49-F238E27FC236}">
                <a16:creationId xmlns:a16="http://schemas.microsoft.com/office/drawing/2014/main" id="{7DDDDEAF-281D-4B0C-9AE4-3B1A13E59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971800"/>
            <a:ext cx="1905000" cy="1066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4" name="Line 32">
            <a:extLst>
              <a:ext uri="{FF2B5EF4-FFF2-40B4-BE49-F238E27FC236}">
                <a16:creationId xmlns:a16="http://schemas.microsoft.com/office/drawing/2014/main" id="{20B110D5-2A6B-4AB2-9683-273AEE6A9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276600"/>
            <a:ext cx="129540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Line 33">
            <a:extLst>
              <a:ext uri="{FF2B5EF4-FFF2-40B4-BE49-F238E27FC236}">
                <a16:creationId xmlns:a16="http://schemas.microsoft.com/office/drawing/2014/main" id="{2EA9C65D-1B44-438A-974B-7F3FE4A00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733800"/>
            <a:ext cx="1219200" cy="1143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6" name="Text Box 34">
            <a:extLst>
              <a:ext uri="{FF2B5EF4-FFF2-40B4-BE49-F238E27FC236}">
                <a16:creationId xmlns:a16="http://schemas.microsoft.com/office/drawing/2014/main" id="{CA032D20-D1C7-48A9-B35A-ACEBF434B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0" y="4191000"/>
            <a:ext cx="237807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Colores cálidos dominan parte</a:t>
            </a:r>
          </a:p>
          <a:p>
            <a:pPr eaLnBrk="1" hangingPunct="1"/>
            <a:r>
              <a:rPr lang="es-ES" altLang="es-ES"/>
              <a:t> principal: blanco de camisa,</a:t>
            </a:r>
          </a:p>
          <a:p>
            <a:pPr eaLnBrk="1" hangingPunct="1"/>
            <a:r>
              <a:rPr lang="es-ES" altLang="es-ES"/>
              <a:t> amarillo del pantalón, ocre claro</a:t>
            </a:r>
          </a:p>
          <a:p>
            <a:pPr eaLnBrk="1" hangingPunct="1"/>
            <a:r>
              <a:rPr lang="es-ES" altLang="es-ES"/>
              <a:t> del suelo que contrastan con</a:t>
            </a:r>
          </a:p>
          <a:p>
            <a:pPr eaLnBrk="1" hangingPunct="1"/>
            <a:r>
              <a:rPr lang="es-ES" altLang="es-ES"/>
              <a:t> el rojo de la sangre</a:t>
            </a:r>
          </a:p>
        </p:txBody>
      </p:sp>
      <p:sp>
        <p:nvSpPr>
          <p:cNvPr id="19487" name="Line 35">
            <a:extLst>
              <a:ext uri="{FF2B5EF4-FFF2-40B4-BE49-F238E27FC236}">
                <a16:creationId xmlns:a16="http://schemas.microsoft.com/office/drawing/2014/main" id="{1653C656-C9EF-41AD-86A4-615B5AE06C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4191000"/>
            <a:ext cx="137160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7" descr="+fusilamientos2">
            <a:extLst>
              <a:ext uri="{FF2B5EF4-FFF2-40B4-BE49-F238E27FC236}">
                <a16:creationId xmlns:a16="http://schemas.microsoft.com/office/drawing/2014/main" id="{B639D59E-FD66-4F80-9E8A-63CDE8B7C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565399"/>
            <a:ext cx="4032250" cy="387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8">
            <a:extLst>
              <a:ext uri="{FF2B5EF4-FFF2-40B4-BE49-F238E27FC236}">
                <a16:creationId xmlns:a16="http://schemas.microsoft.com/office/drawing/2014/main" id="{B2D60DEA-F7AB-400A-BE0C-090EFFF52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75" y="762000"/>
            <a:ext cx="31591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Contraste actitudes firmes y uniformes</a:t>
            </a:r>
          </a:p>
          <a:p>
            <a:pPr eaLnBrk="1" hangingPunct="1"/>
            <a:r>
              <a:rPr lang="es-ES" altLang="es-ES"/>
              <a:t>de </a:t>
            </a:r>
            <a:r>
              <a:rPr lang="es-ES" altLang="es-ES" b="1"/>
              <a:t>anónimos</a:t>
            </a:r>
            <a:r>
              <a:rPr lang="es-ES" altLang="es-ES"/>
              <a:t> soldados con variados gestos</a:t>
            </a:r>
          </a:p>
          <a:p>
            <a:pPr eaLnBrk="1" hangingPunct="1"/>
            <a:r>
              <a:rPr lang="es-ES" altLang="es-ES"/>
              <a:t>y posturas (curvadas,hundidas)</a:t>
            </a:r>
          </a:p>
          <a:p>
            <a:pPr eaLnBrk="1" hangingPunct="1"/>
            <a:r>
              <a:rPr lang="es-ES" altLang="es-ES"/>
              <a:t> de desesperación, resignación o</a:t>
            </a:r>
          </a:p>
          <a:p>
            <a:pPr eaLnBrk="1" hangingPunct="1"/>
            <a:r>
              <a:rPr lang="es-ES" altLang="es-ES"/>
              <a:t> desafío de los ajusticiados</a:t>
            </a:r>
          </a:p>
          <a:p>
            <a:pPr eaLnBrk="1" hangingPunct="1"/>
            <a:r>
              <a:rPr lang="es-ES" altLang="es-ES"/>
              <a:t>que presentan caras </a:t>
            </a:r>
            <a:r>
              <a:rPr lang="es-ES" altLang="es-ES" b="1"/>
              <a:t>individualizadas</a:t>
            </a:r>
          </a:p>
        </p:txBody>
      </p:sp>
      <p:sp>
        <p:nvSpPr>
          <p:cNvPr id="20485" name="Line 9">
            <a:extLst>
              <a:ext uri="{FF2B5EF4-FFF2-40B4-BE49-F238E27FC236}">
                <a16:creationId xmlns:a16="http://schemas.microsoft.com/office/drawing/2014/main" id="{B96ABE38-E656-4964-8DFB-58EA130F24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981200"/>
            <a:ext cx="1371600" cy="1828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Line 10">
            <a:extLst>
              <a:ext uri="{FF2B5EF4-FFF2-40B4-BE49-F238E27FC236}">
                <a16:creationId xmlns:a16="http://schemas.microsoft.com/office/drawing/2014/main" id="{B810BEC2-87BE-4E77-8EFC-86036F05EB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981200"/>
            <a:ext cx="914400" cy="1905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7" name="Text Box 11">
            <a:extLst>
              <a:ext uri="{FF2B5EF4-FFF2-40B4-BE49-F238E27FC236}">
                <a16:creationId xmlns:a16="http://schemas.microsoft.com/office/drawing/2014/main" id="{E90BB2F5-9687-4D77-A161-E8C246EBC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33800"/>
            <a:ext cx="18827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Presentación del</a:t>
            </a:r>
          </a:p>
          <a:p>
            <a:pPr eaLnBrk="1" hangingPunct="1"/>
            <a:r>
              <a:rPr lang="es-ES" altLang="es-ES"/>
              <a:t> tema de la guerra en</a:t>
            </a:r>
          </a:p>
          <a:p>
            <a:pPr eaLnBrk="1" hangingPunct="1"/>
            <a:r>
              <a:rPr lang="es-ES" altLang="es-ES"/>
              <a:t> su vertiente más sórdida</a:t>
            </a:r>
          </a:p>
        </p:txBody>
      </p:sp>
      <p:sp>
        <p:nvSpPr>
          <p:cNvPr id="20488" name="Line 12">
            <a:extLst>
              <a:ext uri="{FF2B5EF4-FFF2-40B4-BE49-F238E27FC236}">
                <a16:creationId xmlns:a16="http://schemas.microsoft.com/office/drawing/2014/main" id="{D0915275-9C8A-4F38-9F73-26F01D6607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4038600"/>
            <a:ext cx="10668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Text Box 17">
            <a:extLst>
              <a:ext uri="{FF2B5EF4-FFF2-40B4-BE49-F238E27FC236}">
                <a16:creationId xmlns:a16="http://schemas.microsoft.com/office/drawing/2014/main" id="{56648D7D-961B-44B4-BA8F-DAF554413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2708275"/>
            <a:ext cx="1905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Tercio superior dominado</a:t>
            </a:r>
          </a:p>
          <a:p>
            <a:pPr eaLnBrk="1" hangingPunct="1"/>
            <a:r>
              <a:rPr lang="es-ES" altLang="es-ES"/>
              <a:t> por negrura aumenta</a:t>
            </a:r>
          </a:p>
          <a:p>
            <a:pPr eaLnBrk="1" hangingPunct="1"/>
            <a:r>
              <a:rPr lang="es-ES" altLang="es-ES"/>
              <a:t> la sensación de terror</a:t>
            </a:r>
          </a:p>
        </p:txBody>
      </p:sp>
      <p:sp>
        <p:nvSpPr>
          <p:cNvPr id="20490" name="Line 18">
            <a:extLst>
              <a:ext uri="{FF2B5EF4-FFF2-40B4-BE49-F238E27FC236}">
                <a16:creationId xmlns:a16="http://schemas.microsoft.com/office/drawing/2014/main" id="{6F8093BE-8E30-4EE2-827E-EF83D071208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95963" y="2924175"/>
            <a:ext cx="647700" cy="73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Text Box 19">
            <a:extLst>
              <a:ext uri="{FF2B5EF4-FFF2-40B4-BE49-F238E27FC236}">
                <a16:creationId xmlns:a16="http://schemas.microsoft.com/office/drawing/2014/main" id="{3DAF361C-EBAC-42D9-897F-572D43FE4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420938"/>
            <a:ext cx="1887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Paisaje urbanístico</a:t>
            </a:r>
          </a:p>
          <a:p>
            <a:pPr eaLnBrk="1" hangingPunct="1"/>
            <a:r>
              <a:rPr lang="es-ES_tradnl" altLang="es-ES"/>
              <a:t>difuminado por oscuridad</a:t>
            </a:r>
            <a:endParaRPr lang="es-ES" altLang="es-ES"/>
          </a:p>
        </p:txBody>
      </p:sp>
      <p:sp>
        <p:nvSpPr>
          <p:cNvPr id="20492" name="Line 20">
            <a:extLst>
              <a:ext uri="{FF2B5EF4-FFF2-40B4-BE49-F238E27FC236}">
                <a16:creationId xmlns:a16="http://schemas.microsoft.com/office/drawing/2014/main" id="{DFA3D173-88D3-4216-AFBF-1F1F734F5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2636838"/>
            <a:ext cx="2089150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Text Box 21">
            <a:extLst>
              <a:ext uri="{FF2B5EF4-FFF2-40B4-BE49-F238E27FC236}">
                <a16:creationId xmlns:a16="http://schemas.microsoft.com/office/drawing/2014/main" id="{C752E513-5F23-47D2-9A39-19450CE50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3860800"/>
            <a:ext cx="1773237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Primer cuadro de</a:t>
            </a:r>
          </a:p>
          <a:p>
            <a:pPr eaLnBrk="1" hangingPunct="1"/>
            <a:r>
              <a:rPr lang="es-ES_tradnl" altLang="es-ES"/>
              <a:t> historia en que</a:t>
            </a:r>
          </a:p>
          <a:p>
            <a:pPr eaLnBrk="1" hangingPunct="1"/>
            <a:r>
              <a:rPr lang="es-ES_tradnl" altLang="es-ES"/>
              <a:t> protagonista es la</a:t>
            </a:r>
          </a:p>
          <a:p>
            <a:pPr eaLnBrk="1" hangingPunct="1"/>
            <a:r>
              <a:rPr lang="es-ES_tradnl" altLang="es-ES"/>
              <a:t> masa no un aristócrata</a:t>
            </a:r>
          </a:p>
          <a:p>
            <a:pPr eaLnBrk="1" hangingPunct="1"/>
            <a:r>
              <a:rPr lang="es-ES_tradnl" altLang="es-ES"/>
              <a:t> o un militar</a:t>
            </a:r>
            <a:endParaRPr lang="es-ES" altLang="es-ES"/>
          </a:p>
        </p:txBody>
      </p:sp>
      <p:sp>
        <p:nvSpPr>
          <p:cNvPr id="20494" name="Line 22">
            <a:extLst>
              <a:ext uri="{FF2B5EF4-FFF2-40B4-BE49-F238E27FC236}">
                <a16:creationId xmlns:a16="http://schemas.microsoft.com/office/drawing/2014/main" id="{CBCAEEC4-73D7-46F4-B77C-01EFF49429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24300" y="4149725"/>
            <a:ext cx="2663825" cy="714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6" descr="+detallefusilamiento">
            <a:extLst>
              <a:ext uri="{FF2B5EF4-FFF2-40B4-BE49-F238E27FC236}">
                <a16:creationId xmlns:a16="http://schemas.microsoft.com/office/drawing/2014/main" id="{3F5FC3E8-1D1E-47E0-A6B5-56075FD9D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545" y="692696"/>
            <a:ext cx="4275343" cy="517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7">
            <a:extLst>
              <a:ext uri="{FF2B5EF4-FFF2-40B4-BE49-F238E27FC236}">
                <a16:creationId xmlns:a16="http://schemas.microsoft.com/office/drawing/2014/main" id="{A6609DE3-5F78-4086-ABF4-55AEFAD55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823" y="5453063"/>
            <a:ext cx="42755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Fusilamientos de la Moncloa (detalle)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sp>
        <p:nvSpPr>
          <p:cNvPr id="21509" name="Text Box 8">
            <a:extLst>
              <a:ext uri="{FF2B5EF4-FFF2-40B4-BE49-F238E27FC236}">
                <a16:creationId xmlns:a16="http://schemas.microsoft.com/office/drawing/2014/main" id="{DE02C9C9-E59D-4D23-8679-B4701FD3F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3157538"/>
            <a:ext cx="140176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Expresividad de</a:t>
            </a:r>
          </a:p>
          <a:p>
            <a:pPr eaLnBrk="1" hangingPunct="1"/>
            <a:r>
              <a:rPr lang="es-ES" altLang="es-ES"/>
              <a:t> rostros (destacan</a:t>
            </a:r>
          </a:p>
          <a:p>
            <a:pPr eaLnBrk="1" hangingPunct="1"/>
            <a:r>
              <a:rPr lang="es-ES" altLang="es-ES"/>
              <a:t> ojos y bocas</a:t>
            </a:r>
          </a:p>
        </p:txBody>
      </p:sp>
      <p:sp>
        <p:nvSpPr>
          <p:cNvPr id="21510" name="Line 9">
            <a:extLst>
              <a:ext uri="{FF2B5EF4-FFF2-40B4-BE49-F238E27FC236}">
                <a16:creationId xmlns:a16="http://schemas.microsoft.com/office/drawing/2014/main" id="{587E2F4A-2FBF-4E67-9518-4252D3AE97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3124200"/>
            <a:ext cx="21336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Text Box 10">
            <a:extLst>
              <a:ext uri="{FF2B5EF4-FFF2-40B4-BE49-F238E27FC236}">
                <a16:creationId xmlns:a16="http://schemas.microsoft.com/office/drawing/2014/main" id="{BDAC2112-1BF0-48AA-8B91-A21B58E05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819400"/>
            <a:ext cx="1500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Pincelada cada vez</a:t>
            </a:r>
          </a:p>
          <a:p>
            <a:pPr eaLnBrk="1" hangingPunct="1"/>
            <a:r>
              <a:rPr lang="es-ES" altLang="es-ES"/>
              <a:t> más amplia y libre</a:t>
            </a:r>
          </a:p>
        </p:txBody>
      </p:sp>
      <p:sp>
        <p:nvSpPr>
          <p:cNvPr id="21512" name="Line 11">
            <a:extLst>
              <a:ext uri="{FF2B5EF4-FFF2-40B4-BE49-F238E27FC236}">
                <a16:creationId xmlns:a16="http://schemas.microsoft.com/office/drawing/2014/main" id="{48F2E63B-32A3-45E7-AB7E-09091FE28A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2971800"/>
            <a:ext cx="12954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Text Box 12">
            <a:extLst>
              <a:ext uri="{FF2B5EF4-FFF2-40B4-BE49-F238E27FC236}">
                <a16:creationId xmlns:a16="http://schemas.microsoft.com/office/drawing/2014/main" id="{7EE2AF1D-CB58-4936-85F2-DE6D2B330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500438"/>
            <a:ext cx="1922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Luz parece irradiar</a:t>
            </a:r>
          </a:p>
          <a:p>
            <a:pPr eaLnBrk="1" hangingPunct="1"/>
            <a:r>
              <a:rPr lang="es-ES" altLang="es-ES"/>
              <a:t> de camisa del ajusticiado</a:t>
            </a:r>
          </a:p>
        </p:txBody>
      </p:sp>
      <p:sp>
        <p:nvSpPr>
          <p:cNvPr id="21514" name="Line 13">
            <a:extLst>
              <a:ext uri="{FF2B5EF4-FFF2-40B4-BE49-F238E27FC236}">
                <a16:creationId xmlns:a16="http://schemas.microsoft.com/office/drawing/2014/main" id="{ACA7717C-C598-4E38-A1BC-D2CAEAEBE96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3438" y="3644900"/>
            <a:ext cx="1441450" cy="714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6">
            <a:extLst>
              <a:ext uri="{FF2B5EF4-FFF2-40B4-BE49-F238E27FC236}">
                <a16:creationId xmlns:a16="http://schemas.microsoft.com/office/drawing/2014/main" id="{10CBB5BA-F975-4CE1-9568-35E985898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921" y="5300663"/>
            <a:ext cx="51988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Colección grabados “Desastres de la Guerra”</a:t>
            </a:r>
          </a:p>
        </p:txBody>
      </p:sp>
      <p:pic>
        <p:nvPicPr>
          <p:cNvPr id="22532" name="Picture 8" descr="+estoespeordescuartizado">
            <a:extLst>
              <a:ext uri="{FF2B5EF4-FFF2-40B4-BE49-F238E27FC236}">
                <a16:creationId xmlns:a16="http://schemas.microsoft.com/office/drawing/2014/main" id="{9C74F86A-09C4-46B4-94F4-8136004CD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49500"/>
            <a:ext cx="3600450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9" descr="+fuertecosaes">
            <a:extLst>
              <a:ext uri="{FF2B5EF4-FFF2-40B4-BE49-F238E27FC236}">
                <a16:creationId xmlns:a16="http://schemas.microsoft.com/office/drawing/2014/main" id="{F2FF85C8-6B56-4D8F-B24E-B5068C2F4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420938"/>
            <a:ext cx="352742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10">
            <a:extLst>
              <a:ext uri="{FF2B5EF4-FFF2-40B4-BE49-F238E27FC236}">
                <a16:creationId xmlns:a16="http://schemas.microsoft.com/office/drawing/2014/main" id="{335DB3BD-41C2-4100-8A3F-9D5216051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813" y="1481138"/>
            <a:ext cx="18653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Aguafuertes y aguatintas</a:t>
            </a:r>
          </a:p>
          <a:p>
            <a:pPr eaLnBrk="1" hangingPunct="1"/>
            <a:r>
              <a:rPr lang="es-ES" altLang="es-ES"/>
              <a:t> con escenas de horror</a:t>
            </a:r>
          </a:p>
          <a:p>
            <a:pPr eaLnBrk="1" hangingPunct="1"/>
            <a:r>
              <a:rPr lang="es-ES" altLang="es-ES"/>
              <a:t> de la guerra</a:t>
            </a:r>
          </a:p>
        </p:txBody>
      </p:sp>
      <p:sp>
        <p:nvSpPr>
          <p:cNvPr id="22535" name="Line 11">
            <a:extLst>
              <a:ext uri="{FF2B5EF4-FFF2-40B4-BE49-F238E27FC236}">
                <a16:creationId xmlns:a16="http://schemas.microsoft.com/office/drawing/2014/main" id="{46C6D236-FEED-4504-81C1-75B6570758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133600"/>
            <a:ext cx="0" cy="609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Text Box 13">
            <a:extLst>
              <a:ext uri="{FF2B5EF4-FFF2-40B4-BE49-F238E27FC236}">
                <a16:creationId xmlns:a16="http://schemas.microsoft.com/office/drawing/2014/main" id="{E0E34AE8-1277-4D0A-8FCB-D9962C156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1404938"/>
            <a:ext cx="1204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Fuerte</a:t>
            </a:r>
          </a:p>
          <a:p>
            <a:pPr eaLnBrk="1" hangingPunct="1"/>
            <a:r>
              <a:rPr lang="es-ES" altLang="es-ES"/>
              <a:t> expresionismo</a:t>
            </a:r>
          </a:p>
        </p:txBody>
      </p:sp>
      <p:sp>
        <p:nvSpPr>
          <p:cNvPr id="22537" name="Line 14">
            <a:extLst>
              <a:ext uri="{FF2B5EF4-FFF2-40B4-BE49-F238E27FC236}">
                <a16:creationId xmlns:a16="http://schemas.microsoft.com/office/drawing/2014/main" id="{C88D9AB1-DC9B-4CC6-A782-BFF0CC9B03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1828800"/>
            <a:ext cx="1371600" cy="990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Text Box 15">
            <a:extLst>
              <a:ext uri="{FF2B5EF4-FFF2-40B4-BE49-F238E27FC236}">
                <a16:creationId xmlns:a16="http://schemas.microsoft.com/office/drawing/2014/main" id="{C2D924D6-38A3-4C16-8B1E-4229C5944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8338" y="1433513"/>
            <a:ext cx="141605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Refleja por igual</a:t>
            </a:r>
          </a:p>
          <a:p>
            <a:pPr eaLnBrk="1" hangingPunct="1"/>
            <a:r>
              <a:rPr lang="es-ES_tradnl" altLang="es-ES"/>
              <a:t> odio de invasores</a:t>
            </a:r>
          </a:p>
          <a:p>
            <a:pPr eaLnBrk="1" hangingPunct="1"/>
            <a:r>
              <a:rPr lang="es-ES_tradnl" altLang="es-ES"/>
              <a:t> e invadidos</a:t>
            </a:r>
            <a:endParaRPr lang="es-ES" altLang="es-ES"/>
          </a:p>
        </p:txBody>
      </p:sp>
      <p:sp>
        <p:nvSpPr>
          <p:cNvPr id="22539" name="Line 16">
            <a:extLst>
              <a:ext uri="{FF2B5EF4-FFF2-40B4-BE49-F238E27FC236}">
                <a16:creationId xmlns:a16="http://schemas.microsoft.com/office/drawing/2014/main" id="{3F7F40EE-7C10-44EE-BAA5-8CDC6F37FD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6688" y="2060575"/>
            <a:ext cx="0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6">
            <a:extLst>
              <a:ext uri="{FF2B5EF4-FFF2-40B4-BE49-F238E27FC236}">
                <a16:creationId xmlns:a16="http://schemas.microsoft.com/office/drawing/2014/main" id="{91C978E7-3F91-44D9-803A-5FDBB44EE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404" y="5661025"/>
            <a:ext cx="36679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600" b="1" dirty="0">
                <a:solidFill>
                  <a:srgbClr val="FF0000"/>
                </a:solidFill>
              </a:rPr>
              <a:t>        Francisco de Goya y Lucientes</a:t>
            </a:r>
          </a:p>
          <a:p>
            <a:pPr eaLnBrk="1" hangingPunct="1"/>
            <a:r>
              <a:rPr lang="es-ES_tradnl" altLang="es-ES" sz="1600" b="1" dirty="0">
                <a:solidFill>
                  <a:srgbClr val="FF0000"/>
                </a:solidFill>
              </a:rPr>
              <a:t>Tercera etapa</a:t>
            </a:r>
          </a:p>
          <a:p>
            <a:pPr eaLnBrk="1" hangingPunct="1"/>
            <a:r>
              <a:rPr lang="es-ES_tradnl" altLang="es-ES" sz="1600" b="1" dirty="0">
                <a:solidFill>
                  <a:srgbClr val="FF0000"/>
                </a:solidFill>
              </a:rPr>
              <a:t>      Grabados de Tauromaquia</a:t>
            </a:r>
            <a:endParaRPr lang="es-ES" altLang="es-ES" sz="1600" b="1" dirty="0">
              <a:solidFill>
                <a:srgbClr val="FF0000"/>
              </a:solidFill>
            </a:endParaRPr>
          </a:p>
        </p:txBody>
      </p:sp>
      <p:pic>
        <p:nvPicPr>
          <p:cNvPr id="23556" name="Picture 7" descr="+banderillas de fuego">
            <a:extLst>
              <a:ext uri="{FF2B5EF4-FFF2-40B4-BE49-F238E27FC236}">
                <a16:creationId xmlns:a16="http://schemas.microsoft.com/office/drawing/2014/main" id="{C1C93116-309B-4192-A250-B4EAB957B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44372"/>
            <a:ext cx="5004556" cy="385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8">
            <a:extLst>
              <a:ext uri="{FF2B5EF4-FFF2-40B4-BE49-F238E27FC236}">
                <a16:creationId xmlns:a16="http://schemas.microsoft.com/office/drawing/2014/main" id="{1DA929F8-64CF-4AB3-A524-6C16DFB4B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176338"/>
            <a:ext cx="1165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dirty="0"/>
              <a:t>Escenas</a:t>
            </a:r>
          </a:p>
          <a:p>
            <a:pPr eaLnBrk="1" hangingPunct="1"/>
            <a:r>
              <a:rPr lang="es-ES" altLang="es-ES" dirty="0"/>
              <a:t> costumbristas</a:t>
            </a:r>
          </a:p>
        </p:txBody>
      </p:sp>
      <p:sp>
        <p:nvSpPr>
          <p:cNvPr id="23558" name="Line 9">
            <a:extLst>
              <a:ext uri="{FF2B5EF4-FFF2-40B4-BE49-F238E27FC236}">
                <a16:creationId xmlns:a16="http://schemas.microsoft.com/office/drawing/2014/main" id="{CDFCA631-5D7E-41F8-962C-775B9DA5EB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752600"/>
            <a:ext cx="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Text Box 10">
            <a:extLst>
              <a:ext uri="{FF2B5EF4-FFF2-40B4-BE49-F238E27FC236}">
                <a16:creationId xmlns:a16="http://schemas.microsoft.com/office/drawing/2014/main" id="{E7B07C69-6178-483D-9480-8529A548D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288" y="3644900"/>
            <a:ext cx="1054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Fuerte grado</a:t>
            </a:r>
          </a:p>
          <a:p>
            <a:pPr eaLnBrk="1" hangingPunct="1"/>
            <a:r>
              <a:rPr lang="es-ES_tradnl" altLang="es-ES"/>
              <a:t> de realismo</a:t>
            </a:r>
            <a:endParaRPr lang="es-ES" altLang="es-ES"/>
          </a:p>
        </p:txBody>
      </p:sp>
      <p:sp>
        <p:nvSpPr>
          <p:cNvPr id="23560" name="Line 11">
            <a:extLst>
              <a:ext uri="{FF2B5EF4-FFF2-40B4-BE49-F238E27FC236}">
                <a16:creationId xmlns:a16="http://schemas.microsoft.com/office/drawing/2014/main" id="{394A5A4E-8D21-4759-8A2D-607BC69A08E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43663" y="3213100"/>
            <a:ext cx="865187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Text Box 12">
            <a:extLst>
              <a:ext uri="{FF2B5EF4-FFF2-40B4-BE49-F238E27FC236}">
                <a16:creationId xmlns:a16="http://schemas.microsoft.com/office/drawing/2014/main" id="{D6FDA5A3-F304-412E-985E-A178528A2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3449638"/>
            <a:ext cx="1306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Gran nitidez</a:t>
            </a:r>
          </a:p>
          <a:p>
            <a:pPr eaLnBrk="1" hangingPunct="1"/>
            <a:r>
              <a:rPr lang="es-ES_tradnl" altLang="es-ES"/>
              <a:t> en los grabados</a:t>
            </a:r>
            <a:endParaRPr lang="es-ES" altLang="es-ES"/>
          </a:p>
        </p:txBody>
      </p:sp>
      <p:sp>
        <p:nvSpPr>
          <p:cNvPr id="23562" name="Line 13">
            <a:extLst>
              <a:ext uri="{FF2B5EF4-FFF2-40B4-BE49-F238E27FC236}">
                <a16:creationId xmlns:a16="http://schemas.microsoft.com/office/drawing/2014/main" id="{F898BAC1-AB14-4CFE-95B5-940F42F2D1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3644900"/>
            <a:ext cx="1008063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6" descr="+duelogarrotazo">
            <a:extLst>
              <a:ext uri="{FF2B5EF4-FFF2-40B4-BE49-F238E27FC236}">
                <a16:creationId xmlns:a16="http://schemas.microsoft.com/office/drawing/2014/main" id="{D8457654-7175-42CC-8804-F65626A92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656" y="3041744"/>
            <a:ext cx="4970463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7">
            <a:extLst>
              <a:ext uri="{FF2B5EF4-FFF2-40B4-BE49-F238E27FC236}">
                <a16:creationId xmlns:a16="http://schemas.microsoft.com/office/drawing/2014/main" id="{87BF3068-4FA8-41D0-B2A7-56A231F82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884" y="5516563"/>
            <a:ext cx="35830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 Pinturas negras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Duelo a garrotazos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sp>
        <p:nvSpPr>
          <p:cNvPr id="24581" name="Text Box 9">
            <a:extLst>
              <a:ext uri="{FF2B5EF4-FFF2-40B4-BE49-F238E27FC236}">
                <a16:creationId xmlns:a16="http://schemas.microsoft.com/office/drawing/2014/main" id="{E959393F-B03E-4082-B57D-057AB3C0F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343400"/>
            <a:ext cx="13398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Paisaje desértico</a:t>
            </a:r>
          </a:p>
          <a:p>
            <a:pPr eaLnBrk="1" hangingPunct="1"/>
            <a:r>
              <a:rPr lang="es-ES_tradnl" altLang="es-ES"/>
              <a:t> que acentúa</a:t>
            </a:r>
          </a:p>
          <a:p>
            <a:pPr eaLnBrk="1" hangingPunct="1"/>
            <a:r>
              <a:rPr lang="es-ES_tradnl" altLang="es-ES"/>
              <a:t> dramatismo</a:t>
            </a:r>
          </a:p>
          <a:p>
            <a:pPr eaLnBrk="1" hangingPunct="1"/>
            <a:r>
              <a:rPr lang="es-ES_tradnl" altLang="es-ES"/>
              <a:t> y sensación</a:t>
            </a:r>
          </a:p>
          <a:p>
            <a:pPr eaLnBrk="1" hangingPunct="1"/>
            <a:r>
              <a:rPr lang="es-ES_tradnl" altLang="es-ES"/>
              <a:t> de soledad</a:t>
            </a:r>
            <a:endParaRPr lang="es-ES" altLang="es-ES"/>
          </a:p>
        </p:txBody>
      </p:sp>
      <p:sp>
        <p:nvSpPr>
          <p:cNvPr id="24582" name="Line 10">
            <a:extLst>
              <a:ext uri="{FF2B5EF4-FFF2-40B4-BE49-F238E27FC236}">
                <a16:creationId xmlns:a16="http://schemas.microsoft.com/office/drawing/2014/main" id="{0619EDDE-41A0-438C-8DC3-865EB68E40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2200" y="4572000"/>
            <a:ext cx="11430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Text Box 11">
            <a:extLst>
              <a:ext uri="{FF2B5EF4-FFF2-40B4-BE49-F238E27FC236}">
                <a16:creationId xmlns:a16="http://schemas.microsoft.com/office/drawing/2014/main" id="{2FE1397E-2C89-44C2-90AA-1020720EB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3690938"/>
            <a:ext cx="944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Paleta muy</a:t>
            </a:r>
          </a:p>
          <a:p>
            <a:pPr eaLnBrk="1" hangingPunct="1"/>
            <a:r>
              <a:rPr lang="es-ES" altLang="es-ES"/>
              <a:t> oscura</a:t>
            </a:r>
          </a:p>
        </p:txBody>
      </p:sp>
      <p:sp>
        <p:nvSpPr>
          <p:cNvPr id="24584" name="Line 12">
            <a:extLst>
              <a:ext uri="{FF2B5EF4-FFF2-40B4-BE49-F238E27FC236}">
                <a16:creationId xmlns:a16="http://schemas.microsoft.com/office/drawing/2014/main" id="{D9812C08-1357-408B-8111-0BC47890C6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3962400"/>
            <a:ext cx="1219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Text Box 13">
            <a:extLst>
              <a:ext uri="{FF2B5EF4-FFF2-40B4-BE49-F238E27FC236}">
                <a16:creationId xmlns:a16="http://schemas.microsoft.com/office/drawing/2014/main" id="{376122AB-47EA-4D26-BF3B-3FF754272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6638" y="2276475"/>
            <a:ext cx="2322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Reducción de paleta a negros,</a:t>
            </a:r>
          </a:p>
          <a:p>
            <a:pPr eaLnBrk="1" hangingPunct="1"/>
            <a:r>
              <a:rPr lang="es-ES" altLang="es-ES"/>
              <a:t> ocres, blancos, verdes oscuros</a:t>
            </a:r>
          </a:p>
        </p:txBody>
      </p:sp>
      <p:sp>
        <p:nvSpPr>
          <p:cNvPr id="24586" name="Line 14">
            <a:extLst>
              <a:ext uri="{FF2B5EF4-FFF2-40B4-BE49-F238E27FC236}">
                <a16:creationId xmlns:a16="http://schemas.microsoft.com/office/drawing/2014/main" id="{C56398A6-ECC5-44AF-A14C-7950B9E50D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35600" y="2781300"/>
            <a:ext cx="1800225" cy="1295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Text Box 15">
            <a:extLst>
              <a:ext uri="{FF2B5EF4-FFF2-40B4-BE49-F238E27FC236}">
                <a16:creationId xmlns:a16="http://schemas.microsoft.com/office/drawing/2014/main" id="{54930526-C787-4586-B447-34BA7E78E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4602163"/>
            <a:ext cx="1711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Personajes enterrados</a:t>
            </a:r>
          </a:p>
          <a:p>
            <a:pPr eaLnBrk="1" hangingPunct="1"/>
            <a:r>
              <a:rPr lang="es-ES" altLang="es-ES"/>
              <a:t> hasta rodillas (zona</a:t>
            </a:r>
          </a:p>
          <a:p>
            <a:pPr eaLnBrk="1" hangingPunct="1"/>
            <a:r>
              <a:rPr lang="es-ES" altLang="es-ES"/>
              <a:t> de transición muy</a:t>
            </a:r>
          </a:p>
          <a:p>
            <a:pPr eaLnBrk="1" hangingPunct="1"/>
            <a:r>
              <a:rPr lang="es-ES" altLang="es-ES"/>
              <a:t> difuminada)</a:t>
            </a:r>
          </a:p>
        </p:txBody>
      </p:sp>
      <p:sp>
        <p:nvSpPr>
          <p:cNvPr id="24588" name="Line 16">
            <a:extLst>
              <a:ext uri="{FF2B5EF4-FFF2-40B4-BE49-F238E27FC236}">
                <a16:creationId xmlns:a16="http://schemas.microsoft.com/office/drawing/2014/main" id="{FEE049B2-3DAE-4338-84EC-9FED8308FE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9250" y="5013325"/>
            <a:ext cx="1584325" cy="2873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Text Box 17">
            <a:extLst>
              <a:ext uri="{FF2B5EF4-FFF2-40B4-BE49-F238E27FC236}">
                <a16:creationId xmlns:a16="http://schemas.microsoft.com/office/drawing/2014/main" id="{C6FD0AB3-90C4-44CB-8502-E8C778A3D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813" y="2225675"/>
            <a:ext cx="2782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dirty="0"/>
              <a:t>Pintura mural. Al trasladarse</a:t>
            </a:r>
          </a:p>
          <a:p>
            <a:pPr eaLnBrk="1" hangingPunct="1"/>
            <a:r>
              <a:rPr lang="es-ES_tradnl" altLang="es-ES" dirty="0"/>
              <a:t> a lienzo sufrió algunas modificaciones</a:t>
            </a:r>
            <a:endParaRPr lang="es-ES" altLang="es-ES" dirty="0"/>
          </a:p>
        </p:txBody>
      </p:sp>
      <p:sp>
        <p:nvSpPr>
          <p:cNvPr id="24590" name="Line 18">
            <a:extLst>
              <a:ext uri="{FF2B5EF4-FFF2-40B4-BE49-F238E27FC236}">
                <a16:creationId xmlns:a16="http://schemas.microsoft.com/office/drawing/2014/main" id="{004599DF-6F4B-41AF-8642-A37D526CF6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781300"/>
            <a:ext cx="287338" cy="5032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Text Box 19">
            <a:extLst>
              <a:ext uri="{FF2B5EF4-FFF2-40B4-BE49-F238E27FC236}">
                <a16:creationId xmlns:a16="http://schemas.microsoft.com/office/drawing/2014/main" id="{664199CE-F735-49E2-A851-3FBDC90D2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2276475"/>
            <a:ext cx="2024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Representa enfrentamiento</a:t>
            </a:r>
          </a:p>
          <a:p>
            <a:pPr eaLnBrk="1" hangingPunct="1"/>
            <a:r>
              <a:rPr lang="es-ES_tradnl" altLang="es-ES"/>
              <a:t> fratricida</a:t>
            </a:r>
            <a:endParaRPr lang="es-ES" altLang="es-ES"/>
          </a:p>
        </p:txBody>
      </p:sp>
      <p:sp>
        <p:nvSpPr>
          <p:cNvPr id="24592" name="Line 20">
            <a:extLst>
              <a:ext uri="{FF2B5EF4-FFF2-40B4-BE49-F238E27FC236}">
                <a16:creationId xmlns:a16="http://schemas.microsoft.com/office/drawing/2014/main" id="{DC5C501A-B651-4470-B09A-9E6B3C9844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11638" y="2708275"/>
            <a:ext cx="1008062" cy="1225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7">
            <a:extLst>
              <a:ext uri="{FF2B5EF4-FFF2-40B4-BE49-F238E27FC236}">
                <a16:creationId xmlns:a16="http://schemas.microsoft.com/office/drawing/2014/main" id="{6744BD0A-C7A9-4BC3-B38E-D9197C0ED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884" y="5445125"/>
            <a:ext cx="35830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Cuarta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 Pinturas negras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Saturno devorando a sus hijos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25604" name="Picture 8" descr="+saturno2">
            <a:extLst>
              <a:ext uri="{FF2B5EF4-FFF2-40B4-BE49-F238E27FC236}">
                <a16:creationId xmlns:a16="http://schemas.microsoft.com/office/drawing/2014/main" id="{B08E9A72-B89F-4AA7-AA7B-DE11FDF66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341438"/>
            <a:ext cx="2241550" cy="40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9">
            <a:extLst>
              <a:ext uri="{FF2B5EF4-FFF2-40B4-BE49-F238E27FC236}">
                <a16:creationId xmlns:a16="http://schemas.microsoft.com/office/drawing/2014/main" id="{EA1FB2FD-42E8-4DF8-A821-EE7DF1C9C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404813"/>
            <a:ext cx="2598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Expresionismo: Ojos desencajados,</a:t>
            </a:r>
          </a:p>
          <a:p>
            <a:pPr eaLnBrk="1" hangingPunct="1"/>
            <a:r>
              <a:rPr lang="es-ES" altLang="es-ES"/>
              <a:t> nariz y boca prominentes</a:t>
            </a:r>
          </a:p>
        </p:txBody>
      </p:sp>
      <p:sp>
        <p:nvSpPr>
          <p:cNvPr id="25606" name="Line 10">
            <a:extLst>
              <a:ext uri="{FF2B5EF4-FFF2-40B4-BE49-F238E27FC236}">
                <a16:creationId xmlns:a16="http://schemas.microsoft.com/office/drawing/2014/main" id="{CCEB2FC1-0DE3-45CB-8334-F3E81C5A2A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40200" y="981075"/>
            <a:ext cx="215900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Text Box 11">
            <a:extLst>
              <a:ext uri="{FF2B5EF4-FFF2-40B4-BE49-F238E27FC236}">
                <a16:creationId xmlns:a16="http://schemas.microsoft.com/office/drawing/2014/main" id="{F903EAC7-444E-43AF-823E-A378F6D21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2325" y="2997200"/>
            <a:ext cx="2581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Estudio anatómico (persona adulta)</a:t>
            </a:r>
          </a:p>
          <a:p>
            <a:pPr eaLnBrk="1" hangingPunct="1"/>
            <a:r>
              <a:rPr lang="es-ES" altLang="es-ES"/>
              <a:t> del hijo. Fuerte contraste ocre</a:t>
            </a:r>
          </a:p>
          <a:p>
            <a:pPr eaLnBrk="1" hangingPunct="1"/>
            <a:r>
              <a:rPr lang="es-ES" altLang="es-ES"/>
              <a:t>claro del cuerpo y rojo</a:t>
            </a:r>
          </a:p>
          <a:p>
            <a:pPr eaLnBrk="1" hangingPunct="1"/>
            <a:r>
              <a:rPr lang="es-ES" altLang="es-ES"/>
              <a:t> de la sangre</a:t>
            </a:r>
          </a:p>
        </p:txBody>
      </p:sp>
      <p:sp>
        <p:nvSpPr>
          <p:cNvPr id="25608" name="Line 12">
            <a:extLst>
              <a:ext uri="{FF2B5EF4-FFF2-40B4-BE49-F238E27FC236}">
                <a16:creationId xmlns:a16="http://schemas.microsoft.com/office/drawing/2014/main" id="{E0FE459C-7264-4A24-B13C-106C43CA95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84663" y="2636838"/>
            <a:ext cx="1582737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9" name="Text Box 13">
            <a:extLst>
              <a:ext uri="{FF2B5EF4-FFF2-40B4-BE49-F238E27FC236}">
                <a16:creationId xmlns:a16="http://schemas.microsoft.com/office/drawing/2014/main" id="{C432676B-EE9A-414E-A3BE-04439AD72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276475"/>
            <a:ext cx="13049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Gusto por</a:t>
            </a:r>
          </a:p>
          <a:p>
            <a:pPr eaLnBrk="1" hangingPunct="1"/>
            <a:r>
              <a:rPr lang="es-ES" altLang="es-ES"/>
              <a:t> lo desagradable</a:t>
            </a:r>
          </a:p>
          <a:p>
            <a:pPr eaLnBrk="1" hangingPunct="1"/>
            <a:r>
              <a:rPr lang="es-ES_tradnl" altLang="es-ES"/>
              <a:t> y horripilante</a:t>
            </a:r>
            <a:endParaRPr lang="es-ES" altLang="es-ES"/>
          </a:p>
        </p:txBody>
      </p:sp>
      <p:sp>
        <p:nvSpPr>
          <p:cNvPr id="25610" name="Line 14">
            <a:extLst>
              <a:ext uri="{FF2B5EF4-FFF2-40B4-BE49-F238E27FC236}">
                <a16:creationId xmlns:a16="http://schemas.microsoft.com/office/drawing/2014/main" id="{4418A109-0081-443D-87B2-03BC058D36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2708275"/>
            <a:ext cx="647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Text Box 15">
            <a:extLst>
              <a:ext uri="{FF2B5EF4-FFF2-40B4-BE49-F238E27FC236}">
                <a16:creationId xmlns:a16="http://schemas.microsoft.com/office/drawing/2014/main" id="{E8CB4537-AAEC-4B2A-996B-E348A7045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3017838"/>
            <a:ext cx="1484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Dedos se incrustan</a:t>
            </a:r>
          </a:p>
          <a:p>
            <a:pPr eaLnBrk="1" hangingPunct="1"/>
            <a:r>
              <a:rPr lang="es-ES_tradnl" altLang="es-ES"/>
              <a:t> en carnes</a:t>
            </a:r>
            <a:endParaRPr lang="es-ES" altLang="es-ES"/>
          </a:p>
        </p:txBody>
      </p:sp>
      <p:sp>
        <p:nvSpPr>
          <p:cNvPr id="25612" name="Line 16">
            <a:extLst>
              <a:ext uri="{FF2B5EF4-FFF2-40B4-BE49-F238E27FC236}">
                <a16:creationId xmlns:a16="http://schemas.microsoft.com/office/drawing/2014/main" id="{7F239914-0658-4396-AF0E-61A04AE028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55875" y="2997200"/>
            <a:ext cx="1655763" cy="2873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3" name="Text Box 17">
            <a:extLst>
              <a:ext uri="{FF2B5EF4-FFF2-40B4-BE49-F238E27FC236}">
                <a16:creationId xmlns:a16="http://schemas.microsoft.com/office/drawing/2014/main" id="{5149C2DF-7327-448B-B6A9-AB46934DF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4313238"/>
            <a:ext cx="2338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Contraste cuerpo inerte</a:t>
            </a:r>
          </a:p>
          <a:p>
            <a:pPr eaLnBrk="1" hangingPunct="1"/>
            <a:r>
              <a:rPr lang="es-ES_tradnl" altLang="es-ES"/>
              <a:t> y cuerpo en tensión de Saturno</a:t>
            </a:r>
            <a:endParaRPr lang="es-ES" altLang="es-ES"/>
          </a:p>
        </p:txBody>
      </p:sp>
      <p:sp>
        <p:nvSpPr>
          <p:cNvPr id="25614" name="Line 18">
            <a:extLst>
              <a:ext uri="{FF2B5EF4-FFF2-40B4-BE49-F238E27FC236}">
                <a16:creationId xmlns:a16="http://schemas.microsoft.com/office/drawing/2014/main" id="{056C0E19-C5AA-46D4-B221-699D55EA47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7313" y="3357563"/>
            <a:ext cx="1512887" cy="10080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Line 19">
            <a:extLst>
              <a:ext uri="{FF2B5EF4-FFF2-40B4-BE49-F238E27FC236}">
                <a16:creationId xmlns:a16="http://schemas.microsoft.com/office/drawing/2014/main" id="{25DF4CC1-128A-4C7A-BA85-58C58114CF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7313" y="3213100"/>
            <a:ext cx="1008062" cy="11525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Text Box 20">
            <a:extLst>
              <a:ext uri="{FF2B5EF4-FFF2-40B4-BE49-F238E27FC236}">
                <a16:creationId xmlns:a16="http://schemas.microsoft.com/office/drawing/2014/main" id="{DBED4C78-17D8-4B1E-81B9-E27DB207A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1773238"/>
            <a:ext cx="133191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Figura emerge</a:t>
            </a:r>
          </a:p>
          <a:p>
            <a:pPr eaLnBrk="1" hangingPunct="1"/>
            <a:r>
              <a:rPr lang="es-ES_tradnl" altLang="es-ES"/>
              <a:t> de una profunda</a:t>
            </a:r>
          </a:p>
          <a:p>
            <a:pPr eaLnBrk="1" hangingPunct="1"/>
            <a:r>
              <a:rPr lang="es-ES_tradnl" altLang="es-ES"/>
              <a:t> oscuridad</a:t>
            </a:r>
            <a:endParaRPr lang="es-ES" altLang="es-ES"/>
          </a:p>
        </p:txBody>
      </p:sp>
      <p:sp>
        <p:nvSpPr>
          <p:cNvPr id="25617" name="Line 21">
            <a:extLst>
              <a:ext uri="{FF2B5EF4-FFF2-40B4-BE49-F238E27FC236}">
                <a16:creationId xmlns:a16="http://schemas.microsoft.com/office/drawing/2014/main" id="{4D06DD01-A6F2-43F2-A15A-C36DCC6A29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7900" y="2205038"/>
            <a:ext cx="1728788" cy="2873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8" name="Text Box 22">
            <a:extLst>
              <a:ext uri="{FF2B5EF4-FFF2-40B4-BE49-F238E27FC236}">
                <a16:creationId xmlns:a16="http://schemas.microsoft.com/office/drawing/2014/main" id="{0ED441E6-DF99-4904-9343-3F4E3AB09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4063" y="4457700"/>
            <a:ext cx="952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Cuerpo</a:t>
            </a:r>
          </a:p>
          <a:p>
            <a:pPr eaLnBrk="1" hangingPunct="1"/>
            <a:r>
              <a:rPr lang="es-ES_tradnl" altLang="es-ES"/>
              <a:t> deformado</a:t>
            </a:r>
            <a:endParaRPr lang="es-ES" altLang="es-ES"/>
          </a:p>
        </p:txBody>
      </p:sp>
      <p:sp>
        <p:nvSpPr>
          <p:cNvPr id="25619" name="Line 23">
            <a:extLst>
              <a:ext uri="{FF2B5EF4-FFF2-40B4-BE49-F238E27FC236}">
                <a16:creationId xmlns:a16="http://schemas.microsoft.com/office/drawing/2014/main" id="{0831BE65-2DC6-46D9-B7B1-AF6CF91D29F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76825" y="4508500"/>
            <a:ext cx="790575" cy="73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0" name="Text Box 24">
            <a:extLst>
              <a:ext uri="{FF2B5EF4-FFF2-40B4-BE49-F238E27FC236}">
                <a16:creationId xmlns:a16="http://schemas.microsoft.com/office/drawing/2014/main" id="{F6DED5BB-C140-4B65-8A71-B19517FE6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836613"/>
            <a:ext cx="23129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Pinceladas discontinuas,</a:t>
            </a:r>
          </a:p>
          <a:p>
            <a:pPr eaLnBrk="1" hangingPunct="1"/>
            <a:r>
              <a:rPr lang="es-ES_tradnl" altLang="es-ES"/>
              <a:t>Enérgicas, manchas saturadas,</a:t>
            </a:r>
          </a:p>
          <a:p>
            <a:pPr eaLnBrk="1" hangingPunct="1"/>
            <a:r>
              <a:rPr lang="es-ES_tradnl" altLang="es-ES"/>
              <a:t> con grumos</a:t>
            </a:r>
            <a:endParaRPr lang="es-ES" altLang="es-ES"/>
          </a:p>
        </p:txBody>
      </p:sp>
      <p:sp>
        <p:nvSpPr>
          <p:cNvPr id="25621" name="Line 25">
            <a:extLst>
              <a:ext uri="{FF2B5EF4-FFF2-40B4-BE49-F238E27FC236}">
                <a16:creationId xmlns:a16="http://schemas.microsoft.com/office/drawing/2014/main" id="{CB2446B1-13DA-44B7-A16C-EA98B3507B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7900" y="1484313"/>
            <a:ext cx="1296988" cy="7921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2" name="Text Box 26">
            <a:extLst>
              <a:ext uri="{FF2B5EF4-FFF2-40B4-BE49-F238E27FC236}">
                <a16:creationId xmlns:a16="http://schemas.microsoft.com/office/drawing/2014/main" id="{C7558B7C-64B3-4C70-A520-4AADA896D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25" y="1073150"/>
            <a:ext cx="17129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Simboliza paso</a:t>
            </a:r>
          </a:p>
          <a:p>
            <a:pPr eaLnBrk="1" hangingPunct="1"/>
            <a:r>
              <a:rPr lang="es-ES_tradnl" altLang="es-ES"/>
              <a:t> del tiempo (y mensaje</a:t>
            </a:r>
          </a:p>
          <a:p>
            <a:pPr eaLnBrk="1" hangingPunct="1"/>
            <a:r>
              <a:rPr lang="es-ES_tradnl" altLang="es-ES"/>
              <a:t> más profundo hombre</a:t>
            </a:r>
          </a:p>
          <a:p>
            <a:pPr eaLnBrk="1" hangingPunct="1"/>
            <a:r>
              <a:rPr lang="es-ES_tradnl" altLang="es-ES"/>
              <a:t> destruye al hombre)</a:t>
            </a:r>
            <a:endParaRPr lang="es-ES" altLang="es-ES"/>
          </a:p>
        </p:txBody>
      </p:sp>
      <p:sp>
        <p:nvSpPr>
          <p:cNvPr id="25623" name="Line 27">
            <a:extLst>
              <a:ext uri="{FF2B5EF4-FFF2-40B4-BE49-F238E27FC236}">
                <a16:creationId xmlns:a16="http://schemas.microsoft.com/office/drawing/2014/main" id="{83984552-8339-4852-8A8D-B4EA649386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1700213"/>
            <a:ext cx="720725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7">
            <a:extLst>
              <a:ext uri="{FF2B5EF4-FFF2-40B4-BE49-F238E27FC236}">
                <a16:creationId xmlns:a16="http://schemas.microsoft.com/office/drawing/2014/main" id="{FA606F06-FF75-4717-82E4-3930DB7D9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884" y="5516563"/>
            <a:ext cx="35830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 Pinturas negras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El aquelarre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27652" name="Picture 8" descr="+aquelarre">
            <a:extLst>
              <a:ext uri="{FF2B5EF4-FFF2-40B4-BE49-F238E27FC236}">
                <a16:creationId xmlns:a16="http://schemas.microsoft.com/office/drawing/2014/main" id="{D0937255-C4A8-4E51-926D-01798F4BF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068638"/>
            <a:ext cx="7620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9">
            <a:extLst>
              <a:ext uri="{FF2B5EF4-FFF2-40B4-BE49-F238E27FC236}">
                <a16:creationId xmlns:a16="http://schemas.microsoft.com/office/drawing/2014/main" id="{2374F67A-35D0-43EF-8F84-DA5B8F820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775" y="1905000"/>
            <a:ext cx="23622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Abandono de la imprimación</a:t>
            </a:r>
          </a:p>
          <a:p>
            <a:pPr eaLnBrk="1" hangingPunct="1"/>
            <a:r>
              <a:rPr lang="es-ES" altLang="es-ES"/>
              <a:t>rosada de fondo por una marrón</a:t>
            </a:r>
          </a:p>
          <a:p>
            <a:pPr eaLnBrk="1" hangingPunct="1"/>
            <a:r>
              <a:rPr lang="es-ES" altLang="es-ES"/>
              <a:t> obscura</a:t>
            </a:r>
          </a:p>
        </p:txBody>
      </p:sp>
      <p:sp>
        <p:nvSpPr>
          <p:cNvPr id="27654" name="Line 10">
            <a:extLst>
              <a:ext uri="{FF2B5EF4-FFF2-40B4-BE49-F238E27FC236}">
                <a16:creationId xmlns:a16="http://schemas.microsoft.com/office/drawing/2014/main" id="{AD2BE5FF-9F8C-4348-86D1-711155C464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5200" y="2362200"/>
            <a:ext cx="6858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Text Box 11">
            <a:extLst>
              <a:ext uri="{FF2B5EF4-FFF2-40B4-BE49-F238E27FC236}">
                <a16:creationId xmlns:a16="http://schemas.microsoft.com/office/drawing/2014/main" id="{5B104816-5C57-451D-A39E-59D833352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981200"/>
            <a:ext cx="1595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Rostros deformados,</a:t>
            </a:r>
          </a:p>
          <a:p>
            <a:pPr eaLnBrk="1" hangingPunct="1"/>
            <a:r>
              <a:rPr lang="es-ES" altLang="es-ES"/>
              <a:t> grotescos</a:t>
            </a:r>
          </a:p>
        </p:txBody>
      </p:sp>
      <p:sp>
        <p:nvSpPr>
          <p:cNvPr id="27656" name="Line 12">
            <a:extLst>
              <a:ext uri="{FF2B5EF4-FFF2-40B4-BE49-F238E27FC236}">
                <a16:creationId xmlns:a16="http://schemas.microsoft.com/office/drawing/2014/main" id="{1B7906CC-A6C9-43D2-ABBE-0CC8F88124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2438400"/>
            <a:ext cx="533400" cy="1143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Text Box 13">
            <a:extLst>
              <a:ext uri="{FF2B5EF4-FFF2-40B4-BE49-F238E27FC236}">
                <a16:creationId xmlns:a16="http://schemas.microsoft.com/office/drawing/2014/main" id="{AEB990EC-BF1D-47A1-87D2-D8C8974C6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905000"/>
            <a:ext cx="19383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Macho cabrío (diablo)</a:t>
            </a:r>
          </a:p>
          <a:p>
            <a:pPr eaLnBrk="1" hangingPunct="1"/>
            <a:r>
              <a:rPr lang="es-ES" altLang="es-ES"/>
              <a:t> de espaldas, con hábito</a:t>
            </a:r>
          </a:p>
          <a:p>
            <a:pPr eaLnBrk="1" hangingPunct="1"/>
            <a:r>
              <a:rPr lang="es-ES" altLang="es-ES"/>
              <a:t>de tonalidad muy oscura</a:t>
            </a:r>
          </a:p>
          <a:p>
            <a:pPr eaLnBrk="1" hangingPunct="1"/>
            <a:r>
              <a:rPr lang="es-ES" altLang="es-ES"/>
              <a:t> preside reunión de brujas</a:t>
            </a:r>
          </a:p>
        </p:txBody>
      </p:sp>
      <p:sp>
        <p:nvSpPr>
          <p:cNvPr id="27658" name="Line 14">
            <a:extLst>
              <a:ext uri="{FF2B5EF4-FFF2-40B4-BE49-F238E27FC236}">
                <a16:creationId xmlns:a16="http://schemas.microsoft.com/office/drawing/2014/main" id="{5492E16C-8E48-4CF9-91F7-16F4806FF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895600"/>
            <a:ext cx="9144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Text Box 15">
            <a:extLst>
              <a:ext uri="{FF2B5EF4-FFF2-40B4-BE49-F238E27FC236}">
                <a16:creationId xmlns:a16="http://schemas.microsoft.com/office/drawing/2014/main" id="{B2131441-2962-4E49-B60F-D96183E05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676400"/>
            <a:ext cx="15763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Pintura mural</a:t>
            </a:r>
          </a:p>
          <a:p>
            <a:pPr eaLnBrk="1" hangingPunct="1"/>
            <a:r>
              <a:rPr lang="es-ES" altLang="es-ES"/>
              <a:t>(originalmente en </a:t>
            </a:r>
          </a:p>
          <a:p>
            <a:pPr eaLnBrk="1" hangingPunct="1"/>
            <a:r>
              <a:rPr lang="es-ES" altLang="es-ES"/>
              <a:t>“La quinta del sordo”</a:t>
            </a:r>
          </a:p>
          <a:p>
            <a:pPr eaLnBrk="1" hangingPunct="1"/>
            <a:r>
              <a:rPr lang="es-ES" altLang="es-ES"/>
              <a:t> trasladada a lienzo</a:t>
            </a:r>
          </a:p>
        </p:txBody>
      </p:sp>
      <p:sp>
        <p:nvSpPr>
          <p:cNvPr id="27660" name="Line 16">
            <a:extLst>
              <a:ext uri="{FF2B5EF4-FFF2-40B4-BE49-F238E27FC236}">
                <a16:creationId xmlns:a16="http://schemas.microsoft.com/office/drawing/2014/main" id="{BC1C8210-5B99-4EB5-AEC8-39DC61CF3B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514600"/>
            <a:ext cx="76200" cy="1066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6">
            <a:extLst>
              <a:ext uri="{FF2B5EF4-FFF2-40B4-BE49-F238E27FC236}">
                <a16:creationId xmlns:a16="http://schemas.microsoft.com/office/drawing/2014/main" id="{89946F9A-EE5A-40F8-82F0-7FF26093E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5743" y="5661025"/>
            <a:ext cx="480131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Cuarta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 Colección de Grabados  “Los Disparates</a:t>
            </a:r>
            <a:r>
              <a:rPr lang="es-ES_tradnl" altLang="es-ES" sz="1800" dirty="0">
                <a:solidFill>
                  <a:srgbClr val="FF0000"/>
                </a:solidFill>
              </a:rPr>
              <a:t>”</a:t>
            </a:r>
          </a:p>
          <a:p>
            <a:pPr eaLnBrk="1" hangingPunct="1"/>
            <a:endParaRPr lang="es-ES" altLang="es-ES" sz="1800" dirty="0"/>
          </a:p>
        </p:txBody>
      </p:sp>
      <p:pic>
        <p:nvPicPr>
          <p:cNvPr id="28676" name="Picture 7" descr="+disparate2">
            <a:extLst>
              <a:ext uri="{FF2B5EF4-FFF2-40B4-BE49-F238E27FC236}">
                <a16:creationId xmlns:a16="http://schemas.microsoft.com/office/drawing/2014/main" id="{3ED44C07-34F4-4621-9B66-E5AFA5D32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465513"/>
            <a:ext cx="295275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8" descr="+disparatemiedo">
            <a:extLst>
              <a:ext uri="{FF2B5EF4-FFF2-40B4-BE49-F238E27FC236}">
                <a16:creationId xmlns:a16="http://schemas.microsoft.com/office/drawing/2014/main" id="{921B6263-465C-4B78-A136-D8322FDCF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90913"/>
            <a:ext cx="2879725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9">
            <a:extLst>
              <a:ext uri="{FF2B5EF4-FFF2-40B4-BE49-F238E27FC236}">
                <a16:creationId xmlns:a16="http://schemas.microsoft.com/office/drawing/2014/main" id="{5B466286-62EB-4D12-A2E4-01C45B596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636838"/>
            <a:ext cx="141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Publicados varias</a:t>
            </a:r>
          </a:p>
          <a:p>
            <a:pPr eaLnBrk="1" hangingPunct="1"/>
            <a:r>
              <a:rPr lang="es-ES" altLang="es-ES"/>
              <a:t> décadas después</a:t>
            </a:r>
          </a:p>
        </p:txBody>
      </p:sp>
      <p:sp>
        <p:nvSpPr>
          <p:cNvPr id="28679" name="Line 10">
            <a:extLst>
              <a:ext uri="{FF2B5EF4-FFF2-40B4-BE49-F238E27FC236}">
                <a16:creationId xmlns:a16="http://schemas.microsoft.com/office/drawing/2014/main" id="{FE90CB91-A7D6-4493-85A7-28B5FBDE8F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72225" y="3213100"/>
            <a:ext cx="22860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Text Box 11">
            <a:extLst>
              <a:ext uri="{FF2B5EF4-FFF2-40B4-BE49-F238E27FC236}">
                <a16:creationId xmlns:a16="http://schemas.microsoft.com/office/drawing/2014/main" id="{09C0460D-ABC2-4E58-BD89-96F391DB9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1916113"/>
            <a:ext cx="1585912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/>
              <a:t>Precursor</a:t>
            </a:r>
          </a:p>
          <a:p>
            <a:pPr eaLnBrk="1" hangingPunct="1"/>
            <a:r>
              <a:rPr lang="es-ES" altLang="es-ES"/>
              <a:t> del surrealismo</a:t>
            </a:r>
          </a:p>
          <a:p>
            <a:pPr eaLnBrk="1" hangingPunct="1"/>
            <a:r>
              <a:rPr lang="es-ES" altLang="es-ES"/>
              <a:t>(temas oníricos,</a:t>
            </a:r>
          </a:p>
          <a:p>
            <a:pPr eaLnBrk="1" hangingPunct="1"/>
            <a:r>
              <a:rPr lang="es-ES" altLang="es-ES"/>
              <a:t>Irreales, sacados del</a:t>
            </a:r>
          </a:p>
          <a:p>
            <a:pPr eaLnBrk="1" hangingPunct="1"/>
            <a:r>
              <a:rPr lang="es-ES" altLang="es-ES"/>
              <a:t>subconsciente</a:t>
            </a:r>
          </a:p>
        </p:txBody>
      </p:sp>
      <p:sp>
        <p:nvSpPr>
          <p:cNvPr id="28681" name="Line 12">
            <a:extLst>
              <a:ext uri="{FF2B5EF4-FFF2-40B4-BE49-F238E27FC236}">
                <a16:creationId xmlns:a16="http://schemas.microsoft.com/office/drawing/2014/main" id="{EAC416C5-3950-4367-B7FF-7D1D246BD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363" y="3068638"/>
            <a:ext cx="45720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Text Box 13">
            <a:extLst>
              <a:ext uri="{FF2B5EF4-FFF2-40B4-BE49-F238E27FC236}">
                <a16:creationId xmlns:a16="http://schemas.microsoft.com/office/drawing/2014/main" id="{07424E69-7778-4C49-956A-E08E30608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565400"/>
            <a:ext cx="16795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Caballo representa</a:t>
            </a:r>
          </a:p>
          <a:p>
            <a:pPr eaLnBrk="1" hangingPunct="1"/>
            <a:r>
              <a:rPr lang="es-ES_tradnl" altLang="es-ES"/>
              <a:t> fuerza bruta raptando</a:t>
            </a:r>
          </a:p>
          <a:p>
            <a:pPr eaLnBrk="1" hangingPunct="1"/>
            <a:r>
              <a:rPr lang="es-ES_tradnl" altLang="es-ES"/>
              <a:t> a joven</a:t>
            </a:r>
            <a:endParaRPr lang="es-ES" altLang="es-ES"/>
          </a:p>
        </p:txBody>
      </p:sp>
      <p:sp>
        <p:nvSpPr>
          <p:cNvPr id="28683" name="Line 14">
            <a:extLst>
              <a:ext uri="{FF2B5EF4-FFF2-40B4-BE49-F238E27FC236}">
                <a16:creationId xmlns:a16="http://schemas.microsoft.com/office/drawing/2014/main" id="{D0BEF79A-07D6-4C9F-825F-F45451B28D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3644900"/>
            <a:ext cx="360362" cy="7921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Text Box 15">
            <a:extLst>
              <a:ext uri="{FF2B5EF4-FFF2-40B4-BE49-F238E27FC236}">
                <a16:creationId xmlns:a16="http://schemas.microsoft.com/office/drawing/2014/main" id="{00273CAD-304B-4BF3-87D5-7F9B819C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938" y="2657475"/>
            <a:ext cx="960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Canon más</a:t>
            </a:r>
          </a:p>
          <a:p>
            <a:pPr eaLnBrk="1" hangingPunct="1"/>
            <a:r>
              <a:rPr lang="es-ES_tradnl" altLang="es-ES"/>
              <a:t> estilizado</a:t>
            </a:r>
            <a:endParaRPr lang="es-ES" altLang="es-ES"/>
          </a:p>
        </p:txBody>
      </p:sp>
      <p:sp>
        <p:nvSpPr>
          <p:cNvPr id="28685" name="Line 16">
            <a:extLst>
              <a:ext uri="{FF2B5EF4-FFF2-40B4-BE49-F238E27FC236}">
                <a16:creationId xmlns:a16="http://schemas.microsoft.com/office/drawing/2014/main" id="{27402D12-52CD-4E7E-A9E7-3F6B869839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32138" y="3141663"/>
            <a:ext cx="144462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Text Box 17">
            <a:extLst>
              <a:ext uri="{FF2B5EF4-FFF2-40B4-BE49-F238E27FC236}">
                <a16:creationId xmlns:a16="http://schemas.microsoft.com/office/drawing/2014/main" id="{4CD444E5-99E6-44DD-898D-B12ABAB2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8" y="3789363"/>
            <a:ext cx="159226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Combina sombreado</a:t>
            </a:r>
          </a:p>
          <a:p>
            <a:pPr eaLnBrk="1" hangingPunct="1"/>
            <a:r>
              <a:rPr lang="es-ES_tradnl" altLang="es-ES"/>
              <a:t> suave con otras</a:t>
            </a:r>
          </a:p>
          <a:p>
            <a:pPr eaLnBrk="1" hangingPunct="1"/>
            <a:r>
              <a:rPr lang="es-ES_tradnl" altLang="es-ES"/>
              <a:t> zonas intensas</a:t>
            </a:r>
          </a:p>
          <a:p>
            <a:pPr eaLnBrk="1" hangingPunct="1"/>
            <a:r>
              <a:rPr lang="es-ES_tradnl" altLang="es-ES"/>
              <a:t> para reforzar</a:t>
            </a:r>
          </a:p>
          <a:p>
            <a:pPr eaLnBrk="1" hangingPunct="1"/>
            <a:r>
              <a:rPr lang="es-ES_tradnl" altLang="es-ES"/>
              <a:t> el dramatismo</a:t>
            </a:r>
          </a:p>
          <a:p>
            <a:pPr eaLnBrk="1" hangingPunct="1"/>
            <a:r>
              <a:rPr lang="es-ES_tradnl" altLang="es-ES"/>
              <a:t> de la escena</a:t>
            </a:r>
            <a:endParaRPr lang="es-ES" altLang="es-ES"/>
          </a:p>
        </p:txBody>
      </p:sp>
      <p:sp>
        <p:nvSpPr>
          <p:cNvPr id="28687" name="Line 18">
            <a:extLst>
              <a:ext uri="{FF2B5EF4-FFF2-40B4-BE49-F238E27FC236}">
                <a16:creationId xmlns:a16="http://schemas.microsoft.com/office/drawing/2014/main" id="{40E3F81C-5248-402E-8099-5072029849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3350" y="4365625"/>
            <a:ext cx="504825" cy="714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6">
            <a:extLst>
              <a:ext uri="{FF2B5EF4-FFF2-40B4-BE49-F238E27FC236}">
                <a16:creationId xmlns:a16="http://schemas.microsoft.com/office/drawing/2014/main" id="{7D85EA74-2685-47E2-933E-353A5799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9633" y="5661025"/>
            <a:ext cx="449353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Tercera  etapa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Retrato de Fernando VII con manto real</a:t>
            </a:r>
          </a:p>
          <a:p>
            <a:pPr eaLnBrk="1" hangingPunct="1"/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29708" name="Picture 12" descr="Resultado de imagen de retrato de fernando vii por goya museo del prado">
            <a:extLst>
              <a:ext uri="{FF2B5EF4-FFF2-40B4-BE49-F238E27FC236}">
                <a16:creationId xmlns:a16="http://schemas.microsoft.com/office/drawing/2014/main" id="{DB671E8D-480C-47FA-8FF2-2B57B6721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2396"/>
            <a:ext cx="3456384" cy="503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6">
            <a:extLst>
              <a:ext uri="{FF2B5EF4-FFF2-40B4-BE49-F238E27FC236}">
                <a16:creationId xmlns:a16="http://schemas.microsoft.com/office/drawing/2014/main" id="{ED6CCAC5-4C82-4B8D-9D58-0BACC74BA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322" y="5589588"/>
            <a:ext cx="35830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Francisco de Goya y Lucientes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Etapa final</a:t>
            </a:r>
          </a:p>
          <a:p>
            <a:pPr eaLnBrk="1" hangingPunct="1"/>
            <a:r>
              <a:rPr lang="es-ES_tradnl" altLang="es-ES" sz="1800" b="1" dirty="0">
                <a:solidFill>
                  <a:srgbClr val="FF0000"/>
                </a:solidFill>
              </a:rPr>
              <a:t>La lechera de Burdeos</a:t>
            </a:r>
            <a:endParaRPr lang="es-ES" altLang="es-ES" sz="1800" b="1" dirty="0">
              <a:solidFill>
                <a:srgbClr val="FF0000"/>
              </a:solidFill>
            </a:endParaRPr>
          </a:p>
        </p:txBody>
      </p:sp>
      <p:pic>
        <p:nvPicPr>
          <p:cNvPr id="30724" name="Picture 7" descr="+lechera2">
            <a:extLst>
              <a:ext uri="{FF2B5EF4-FFF2-40B4-BE49-F238E27FC236}">
                <a16:creationId xmlns:a16="http://schemas.microsoft.com/office/drawing/2014/main" id="{68EC9858-9C24-466F-BD7A-2C3320589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373" y="1874838"/>
            <a:ext cx="274955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8">
            <a:extLst>
              <a:ext uri="{FF2B5EF4-FFF2-40B4-BE49-F238E27FC236}">
                <a16:creationId xmlns:a16="http://schemas.microsoft.com/office/drawing/2014/main" id="{C6104264-CB6B-4E3A-9BF0-A04F9E093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700213"/>
            <a:ext cx="13827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Regresa a la</a:t>
            </a:r>
          </a:p>
          <a:p>
            <a:pPr eaLnBrk="1" hangingPunct="1"/>
            <a:r>
              <a:rPr lang="es-ES_tradnl" altLang="es-ES"/>
              <a:t> imprimación rosa</a:t>
            </a:r>
          </a:p>
          <a:p>
            <a:pPr eaLnBrk="1" hangingPunct="1"/>
            <a:r>
              <a:rPr lang="es-ES_tradnl" altLang="es-ES"/>
              <a:t>(recuperación del</a:t>
            </a:r>
          </a:p>
          <a:p>
            <a:pPr eaLnBrk="1" hangingPunct="1"/>
            <a:r>
              <a:rPr lang="es-ES_tradnl" altLang="es-ES"/>
              <a:t> optimismo)</a:t>
            </a:r>
            <a:endParaRPr lang="es-ES" altLang="es-ES"/>
          </a:p>
        </p:txBody>
      </p:sp>
      <p:sp>
        <p:nvSpPr>
          <p:cNvPr id="30726" name="Text Box 9">
            <a:extLst>
              <a:ext uri="{FF2B5EF4-FFF2-40B4-BE49-F238E27FC236}">
                <a16:creationId xmlns:a16="http://schemas.microsoft.com/office/drawing/2014/main" id="{9D06978B-FFA4-40AE-92C4-DCBE8AD87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149725"/>
            <a:ext cx="1633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Pinceladas pequeñas</a:t>
            </a:r>
          </a:p>
          <a:p>
            <a:pPr eaLnBrk="1" hangingPunct="1"/>
            <a:r>
              <a:rPr lang="es-ES_tradnl" altLang="es-ES"/>
              <a:t> y libres</a:t>
            </a:r>
            <a:endParaRPr lang="es-ES" altLang="es-ES"/>
          </a:p>
        </p:txBody>
      </p:sp>
      <p:sp>
        <p:nvSpPr>
          <p:cNvPr id="30727" name="Line 10">
            <a:extLst>
              <a:ext uri="{FF2B5EF4-FFF2-40B4-BE49-F238E27FC236}">
                <a16:creationId xmlns:a16="http://schemas.microsoft.com/office/drawing/2014/main" id="{D94B1433-4F35-424B-8CD9-5C80F522A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4437063"/>
            <a:ext cx="11525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Text Box 11">
            <a:extLst>
              <a:ext uri="{FF2B5EF4-FFF2-40B4-BE49-F238E27FC236}">
                <a16:creationId xmlns:a16="http://schemas.microsoft.com/office/drawing/2014/main" id="{119C115C-7447-445C-A508-49BE3972A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2926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Pinceladas yuxtapuestas</a:t>
            </a:r>
          </a:p>
          <a:p>
            <a:pPr eaLnBrk="1" hangingPunct="1"/>
            <a:r>
              <a:rPr lang="es-ES_tradnl" altLang="es-ES"/>
              <a:t>(precedente impresionista)</a:t>
            </a:r>
            <a:endParaRPr lang="es-ES" altLang="es-ES"/>
          </a:p>
        </p:txBody>
      </p:sp>
      <p:sp>
        <p:nvSpPr>
          <p:cNvPr id="30729" name="Line 12">
            <a:extLst>
              <a:ext uri="{FF2B5EF4-FFF2-40B4-BE49-F238E27FC236}">
                <a16:creationId xmlns:a16="http://schemas.microsoft.com/office/drawing/2014/main" id="{301DC53A-535B-4836-AE0C-C791075933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32363" y="4221163"/>
            <a:ext cx="1223962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0" name="Line 13">
            <a:extLst>
              <a:ext uri="{FF2B5EF4-FFF2-40B4-BE49-F238E27FC236}">
                <a16:creationId xmlns:a16="http://schemas.microsoft.com/office/drawing/2014/main" id="{8AA91E6F-670C-4FDB-AEB5-6D758253C8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2133600"/>
            <a:ext cx="863600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1" name="Text Box 14">
            <a:extLst>
              <a:ext uri="{FF2B5EF4-FFF2-40B4-BE49-F238E27FC236}">
                <a16:creationId xmlns:a16="http://schemas.microsoft.com/office/drawing/2014/main" id="{89FB3EAE-11B2-41DF-BDF9-AB9E13BC9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2852738"/>
            <a:ext cx="134143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Gran pastosidad.</a:t>
            </a:r>
          </a:p>
          <a:p>
            <a:pPr eaLnBrk="1" hangingPunct="1"/>
            <a:r>
              <a:rPr lang="es-ES_tradnl" altLang="es-ES"/>
              <a:t> Crea superficie</a:t>
            </a:r>
          </a:p>
          <a:p>
            <a:pPr eaLnBrk="1" hangingPunct="1"/>
            <a:r>
              <a:rPr lang="es-ES_tradnl" altLang="es-ES"/>
              <a:t> rugosa</a:t>
            </a:r>
            <a:endParaRPr lang="es-ES" altLang="es-ES"/>
          </a:p>
        </p:txBody>
      </p:sp>
      <p:sp>
        <p:nvSpPr>
          <p:cNvPr id="30732" name="Line 15">
            <a:extLst>
              <a:ext uri="{FF2B5EF4-FFF2-40B4-BE49-F238E27FC236}">
                <a16:creationId xmlns:a16="http://schemas.microsoft.com/office/drawing/2014/main" id="{46D39EC6-8CC6-4320-8CB3-31377A75E0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64163" y="3500438"/>
            <a:ext cx="1368425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3" name="Text Box 16">
            <a:extLst>
              <a:ext uri="{FF2B5EF4-FFF2-40B4-BE49-F238E27FC236}">
                <a16:creationId xmlns:a16="http://schemas.microsoft.com/office/drawing/2014/main" id="{165558F4-159C-490D-A46B-ED7449BE8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484313"/>
            <a:ext cx="165893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Figura levemente</a:t>
            </a:r>
          </a:p>
          <a:p>
            <a:pPr eaLnBrk="1" hangingPunct="1"/>
            <a:r>
              <a:rPr lang="es-ES_tradnl" altLang="es-ES"/>
              <a:t> inclinada, predominio</a:t>
            </a:r>
          </a:p>
          <a:p>
            <a:pPr eaLnBrk="1" hangingPunct="1"/>
            <a:r>
              <a:rPr lang="es-ES_tradnl" altLang="es-ES"/>
              <a:t> de curvas</a:t>
            </a:r>
            <a:endParaRPr lang="es-ES" altLang="es-ES"/>
          </a:p>
        </p:txBody>
      </p:sp>
      <p:sp>
        <p:nvSpPr>
          <p:cNvPr id="30734" name="Line 17">
            <a:extLst>
              <a:ext uri="{FF2B5EF4-FFF2-40B4-BE49-F238E27FC236}">
                <a16:creationId xmlns:a16="http://schemas.microsoft.com/office/drawing/2014/main" id="{8451882F-7868-46E3-8BB1-5FFAEAEE2B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32363" y="2060575"/>
            <a:ext cx="1368425" cy="14398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Text Box 18">
            <a:extLst>
              <a:ext uri="{FF2B5EF4-FFF2-40B4-BE49-F238E27FC236}">
                <a16:creationId xmlns:a16="http://schemas.microsoft.com/office/drawing/2014/main" id="{4EA8342D-6D53-4F9E-AE89-729E18622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4363" y="1052513"/>
            <a:ext cx="25574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_tradnl" altLang="es-ES"/>
              <a:t>Sobre fondo de verdes dorados</a:t>
            </a:r>
          </a:p>
          <a:p>
            <a:pPr eaLnBrk="1" hangingPunct="1"/>
            <a:r>
              <a:rPr lang="es-ES_tradnl" altLang="es-ES"/>
              <a:t> y ropas azules-verdosos y blancas</a:t>
            </a:r>
          </a:p>
          <a:p>
            <a:pPr eaLnBrk="1" hangingPunct="1"/>
            <a:r>
              <a:rPr lang="es-ES_tradnl" altLang="es-ES"/>
              <a:t> destacan los tonos cálidos</a:t>
            </a:r>
          </a:p>
          <a:p>
            <a:pPr eaLnBrk="1" hangingPunct="1"/>
            <a:r>
              <a:rPr lang="es-ES_tradnl" altLang="es-ES"/>
              <a:t> de la cara</a:t>
            </a:r>
            <a:endParaRPr lang="es-ES" altLang="es-ES"/>
          </a:p>
        </p:txBody>
      </p:sp>
      <p:sp>
        <p:nvSpPr>
          <p:cNvPr id="30736" name="Line 19">
            <a:extLst>
              <a:ext uri="{FF2B5EF4-FFF2-40B4-BE49-F238E27FC236}">
                <a16:creationId xmlns:a16="http://schemas.microsoft.com/office/drawing/2014/main" id="{BCE5ECA3-6AEE-4727-A1EC-DF82BF1729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11638" y="1773238"/>
            <a:ext cx="576262" cy="172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2386</Words>
  <Application>Microsoft Office PowerPoint</Application>
  <PresentationFormat>Presentación en pantalla (4:3)</PresentationFormat>
  <Paragraphs>512</Paragraphs>
  <Slides>26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8" baseType="lpstr">
      <vt:lpstr>Arial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YO</dc:creator>
  <cp:lastModifiedBy>Maria Sanz</cp:lastModifiedBy>
  <cp:revision>100</cp:revision>
  <dcterms:created xsi:type="dcterms:W3CDTF">2006-05-25T18:14:17Z</dcterms:created>
  <dcterms:modified xsi:type="dcterms:W3CDTF">2019-11-10T17:59:40Z</dcterms:modified>
</cp:coreProperties>
</file>