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8" r:id="rId2"/>
    <p:sldId id="362" r:id="rId3"/>
    <p:sldId id="422" r:id="rId4"/>
    <p:sldId id="388" r:id="rId5"/>
    <p:sldId id="426" r:id="rId6"/>
    <p:sldId id="427" r:id="rId7"/>
    <p:sldId id="428" r:id="rId8"/>
    <p:sldId id="391" r:id="rId9"/>
    <p:sldId id="417" r:id="rId10"/>
    <p:sldId id="416" r:id="rId11"/>
    <p:sldId id="434" r:id="rId12"/>
    <p:sldId id="433" r:id="rId13"/>
    <p:sldId id="337" r:id="rId14"/>
    <p:sldId id="441" r:id="rId15"/>
    <p:sldId id="281" r:id="rId16"/>
    <p:sldId id="329" r:id="rId17"/>
    <p:sldId id="412" r:id="rId18"/>
    <p:sldId id="442" r:id="rId19"/>
    <p:sldId id="360" r:id="rId20"/>
    <p:sldId id="283" r:id="rId21"/>
    <p:sldId id="334" r:id="rId22"/>
    <p:sldId id="372" r:id="rId23"/>
    <p:sldId id="446" r:id="rId24"/>
    <p:sldId id="447" r:id="rId25"/>
    <p:sldId id="374" r:id="rId26"/>
    <p:sldId id="375" r:id="rId27"/>
    <p:sldId id="376" r:id="rId28"/>
    <p:sldId id="355" r:id="rId29"/>
    <p:sldId id="377" r:id="rId30"/>
    <p:sldId id="378" r:id="rId31"/>
    <p:sldId id="379" r:id="rId32"/>
    <p:sldId id="380" r:id="rId33"/>
    <p:sldId id="356" r:id="rId34"/>
    <p:sldId id="381" r:id="rId35"/>
    <p:sldId id="382" r:id="rId36"/>
    <p:sldId id="383" r:id="rId37"/>
    <p:sldId id="384" r:id="rId38"/>
    <p:sldId id="385" r:id="rId39"/>
    <p:sldId id="431" r:id="rId40"/>
    <p:sldId id="357" r:id="rId41"/>
  </p:sldIdLst>
  <p:sldSz cx="9144000" cy="6858000" type="screen4x3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664" autoAdjust="0"/>
  </p:normalViewPr>
  <p:slideViewPr>
    <p:cSldViewPr>
      <p:cViewPr varScale="1">
        <p:scale>
          <a:sx n="72" d="100"/>
          <a:sy n="72" d="100"/>
        </p:scale>
        <p:origin x="132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381000"/>
            <a:ext cx="7467600" cy="3352800"/>
          </a:xfrm>
        </p:spPr>
        <p:txBody>
          <a:bodyPr/>
          <a:lstStyle>
            <a:lvl1pPr algn="r"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4572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EC9FC40-DBAA-4CCF-A58E-93E9896589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1371600" y="64008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85AF50D-7CC5-41D7-AF6C-A51B530A4DC6}" type="datetimeFigureOut">
              <a:rPr lang="es-ES"/>
              <a:pPr>
                <a:defRPr/>
              </a:pPr>
              <a:t>12/10/2020</a:t>
            </a:fld>
            <a:endParaRPr lang="es-E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B2D043-19BE-4557-BDDE-026268C93E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810000" y="64008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C6E4F63-7694-419C-B277-4FCF70D03B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4E0FF9-70B2-48BE-8A79-B453D96107EA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29703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01118" cy="628632"/>
          </a:xfrm>
        </p:spPr>
        <p:txBody>
          <a:bodyPr/>
          <a:lstStyle>
            <a:lvl1pPr>
              <a:defRPr sz="3600">
                <a:latin typeface="Calibri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282" y="1071546"/>
            <a:ext cx="8701118" cy="5214974"/>
          </a:xfrm>
        </p:spPr>
        <p:txBody>
          <a:bodyPr/>
          <a:lstStyle>
            <a:lvl1pPr algn="just">
              <a:defRPr sz="2600">
                <a:latin typeface="Calibri" pitchFamily="34" charset="0"/>
              </a:defRPr>
            </a:lvl1pPr>
            <a:lvl2pPr algn="just">
              <a:defRPr sz="2400">
                <a:latin typeface="Calibri" pitchFamily="34" charset="0"/>
              </a:defRPr>
            </a:lvl2pPr>
            <a:lvl3pPr algn="just">
              <a:defRPr sz="2200">
                <a:latin typeface="Calibri" pitchFamily="34" charset="0"/>
              </a:defRPr>
            </a:lvl3pPr>
            <a:lvl4pPr algn="just">
              <a:defRPr sz="2000">
                <a:latin typeface="Calibri" pitchFamily="34" charset="0"/>
              </a:defRPr>
            </a:lvl4pPr>
            <a:lvl5pPr algn="just">
              <a:defRPr sz="1800">
                <a:latin typeface="Calibri" pitchFamily="34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9334B1-A6CD-4FD7-A14D-C589FB386C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FC990-BFBA-4FA3-9596-98CA8870BC13}" type="datetimeFigureOut">
              <a:rPr lang="es-ES"/>
              <a:pPr>
                <a:defRPr/>
              </a:pPr>
              <a:t>12/10/2020</a:t>
            </a:fld>
            <a:endParaRPr lang="es-E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49ABD0-F878-4CF7-926D-31B5DECA47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1AE9710-460E-43F3-9844-B8CDB99BD4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EE9191-ACDF-4B73-94F5-48FA0AAB750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85013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18B0E1-BF7A-466B-99F2-1BE99E3F43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BF7B4-B4A4-4400-8C42-313D8FAC3CBF}" type="datetimeFigureOut">
              <a:rPr lang="es-ES"/>
              <a:pPr>
                <a:defRPr/>
              </a:pPr>
              <a:t>12/10/2020</a:t>
            </a:fld>
            <a:endParaRPr lang="es-E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D33E4A7-7BD0-4154-8D09-E5B5C3E2BE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8CF210-9DBC-424F-8AE5-FDF042F564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A1203F-1908-4582-99A1-E24FEC47A9D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85420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371600" y="1676400"/>
            <a:ext cx="36957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19700" y="1676400"/>
            <a:ext cx="36957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5C6DCA-BF3B-4698-9379-8E91468506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A089F-5ECA-4405-995A-A00DCD876860}" type="datetimeFigureOut">
              <a:rPr lang="es-ES"/>
              <a:pPr>
                <a:defRPr/>
              </a:pPr>
              <a:t>12/10/2020</a:t>
            </a:fld>
            <a:endParaRPr lang="es-E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AFE4E8-1479-4CA2-A0D1-469D68C950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5B9DCA-940E-47FD-BEDC-F1E72102F2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7FD966-70FA-453D-8E03-855FE6A58E7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04083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A5D8C22-2B84-4A85-BF49-8E7F53C13E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BD92F-EB32-4666-9145-024D51C405D4}" type="datetimeFigureOut">
              <a:rPr lang="es-ES"/>
              <a:pPr>
                <a:defRPr/>
              </a:pPr>
              <a:t>12/10/2020</a:t>
            </a:fld>
            <a:endParaRPr lang="es-E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22D9B27-668D-4903-A3ED-7A29920A4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F8199AB-B147-430C-9860-8C27A94BDE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2F0FDB-BF59-4BC6-AE4F-978B32E2B23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92718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E544E9B-070A-4FF5-BA3C-8115B45718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03AA4-C4AB-42A3-AB20-4C26472BC1A0}" type="datetimeFigureOut">
              <a:rPr lang="es-ES"/>
              <a:pPr>
                <a:defRPr/>
              </a:pPr>
              <a:t>12/10/2020</a:t>
            </a:fld>
            <a:endParaRPr lang="es-E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F26FA79-CC69-4F61-B717-73860B98BB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AA720ED-124D-4DAC-BF89-D58EB37D53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7DF9F9-6E93-4CD3-BA74-D4EACB5A322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7301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090A18B-6A1A-4522-8AA8-13B86400AE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ABC262-9D17-4068-89BD-B9614AB8E791}" type="datetimeFigureOut">
              <a:rPr lang="es-ES"/>
              <a:pPr>
                <a:defRPr/>
              </a:pPr>
              <a:t>12/10/2020</a:t>
            </a:fld>
            <a:endParaRPr lang="es-E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255F5E4-AEBE-45A1-AE62-AD80536418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C921046-285D-4DFA-8F43-4B13BE53D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5A8833-48B7-4CAC-A1E6-FBAAF8AFD49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31403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C27578-09D2-4513-AD49-2C5CB3855D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A990F-E093-46A8-9AC0-E9D033B22B0F}" type="datetimeFigureOut">
              <a:rPr lang="es-ES"/>
              <a:pPr>
                <a:defRPr/>
              </a:pPr>
              <a:t>12/10/2020</a:t>
            </a:fld>
            <a:endParaRPr lang="es-E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DA0751-6E77-4E1B-A134-9A79527EA0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B56144-EA0F-459C-9977-03E3EAB308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8B8570-8802-4B83-94CC-5A0A812B49E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54397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dirty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9996FC-F805-454E-9560-334850FF89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A8D8F-E890-44DE-941E-B703FDA68491}" type="datetimeFigureOut">
              <a:rPr lang="es-ES"/>
              <a:pPr>
                <a:defRPr/>
              </a:pPr>
              <a:t>12/10/2020</a:t>
            </a:fld>
            <a:endParaRPr lang="es-E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7510FD-FFEC-4C7E-A15A-CD63C2E75E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DABEC3-C73D-472F-9E0A-C4ADBB95B8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B7DB8B-0FAF-44CB-8C4D-1356269ED30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23235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57B324-1D3C-403E-9EC7-9146FD09F7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336A4-45B9-440D-B950-84E7B74C9E8E}" type="datetimeFigureOut">
              <a:rPr lang="es-ES"/>
              <a:pPr>
                <a:defRPr/>
              </a:pPr>
              <a:t>12/10/2020</a:t>
            </a:fld>
            <a:endParaRPr lang="es-E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FC9027-E7E9-46B3-82D7-EE5E81F54E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2CDA82-DC0E-4C22-BD47-1A08C8EE60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952F1-3EF0-45A2-9D69-509C9E5D415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92036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029450" y="228600"/>
            <a:ext cx="1885950" cy="5867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371600" y="228600"/>
            <a:ext cx="5505450" cy="5867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B6E6470-1C6D-44F4-AACA-77D591609D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96164-CF06-44BC-89F5-7CD697AB4C44}" type="datetimeFigureOut">
              <a:rPr lang="es-ES"/>
              <a:pPr>
                <a:defRPr/>
              </a:pPr>
              <a:t>12/10/2020</a:t>
            </a:fld>
            <a:endParaRPr lang="es-E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8BF5B1-736B-481E-B432-1A3195E9CC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2B3727-896C-4BF5-BC87-87FCF54D04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9A9C09-C851-4941-8C54-3C006CB58CB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63102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0184F3A-906D-473B-BB2F-2ABDCF642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228600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89798F1-E10A-4A4D-A806-9ED12FB3F3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676400"/>
            <a:ext cx="7543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F47F671-5CD6-4FD8-AE61-50C279B4805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5F8118AC-5D17-4A79-A5A6-72FD5D5DC578}" type="datetimeFigureOut">
              <a:rPr lang="es-ES"/>
              <a:pPr>
                <a:defRPr/>
              </a:pPr>
              <a:t>12/10/2020</a:t>
            </a:fld>
            <a:endParaRPr lang="es-E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8EFD46C-A5E2-47B1-9DAE-9EB22213DCB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EFDA683-0FD2-4C4D-B654-21C03644B2C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fld id="{F9E845C6-2444-4AE3-BC0F-DA9D54512932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ill Sans M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ill Sans M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ill Sans M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ill Sans MT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ill Sans MT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ill Sans MT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ill Sans MT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Feudalismo" TargetMode="External"/><Relationship Id="rId13" Type="http://schemas.openxmlformats.org/officeDocument/2006/relationships/hyperlink" Target="http://es.wikipedia.org/wiki/Estamentos_privilegiados" TargetMode="External"/><Relationship Id="rId3" Type="http://schemas.openxmlformats.org/officeDocument/2006/relationships/hyperlink" Target="http://es.wikipedia.org/wiki/1789" TargetMode="External"/><Relationship Id="rId7" Type="http://schemas.openxmlformats.org/officeDocument/2006/relationships/hyperlink" Target="http://es.wikipedia.org/wiki/Sistema_econ%C3%B3mico" TargetMode="External"/><Relationship Id="rId12" Type="http://schemas.openxmlformats.org/officeDocument/2006/relationships/hyperlink" Target="http://es.wikipedia.org/wiki/Burgues%C3%ADa" TargetMode="External"/><Relationship Id="rId2" Type="http://schemas.openxmlformats.org/officeDocument/2006/relationships/hyperlink" Target="http://es.wikipedia.org/wiki/Revoluci%C3%B3n_frances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s.wikipedia.org/wiki/Nuevo_R%C3%A9gimen" TargetMode="External"/><Relationship Id="rId11" Type="http://schemas.openxmlformats.org/officeDocument/2006/relationships/hyperlink" Target="http://es.wikipedia.org/wiki/Sociedad_estamental" TargetMode="External"/><Relationship Id="rId5" Type="http://schemas.openxmlformats.org/officeDocument/2006/relationships/hyperlink" Target="http://es.wikipedia.org/wiki/Luis_XVI_de_Francia" TargetMode="External"/><Relationship Id="rId10" Type="http://schemas.openxmlformats.org/officeDocument/2006/relationships/hyperlink" Target="http://es.wikipedia.org/wiki/Relaciones_sociales" TargetMode="External"/><Relationship Id="rId4" Type="http://schemas.openxmlformats.org/officeDocument/2006/relationships/hyperlink" Target="http://es.wikipedia.org/wiki/Monarqu%C3%ADa_absoluta" TargetMode="External"/><Relationship Id="rId9" Type="http://schemas.openxmlformats.org/officeDocument/2006/relationships/hyperlink" Target="http://es.wikipedia.org/wiki/Capitalismo" TargetMode="External"/><Relationship Id="rId14" Type="http://schemas.openxmlformats.org/officeDocument/2006/relationships/hyperlink" Target="http://es.wikipedia.org/wiki/Sistema_pol%C3%ADtico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7.jpeg"/><Relationship Id="rId2" Type="http://schemas.openxmlformats.org/officeDocument/2006/relationships/hyperlink" Target="http://www.arinzedesign.com/1810/images/waterloo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hyperlink" Target="http://www.imh.org/imh/jpg/waterloo.jpg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C459C2C-1FBB-4A7A-8082-4DE87B2A7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8520112" cy="638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25291A46-DAE8-43CF-8679-F95D8D9ED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375" y="-26988"/>
            <a:ext cx="5545138" cy="1362076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Revolución Francesa</a:t>
            </a: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2E1CD66-316C-432E-8EE8-0949DF25D2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>
                <a:solidFill>
                  <a:srgbClr val="FFFF00"/>
                </a:solidFill>
              </a:rPr>
              <a:t>¿QUÉ ES UNA REVOLUCIÓN?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BFD5F9C-9C93-4DAA-A04D-D7A4A9382C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4313" y="1071563"/>
            <a:ext cx="8701087" cy="52149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altLang="es-ES" sz="2800"/>
              <a:t>Una revolución es un cambio profundo en periodo de tiempo de la historia. </a:t>
            </a:r>
          </a:p>
          <a:p>
            <a:pPr eaLnBrk="1" hangingPunct="1">
              <a:lnSpc>
                <a:spcPct val="80000"/>
              </a:lnSpc>
            </a:pPr>
            <a:endParaRPr lang="es-ES" altLang="es-ES" sz="2800"/>
          </a:p>
          <a:p>
            <a:pPr eaLnBrk="1" hangingPunct="1">
              <a:lnSpc>
                <a:spcPct val="80000"/>
              </a:lnSpc>
            </a:pPr>
            <a:r>
              <a:rPr lang="es-ES" altLang="es-ES" sz="2800"/>
              <a:t>A veces se trata de cambios producidos en periodos largos de tiempo y otras veces se trata de periodos cortos.</a:t>
            </a:r>
          </a:p>
          <a:p>
            <a:pPr eaLnBrk="1" hangingPunct="1">
              <a:lnSpc>
                <a:spcPct val="80000"/>
              </a:lnSpc>
            </a:pPr>
            <a:endParaRPr lang="es-ES" altLang="es-ES" sz="2800"/>
          </a:p>
          <a:p>
            <a:pPr eaLnBrk="1" hangingPunct="1">
              <a:lnSpc>
                <a:spcPct val="80000"/>
              </a:lnSpc>
            </a:pPr>
            <a:r>
              <a:rPr lang="es-ES" altLang="es-ES" sz="2800"/>
              <a:t>Los cambios se dan en varios ámbitos, como lo económico, lo social, o político (estructura de gobierno), lo espiritual  .</a:t>
            </a:r>
          </a:p>
          <a:p>
            <a:pPr eaLnBrk="1" hangingPunct="1">
              <a:lnSpc>
                <a:spcPct val="80000"/>
              </a:lnSpc>
            </a:pPr>
            <a:endParaRPr lang="es-ES" altLang="es-ES" sz="2800"/>
          </a:p>
          <a:p>
            <a:pPr eaLnBrk="1" hangingPunct="1">
              <a:lnSpc>
                <a:spcPct val="80000"/>
              </a:lnSpc>
            </a:pPr>
            <a:r>
              <a:rPr lang="es-ES" altLang="es-ES" sz="2800"/>
              <a:t>En la historia del hombre hay grandes revoluciones como la neolítica, la revolución industrial y la Revolución Rusa.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DABBF52-A79D-42E4-B12E-FC518ED2A5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>
                <a:solidFill>
                  <a:srgbClr val="FFFF00"/>
                </a:solidFill>
              </a:rPr>
              <a:t>¿QUÉ ES EL ANTIGUO RÉGIMEN?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40F5944E-E449-45E8-B754-02AF7B5FE6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4313" y="981075"/>
            <a:ext cx="8701087" cy="5305425"/>
          </a:xfrm>
        </p:spPr>
        <p:txBody>
          <a:bodyPr/>
          <a:lstStyle/>
          <a:p>
            <a:pPr marL="1588" indent="12700" algn="ctr" eaLnBrk="1" hangingPunct="1">
              <a:spcBef>
                <a:spcPts val="0"/>
              </a:spcBef>
              <a:buFontTx/>
              <a:buNone/>
              <a:defRPr/>
            </a:pPr>
            <a:r>
              <a:rPr lang="es-ES" sz="2400" dirty="0"/>
              <a:t> El ANTIGUO RÉGIMEN es la MONARQUÍA ABSOLUTA. </a:t>
            </a:r>
          </a:p>
          <a:p>
            <a:pPr marL="1588" indent="12700" algn="ctr" eaLnBrk="1" hangingPunct="1">
              <a:spcBef>
                <a:spcPts val="0"/>
              </a:spcBef>
              <a:buFontTx/>
              <a:buNone/>
              <a:defRPr/>
            </a:pPr>
            <a:endParaRPr lang="es-ES" sz="2400" dirty="0"/>
          </a:p>
          <a:p>
            <a:pPr marL="1588" indent="12700" eaLnBrk="1" hangingPunct="1">
              <a:spcBef>
                <a:spcPts val="0"/>
              </a:spcBef>
              <a:buFontTx/>
              <a:buNone/>
              <a:defRPr/>
            </a:pPr>
            <a:r>
              <a:rPr lang="es-ES" sz="2000" dirty="0"/>
              <a:t>Fue el término que los revolucionarios franceses utilizaban para designar peyorativamente (negativamente) al sistema de gobierno anterior a la </a:t>
            </a:r>
            <a:r>
              <a:rPr lang="es-ES" sz="2000" dirty="0">
                <a:hlinkClick r:id="rId2" tooltip="Revolución francesa"/>
              </a:rPr>
              <a:t>Revolución francesa</a:t>
            </a:r>
            <a:r>
              <a:rPr lang="es-ES" sz="2000" dirty="0"/>
              <a:t> de </a:t>
            </a:r>
            <a:r>
              <a:rPr lang="es-ES" sz="2000" dirty="0">
                <a:hlinkClick r:id="rId3" tooltip="1789"/>
              </a:rPr>
              <a:t>1789</a:t>
            </a:r>
            <a:r>
              <a:rPr lang="es-ES" sz="2000" dirty="0"/>
              <a:t> (la 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 tooltip="Monarquía absoluta"/>
              </a:rPr>
              <a:t>MONARQUÍA ABSOLUTA</a:t>
            </a:r>
            <a:r>
              <a:rPr lang="es-ES" sz="2000" dirty="0"/>
              <a:t> de </a:t>
            </a:r>
            <a:r>
              <a:rPr lang="es-ES" sz="2000" dirty="0">
                <a:hlinkClick r:id="rId5" tooltip="Luis XVI de Francia"/>
              </a:rPr>
              <a:t>Luis XVI</a:t>
            </a:r>
            <a:r>
              <a:rPr lang="es-ES" sz="2000" dirty="0"/>
              <a:t>), y que se aplicó también al resto de las monarquías europeas similares. El término opuesto a este fue el de </a:t>
            </a:r>
            <a:r>
              <a:rPr lang="es-ES" sz="2000" dirty="0">
                <a:hlinkClick r:id="rId6" tooltip="Nuevo Régimen"/>
              </a:rPr>
              <a:t>Nuevo Régimen</a:t>
            </a:r>
            <a:r>
              <a:rPr lang="es-ES" sz="2000" dirty="0"/>
              <a:t> (antónimo de Antiguo Régimen).</a:t>
            </a:r>
            <a:endParaRPr lang="es-ES" sz="2400" dirty="0"/>
          </a:p>
          <a:p>
            <a:pPr marL="1588" indent="12700" eaLnBrk="1" hangingPunct="1">
              <a:spcBef>
                <a:spcPts val="0"/>
              </a:spcBef>
              <a:buFontTx/>
              <a:buNone/>
              <a:defRPr/>
            </a:pPr>
            <a:endParaRPr lang="es-ES" sz="2400" dirty="0"/>
          </a:p>
          <a:p>
            <a:pPr marL="1588" indent="12700">
              <a:spcBef>
                <a:spcPts val="0"/>
              </a:spcBef>
              <a:buFontTx/>
              <a:buNone/>
              <a:tabLst>
                <a:tab pos="0" algn="l"/>
              </a:tabLst>
              <a:defRPr/>
            </a:pPr>
            <a:r>
              <a:rPr lang="es-ES" sz="2400" dirty="0"/>
              <a:t>	</a:t>
            </a:r>
            <a:r>
              <a:rPr lang="es-ES" sz="2400" dirty="0">
                <a:solidFill>
                  <a:srgbClr val="FFFF00"/>
                </a:solidFill>
              </a:rPr>
              <a:t>LAS CARACTERÍSTICAS </a:t>
            </a:r>
            <a:r>
              <a:rPr lang="es-ES" sz="2400" dirty="0"/>
              <a:t>son:</a:t>
            </a:r>
          </a:p>
          <a:p>
            <a:pPr marL="1588" indent="12700">
              <a:spcBef>
                <a:spcPts val="0"/>
              </a:spcBef>
              <a:buFontTx/>
              <a:buNone/>
              <a:tabLst>
                <a:tab pos="0" algn="l"/>
              </a:tabLst>
              <a:defRPr/>
            </a:pPr>
            <a:endParaRPr lang="es-ES" sz="2400" dirty="0"/>
          </a:p>
          <a:p>
            <a:pPr>
              <a:spcBef>
                <a:spcPts val="0"/>
              </a:spcBef>
              <a:defRPr/>
            </a:pPr>
            <a:r>
              <a:rPr lang="es-ES" sz="2000" dirty="0"/>
              <a:t>1º </a:t>
            </a:r>
            <a:r>
              <a:rPr lang="es-ES" sz="2000" b="1" dirty="0">
                <a:solidFill>
                  <a:srgbClr val="FFFF00"/>
                </a:solidFill>
                <a:hlinkClick r:id="rId7" tooltip="Sistema económico"/>
              </a:rPr>
              <a:t>SISTEMA ECONÓMICO</a:t>
            </a:r>
            <a:r>
              <a:rPr lang="es-ES" sz="2000" dirty="0"/>
              <a:t>: en transición del </a:t>
            </a:r>
            <a:r>
              <a:rPr lang="es-ES" sz="2000" dirty="0">
                <a:hlinkClick r:id="rId8" tooltip="Feudalismo"/>
              </a:rPr>
              <a:t>feudalismo</a:t>
            </a:r>
            <a:r>
              <a:rPr lang="es-ES" sz="2000" dirty="0"/>
              <a:t> al </a:t>
            </a:r>
            <a:r>
              <a:rPr lang="es-ES" sz="2000" dirty="0">
                <a:hlinkClick r:id="rId9" tooltip="Capitalismo"/>
              </a:rPr>
              <a:t>capitalismo</a:t>
            </a:r>
            <a:r>
              <a:rPr lang="es-ES" sz="2000" dirty="0"/>
              <a:t>;</a:t>
            </a:r>
          </a:p>
          <a:p>
            <a:pPr>
              <a:spcBef>
                <a:spcPts val="0"/>
              </a:spcBef>
              <a:defRPr/>
            </a:pPr>
            <a:r>
              <a:rPr lang="es-ES" sz="2000" dirty="0"/>
              <a:t>2º </a:t>
            </a:r>
            <a:r>
              <a:rPr lang="es-ES" sz="2000" dirty="0">
                <a:solidFill>
                  <a:srgbClr val="FFFF00"/>
                </a:solidFill>
                <a:hlinkClick r:id="rId10" tooltip="Relaciones sociales"/>
              </a:rPr>
              <a:t>RELACIONES SOCIALES</a:t>
            </a:r>
            <a:r>
              <a:rPr lang="es-ES" sz="2000" dirty="0"/>
              <a:t>: determinadas por la oposición entre la </a:t>
            </a:r>
            <a:r>
              <a:rPr lang="es-ES" sz="2000" dirty="0">
                <a:hlinkClick r:id="rId11" tooltip="Sociedad estamental"/>
              </a:rPr>
              <a:t>sociedad estamental</a:t>
            </a:r>
            <a:r>
              <a:rPr lang="es-ES" sz="2000" dirty="0"/>
              <a:t> y una </a:t>
            </a:r>
            <a:r>
              <a:rPr lang="es-ES" sz="2000" dirty="0">
                <a:hlinkClick r:id="rId12" tooltip="Burguesía"/>
              </a:rPr>
              <a:t>burguesía</a:t>
            </a:r>
            <a:r>
              <a:rPr lang="es-ES" sz="2000" dirty="0"/>
              <a:t> que no tiene los mismos derechos que tienen los </a:t>
            </a:r>
            <a:r>
              <a:rPr lang="es-ES" sz="2000" dirty="0">
                <a:hlinkClick r:id="rId13" tooltip="Estamentos privilegiados"/>
              </a:rPr>
              <a:t>estamentos privilegiados</a:t>
            </a:r>
            <a:r>
              <a:rPr lang="es-ES" sz="2000" dirty="0"/>
              <a:t>: Los nobles y el rey.</a:t>
            </a:r>
          </a:p>
          <a:p>
            <a:pPr>
              <a:spcBef>
                <a:spcPts val="0"/>
              </a:spcBef>
              <a:defRPr/>
            </a:pPr>
            <a:r>
              <a:rPr lang="es-ES" sz="2000" dirty="0"/>
              <a:t>3º </a:t>
            </a:r>
            <a:r>
              <a:rPr lang="es-ES" sz="2000" dirty="0">
                <a:hlinkClick r:id="rId14" tooltip="Sistema político"/>
              </a:rPr>
              <a:t>SISTEMA POLÍTICO</a:t>
            </a:r>
            <a:r>
              <a:rPr lang="es-ES" sz="2000" dirty="0"/>
              <a:t>: </a:t>
            </a:r>
            <a:r>
              <a:rPr lang="es-ES" sz="2000" dirty="0">
                <a:hlinkClick r:id="rId4" tooltip="Monarquía absoluta"/>
              </a:rPr>
              <a:t>monarquía absoluta</a:t>
            </a:r>
            <a:r>
              <a:rPr lang="es-ES" sz="2000" dirty="0"/>
              <a:t>. Rey gobierna sin contrapeso.</a:t>
            </a:r>
          </a:p>
          <a:p>
            <a:pPr eaLnBrk="1" hangingPunct="1">
              <a:spcBef>
                <a:spcPts val="0"/>
              </a:spcBef>
              <a:defRPr/>
            </a:pPr>
            <a:endParaRPr lang="es-E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29C04B9-5033-4161-A23A-3F1153FB78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endParaRPr lang="es-ES" altLang="es-E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E5199D59-DB36-4645-B844-B33DA44A91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4313" y="1071563"/>
            <a:ext cx="8701087" cy="5214937"/>
          </a:xfrm>
        </p:spPr>
        <p:txBody>
          <a:bodyPr/>
          <a:lstStyle/>
          <a:p>
            <a:pPr eaLnBrk="1" hangingPunct="1"/>
            <a:endParaRPr lang="es-ES" altLang="es-ES"/>
          </a:p>
        </p:txBody>
      </p:sp>
      <p:pic>
        <p:nvPicPr>
          <p:cNvPr id="11268" name="Picture 2" descr="http://4.bp.blogspot.com/-kilYR_2tcHc/TZCMdYsqkaI/AAAAAAAAADw/0W4sUZShjSg/s1600/Anonymous_-_Prise_de_la_Bastille.jpg">
            <a:extLst>
              <a:ext uri="{FF2B5EF4-FFF2-40B4-BE49-F238E27FC236}">
                <a16:creationId xmlns:a16="http://schemas.microsoft.com/office/drawing/2014/main" id="{79B6D41A-6827-4D7A-B785-46F91E6FC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-1588"/>
            <a:ext cx="8893175" cy="6743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6 CuadroTexto">
            <a:extLst>
              <a:ext uri="{FF2B5EF4-FFF2-40B4-BE49-F238E27FC236}">
                <a16:creationId xmlns:a16="http://schemas.microsoft.com/office/drawing/2014/main" id="{E220069C-61B3-45E9-8463-2038447D1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188913"/>
            <a:ext cx="3887787" cy="1169987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 sz="2800" b="1"/>
              <a:t>TOMA </a:t>
            </a:r>
          </a:p>
          <a:p>
            <a:pPr algn="ctr" eaLnBrk="1" hangingPunct="1"/>
            <a:r>
              <a:rPr lang="es-ES" altLang="es-ES" sz="2800" b="1"/>
              <a:t>DE LA BASTILLA.</a:t>
            </a:r>
          </a:p>
          <a:p>
            <a:pPr algn="ctr" eaLnBrk="1" hangingPunct="1"/>
            <a:r>
              <a:rPr lang="es-ES" altLang="es-ES" sz="1400" b="1"/>
              <a:t>MARCA EL INICIO DE LA REVOLUCIÓN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>
            <a:extLst>
              <a:ext uri="{FF2B5EF4-FFF2-40B4-BE49-F238E27FC236}">
                <a16:creationId xmlns:a16="http://schemas.microsoft.com/office/drawing/2014/main" id="{F9491C41-E13D-48F1-9B3A-C26029F6C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r>
              <a:rPr lang="es-ES" altLang="es-ES"/>
              <a:t>IMÁGENES DE LA ÉPOCA</a:t>
            </a:r>
          </a:p>
        </p:txBody>
      </p:sp>
      <p:pic>
        <p:nvPicPr>
          <p:cNvPr id="12291" name="Picture 5" descr="Regimen%20del%20terror,%20la%20guillotina">
            <a:extLst>
              <a:ext uri="{FF2B5EF4-FFF2-40B4-BE49-F238E27FC236}">
                <a16:creationId xmlns:a16="http://schemas.microsoft.com/office/drawing/2014/main" id="{68B3A6DA-917C-4D9C-AFC0-6DBDD5C01D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20788" y="981075"/>
            <a:ext cx="7096125" cy="5689600"/>
          </a:xfrm>
          <a:noFill/>
        </p:spPr>
      </p:pic>
      <p:sp>
        <p:nvSpPr>
          <p:cNvPr id="12292" name="6 CuadroTexto">
            <a:extLst>
              <a:ext uri="{FF2B5EF4-FFF2-40B4-BE49-F238E27FC236}">
                <a16:creationId xmlns:a16="http://schemas.microsoft.com/office/drawing/2014/main" id="{71683382-9EA6-4FAF-9613-DBC351B46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836613"/>
            <a:ext cx="3600450" cy="126206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 sz="2800" b="1"/>
              <a:t>EJECUCIONES </a:t>
            </a:r>
          </a:p>
          <a:p>
            <a:pPr eaLnBrk="1" hangingPunct="1"/>
            <a:r>
              <a:rPr lang="es-ES" altLang="es-ES" sz="2800" b="1"/>
              <a:t>CON GUILLOTINA</a:t>
            </a:r>
          </a:p>
          <a:p>
            <a:pPr eaLnBrk="1" hangingPunct="1"/>
            <a:r>
              <a:rPr lang="es-ES" altLang="es-ES" sz="2000" b="1"/>
              <a:t>Se mata al rey Luis XVI.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>
            <a:extLst>
              <a:ext uri="{FF2B5EF4-FFF2-40B4-BE49-F238E27FC236}">
                <a16:creationId xmlns:a16="http://schemas.microsoft.com/office/drawing/2014/main" id="{B6ACAA64-67F3-4089-AE51-FC7C98A86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r>
              <a:rPr lang="es-ES" altLang="es-ES"/>
              <a:t>IMÁGENES DE LA ÉPOCA</a:t>
            </a:r>
          </a:p>
        </p:txBody>
      </p:sp>
      <p:sp>
        <p:nvSpPr>
          <p:cNvPr id="13315" name="11 CuadroTexto">
            <a:extLst>
              <a:ext uri="{FF2B5EF4-FFF2-40B4-BE49-F238E27FC236}">
                <a16:creationId xmlns:a16="http://schemas.microsoft.com/office/drawing/2014/main" id="{63205DE6-5492-45D9-8086-44689276E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3600450" cy="95408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 sz="2800" b="1"/>
              <a:t>LOS SIN CALZONES</a:t>
            </a:r>
          </a:p>
        </p:txBody>
      </p:sp>
      <p:sp>
        <p:nvSpPr>
          <p:cNvPr id="13316" name="12 CuadroTexto">
            <a:extLst>
              <a:ext uri="{FF2B5EF4-FFF2-40B4-BE49-F238E27FC236}">
                <a16:creationId xmlns:a16="http://schemas.microsoft.com/office/drawing/2014/main" id="{80389A30-93BB-4134-801D-8A5767100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3550" y="6423025"/>
            <a:ext cx="3600450" cy="46196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 sz="2400" b="1"/>
              <a:t>EJERCITO FRANCES</a:t>
            </a:r>
          </a:p>
        </p:txBody>
      </p:sp>
      <p:pic>
        <p:nvPicPr>
          <p:cNvPr id="15" name="Picture 8" descr="https://www.diagonalperiodico.net/sites/default/files/foto-portada/la_inglesa.jpeg">
            <a:extLst>
              <a:ext uri="{FF2B5EF4-FFF2-40B4-BE49-F238E27FC236}">
                <a16:creationId xmlns:a16="http://schemas.microsoft.com/office/drawing/2014/main" id="{6AE87903-218A-4627-A775-C2DFCCD04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276475"/>
            <a:ext cx="598011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http://4.bp.blogspot.com/-5jmmorF-gf8/Uk7s8iKHx2I/AAAAAAABQxM/n5Prh9mjHf4/s1600/LAOS+SOLDADOS+REVOLUCI%C3%93N+FRANCESA0004.jpg">
            <a:extLst>
              <a:ext uri="{FF2B5EF4-FFF2-40B4-BE49-F238E27FC236}">
                <a16:creationId xmlns:a16="http://schemas.microsoft.com/office/drawing/2014/main" id="{EC804D44-E456-4914-8493-F2499AA56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325" y="1125538"/>
            <a:ext cx="4765675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Sans-culotte%20op%20de%20wacht">
            <a:extLst>
              <a:ext uri="{FF2B5EF4-FFF2-40B4-BE49-F238E27FC236}">
                <a16:creationId xmlns:a16="http://schemas.microsoft.com/office/drawing/2014/main" id="{8DBD1853-7288-41BF-9E2C-2099F74E3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16113"/>
            <a:ext cx="3671887" cy="501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>
            <a:extLst>
              <a:ext uri="{FF2B5EF4-FFF2-40B4-BE49-F238E27FC236}">
                <a16:creationId xmlns:a16="http://schemas.microsoft.com/office/drawing/2014/main" id="{406F78C8-C073-4D1F-A840-D40DFEC0E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r>
              <a:rPr lang="es-ES" altLang="es-ES"/>
              <a:t>IMÁGENES DE LA ÉPOCA</a:t>
            </a:r>
          </a:p>
        </p:txBody>
      </p:sp>
      <p:pic>
        <p:nvPicPr>
          <p:cNvPr id="14339" name="Picture 2" descr="http://4.bp.blogspot.com/_uheNlUAGBA8/TOHh-HQQzxI/AAAAAAAADKI/yI64_mN_iRc/s1600/revolucion%2Bfrancesa%2Bprincipios.gif">
            <a:extLst>
              <a:ext uri="{FF2B5EF4-FFF2-40B4-BE49-F238E27FC236}">
                <a16:creationId xmlns:a16="http://schemas.microsoft.com/office/drawing/2014/main" id="{2DED6D80-7AC2-4E9F-A47C-138D2033D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908050"/>
            <a:ext cx="4248150" cy="611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12 CuadroTexto">
            <a:extLst>
              <a:ext uri="{FF2B5EF4-FFF2-40B4-BE49-F238E27FC236}">
                <a16:creationId xmlns:a16="http://schemas.microsoft.com/office/drawing/2014/main" id="{A8C2240D-B658-443C-819D-F67D732D0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6423025"/>
            <a:ext cx="6011862" cy="46196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 sz="2400" b="1"/>
              <a:t>PRINCIPIOS DE LA REVOLUCIÓN</a:t>
            </a:r>
          </a:p>
        </p:txBody>
      </p:sp>
      <p:sp>
        <p:nvSpPr>
          <p:cNvPr id="14341" name="7 CuadroTexto">
            <a:extLst>
              <a:ext uri="{FF2B5EF4-FFF2-40B4-BE49-F238E27FC236}">
                <a16:creationId xmlns:a16="http://schemas.microsoft.com/office/drawing/2014/main" id="{20FBBD4D-B836-4CE7-8BC0-C1C769BAA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1836738"/>
            <a:ext cx="3024188" cy="440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UNIDAD</a:t>
            </a:r>
          </a:p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INDIVISIBILIDAD </a:t>
            </a:r>
          </a:p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DE LA </a:t>
            </a:r>
          </a:p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REUPÚBLICA </a:t>
            </a:r>
          </a:p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LIBERTAD</a:t>
            </a:r>
          </a:p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IGUALDAD</a:t>
            </a:r>
          </a:p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FRATERNIDAD </a:t>
            </a:r>
          </a:p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O LA </a:t>
            </a:r>
          </a:p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MUERTE</a:t>
            </a:r>
          </a:p>
          <a:p>
            <a:pPr eaLnBrk="1" hangingPunct="1"/>
            <a:endParaRPr lang="es-ES" altLang="es-ES" sz="2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95B58AD-E3C8-4F37-8675-42C394AD03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endParaRPr lang="es-ES" altLang="es-ES"/>
          </a:p>
        </p:txBody>
      </p:sp>
      <p:pic>
        <p:nvPicPr>
          <p:cNvPr id="15363" name="Picture 5" descr="Vestuario%20durante%20la%20Revolucion%20Francesa">
            <a:extLst>
              <a:ext uri="{FF2B5EF4-FFF2-40B4-BE49-F238E27FC236}">
                <a16:creationId xmlns:a16="http://schemas.microsoft.com/office/drawing/2014/main" id="{4338C1E0-06BE-4F9B-A2B5-B921D66EC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60350"/>
            <a:ext cx="6911975" cy="643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5 CuadroTexto">
            <a:extLst>
              <a:ext uri="{FF2B5EF4-FFF2-40B4-BE49-F238E27FC236}">
                <a16:creationId xmlns:a16="http://schemas.microsoft.com/office/drawing/2014/main" id="{BBDD0B9B-8258-4F08-BEEE-01C9FEAFF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6237288"/>
            <a:ext cx="8893175" cy="46196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 sz="2400" b="1"/>
              <a:t>VESTUARIO de la NOBLEZA Y BURGUESÍA de la ÉPOCA</a:t>
            </a:r>
          </a:p>
        </p:txBody>
      </p:sp>
      <p:sp>
        <p:nvSpPr>
          <p:cNvPr id="15365" name="5 Marcador de contenido">
            <a:extLst>
              <a:ext uri="{FF2B5EF4-FFF2-40B4-BE49-F238E27FC236}">
                <a16:creationId xmlns:a16="http://schemas.microsoft.com/office/drawing/2014/main" id="{592968A1-0C54-4D53-999E-0535D3A3D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1071563"/>
            <a:ext cx="8701087" cy="5214937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 Marcador de texto">
            <a:extLst>
              <a:ext uri="{FF2B5EF4-FFF2-40B4-BE49-F238E27FC236}">
                <a16:creationId xmlns:a16="http://schemas.microsoft.com/office/drawing/2014/main" id="{AA4A2F51-2702-4DB1-A94A-7B62E50A7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5357813"/>
            <a:ext cx="7772400" cy="1500187"/>
          </a:xfrm>
        </p:spPr>
        <p:txBody>
          <a:bodyPr/>
          <a:lstStyle/>
          <a:p>
            <a:r>
              <a:rPr lang="es-ES" altLang="es-ES"/>
              <a:t>Todos tenemos los mismos derechos…</a:t>
            </a:r>
          </a:p>
          <a:p>
            <a:r>
              <a:rPr lang="es-ES" altLang="es-ES"/>
              <a:t>Somos un país independiente…</a:t>
            </a:r>
          </a:p>
          <a:p>
            <a:r>
              <a:rPr lang="es-ES" altLang="es-ES"/>
              <a:t>Todos tenemos derecho a votar…</a:t>
            </a:r>
          </a:p>
          <a:p>
            <a:r>
              <a:rPr lang="es-ES" altLang="es-ES"/>
              <a:t>Los jueces deben estar separados de los gobernantes…</a:t>
            </a:r>
          </a:p>
          <a:p>
            <a:endParaRPr lang="es-ES" altLang="es-ES"/>
          </a:p>
        </p:txBody>
      </p:sp>
      <p:pic>
        <p:nvPicPr>
          <p:cNvPr id="16387" name="Picture 2" descr="http://upload.wikimedia.org/wikipedia/commons/thumb/6/6c/Declaration_of_the_Rights_of_Man_and_of_the_Citizen_in_1789.jpg/640px-Declaration_of_the_Rights_of_Man_and_of_the_Citizen_in_1789.jpg">
            <a:extLst>
              <a:ext uri="{FF2B5EF4-FFF2-40B4-BE49-F238E27FC236}">
                <a16:creationId xmlns:a16="http://schemas.microsoft.com/office/drawing/2014/main" id="{93396D21-1307-4FC7-A8BF-A12764444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425"/>
            <a:ext cx="9359900" cy="1283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>
            <a:extLst>
              <a:ext uri="{FF2B5EF4-FFF2-40B4-BE49-F238E27FC236}">
                <a16:creationId xmlns:a16="http://schemas.microsoft.com/office/drawing/2014/main" id="{FDF89BA1-F7B7-4E1C-9B3C-B88C8F0D021D}"/>
              </a:ext>
            </a:extLst>
          </p:cNvPr>
          <p:cNvSpPr txBox="1"/>
          <p:nvPr/>
        </p:nvSpPr>
        <p:spPr>
          <a:xfrm>
            <a:off x="0" y="46038"/>
            <a:ext cx="450056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Acta  de Constitución de Los Derechos del Hombre y  del Ciudadano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2 Marcador de texto">
            <a:extLst>
              <a:ext uri="{FF2B5EF4-FFF2-40B4-BE49-F238E27FC236}">
                <a16:creationId xmlns:a16="http://schemas.microsoft.com/office/drawing/2014/main" id="{3A718BE4-879A-4928-B7BE-54A806E3A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5588" y="1628775"/>
            <a:ext cx="7772400" cy="5040313"/>
          </a:xfrm>
        </p:spPr>
        <p:txBody>
          <a:bodyPr/>
          <a:lstStyle/>
          <a:p>
            <a:endParaRPr lang="es-ES" altLang="es-ES"/>
          </a:p>
          <a:p>
            <a:endParaRPr lang="es-ES" altLang="es-ES"/>
          </a:p>
          <a:p>
            <a:endParaRPr lang="es-ES" altLang="es-ES"/>
          </a:p>
          <a:p>
            <a:endParaRPr lang="es-ES" altLang="es-ES"/>
          </a:p>
          <a:p>
            <a:endParaRPr lang="es-ES" altLang="es-ES"/>
          </a:p>
          <a:p>
            <a:r>
              <a:rPr lang="es-ES" altLang="es-ES">
                <a:solidFill>
                  <a:srgbClr val="FFFF00"/>
                </a:solidFill>
              </a:rPr>
              <a:t>ALGUNAS IDEAS QUE ESTÁN EN ESTA </a:t>
            </a:r>
          </a:p>
          <a:p>
            <a:r>
              <a:rPr lang="es-ES" altLang="es-ES">
                <a:solidFill>
                  <a:srgbClr val="FFFF00"/>
                </a:solidFill>
              </a:rPr>
              <a:t>DECLARACIÓN.  VIGENTES AÚN HOY.</a:t>
            </a:r>
          </a:p>
          <a:p>
            <a:endParaRPr lang="es-ES" altLang="es-ES"/>
          </a:p>
          <a:p>
            <a:r>
              <a:rPr lang="es-ES" altLang="es-ES"/>
              <a:t>Todos tenemos los mismos derechos…</a:t>
            </a:r>
          </a:p>
          <a:p>
            <a:r>
              <a:rPr lang="es-ES" altLang="es-ES"/>
              <a:t>Todos nacemos libres e iguales…</a:t>
            </a:r>
          </a:p>
          <a:p>
            <a:r>
              <a:rPr lang="es-ES" altLang="es-ES"/>
              <a:t>Todos tenemos derecho a la propiedad…</a:t>
            </a:r>
          </a:p>
          <a:p>
            <a:r>
              <a:rPr lang="es-ES" altLang="es-ES"/>
              <a:t>Somos un país independiente…</a:t>
            </a:r>
          </a:p>
          <a:p>
            <a:r>
              <a:rPr lang="es-ES" altLang="es-ES"/>
              <a:t>Todos tenemos derecho a votar…</a:t>
            </a:r>
          </a:p>
          <a:p>
            <a:r>
              <a:rPr lang="es-ES" altLang="es-ES"/>
              <a:t>O el asilo contra la opresión…</a:t>
            </a:r>
          </a:p>
          <a:p>
            <a:r>
              <a:rPr lang="es-ES" altLang="es-ES"/>
              <a:t>Tenemos libertad para pensar y opinar…</a:t>
            </a:r>
          </a:p>
          <a:p>
            <a:r>
              <a:rPr lang="es-ES" altLang="es-ES"/>
              <a:t>Tenemos libertad de prensa…</a:t>
            </a:r>
          </a:p>
          <a:p>
            <a:r>
              <a:rPr lang="es-ES" altLang="es-ES"/>
              <a:t>Tenemos libertad de conciencia…</a:t>
            </a:r>
          </a:p>
          <a:p>
            <a:r>
              <a:rPr lang="es-ES" altLang="es-ES"/>
              <a:t>Todos somos inocentes hasta que se demuestre lo contrario…</a:t>
            </a:r>
          </a:p>
          <a:p>
            <a:r>
              <a:rPr lang="es-ES" altLang="es-ES"/>
              <a:t>Los jueces deben estar separados de los gobernantes…</a:t>
            </a:r>
          </a:p>
        </p:txBody>
      </p:sp>
      <p:pic>
        <p:nvPicPr>
          <p:cNvPr id="17411" name="Picture 2" descr="http://upload.wikimedia.org/wikipedia/commons/thumb/6/6c/Declaration_of_the_Rights_of_Man_and_of_the_Citizen_in_1789.jpg/640px-Declaration_of_the_Rights_of_Man_and_of_the_Citizen_in_1789.jpg">
            <a:extLst>
              <a:ext uri="{FF2B5EF4-FFF2-40B4-BE49-F238E27FC236}">
                <a16:creationId xmlns:a16="http://schemas.microsoft.com/office/drawing/2014/main" id="{0CEBF654-629E-4364-882A-490619D26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88913"/>
            <a:ext cx="3656012" cy="50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4 CuadroTexto">
            <a:extLst>
              <a:ext uri="{FF2B5EF4-FFF2-40B4-BE49-F238E27FC236}">
                <a16:creationId xmlns:a16="http://schemas.microsoft.com/office/drawing/2014/main" id="{60BB3246-442F-44CD-A851-AEFAC0011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04813"/>
            <a:ext cx="43211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>
                <a:solidFill>
                  <a:schemeClr val="bg1"/>
                </a:solidFill>
              </a:rPr>
              <a:t>Acta  de Constitución de Los Derechos del Hombre y  del Ciudadano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7654474-4F6E-4EDA-85C7-BFC3267A70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3284538"/>
            <a:ext cx="8640762" cy="1143000"/>
          </a:xfrm>
        </p:spPr>
        <p:txBody>
          <a:bodyPr/>
          <a:lstStyle/>
          <a:p>
            <a:pPr eaLnBrk="1" hangingPunct="1"/>
            <a:r>
              <a:rPr lang="es-ES" altLang="es-ES" dirty="0">
                <a:solidFill>
                  <a:srgbClr val="FFFF00"/>
                </a:solidFill>
              </a:rPr>
              <a:t>CAUSAS  DE LA REVOLUCIÓN FRANCESA</a:t>
            </a:r>
            <a:br>
              <a:rPr lang="es-ES" altLang="es-ES" dirty="0">
                <a:solidFill>
                  <a:srgbClr val="FFFF00"/>
                </a:solidFill>
              </a:rPr>
            </a:br>
            <a:br>
              <a:rPr lang="es-ES" altLang="es-ES" dirty="0">
                <a:solidFill>
                  <a:srgbClr val="FFFF00"/>
                </a:solidFill>
              </a:rPr>
            </a:br>
            <a:br>
              <a:rPr lang="es-ES" altLang="es-ES" dirty="0">
                <a:solidFill>
                  <a:srgbClr val="FFFF00"/>
                </a:solidFill>
              </a:rPr>
            </a:br>
            <a:r>
              <a:rPr lang="es-ES" altLang="es-ES" sz="5400" dirty="0">
                <a:solidFill>
                  <a:srgbClr val="FFFF00"/>
                </a:solidFill>
              </a:rPr>
              <a:t>IDEOLÓGICAS</a:t>
            </a:r>
            <a:br>
              <a:rPr lang="es-ES" altLang="es-ES" dirty="0">
                <a:solidFill>
                  <a:srgbClr val="FFFF00"/>
                </a:solidFill>
              </a:rPr>
            </a:br>
            <a:br>
              <a:rPr lang="es-ES" altLang="es-ES" dirty="0">
                <a:solidFill>
                  <a:srgbClr val="FFFF00"/>
                </a:solidFill>
              </a:rPr>
            </a:br>
            <a:br>
              <a:rPr lang="es-ES" altLang="es-ES" dirty="0">
                <a:solidFill>
                  <a:srgbClr val="FFFF00"/>
                </a:solidFill>
              </a:rPr>
            </a:br>
            <a:endParaRPr lang="es-ES" altLang="es-E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Título">
            <a:extLst>
              <a:ext uri="{FF2B5EF4-FFF2-40B4-BE49-F238E27FC236}">
                <a16:creationId xmlns:a16="http://schemas.microsoft.com/office/drawing/2014/main" id="{5029A7BC-DDFC-4235-947E-3FD5FFD60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endParaRPr lang="es-ES" altLang="es-ES"/>
          </a:p>
        </p:txBody>
      </p:sp>
      <p:sp>
        <p:nvSpPr>
          <p:cNvPr id="24579" name="2 Marcador de contenido">
            <a:extLst>
              <a:ext uri="{FF2B5EF4-FFF2-40B4-BE49-F238E27FC236}">
                <a16:creationId xmlns:a16="http://schemas.microsoft.com/office/drawing/2014/main" id="{E5CBA7B3-71D5-4991-A5DF-A0AB33C35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1071563"/>
            <a:ext cx="8701087" cy="5214937"/>
          </a:xfrm>
        </p:spPr>
        <p:txBody>
          <a:bodyPr/>
          <a:lstStyle/>
          <a:p>
            <a:endParaRPr lang="es-ES" altLang="es-ES"/>
          </a:p>
        </p:txBody>
      </p:sp>
      <p:pic>
        <p:nvPicPr>
          <p:cNvPr id="24580" name="Picture 2">
            <a:extLst>
              <a:ext uri="{FF2B5EF4-FFF2-40B4-BE49-F238E27FC236}">
                <a16:creationId xmlns:a16="http://schemas.microsoft.com/office/drawing/2014/main" id="{0142F640-DD6C-489C-B35F-03D43D9B5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8" b="5864"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Título">
            <a:extLst>
              <a:ext uri="{FF2B5EF4-FFF2-40B4-BE49-F238E27FC236}">
                <a16:creationId xmlns:a16="http://schemas.microsoft.com/office/drawing/2014/main" id="{83F30E7C-EEA2-4CA8-88E0-3F0B98304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endParaRPr lang="es-ES" altLang="es-ES"/>
          </a:p>
        </p:txBody>
      </p:sp>
      <p:sp>
        <p:nvSpPr>
          <p:cNvPr id="25603" name="2 Marcador de contenido">
            <a:extLst>
              <a:ext uri="{FF2B5EF4-FFF2-40B4-BE49-F238E27FC236}">
                <a16:creationId xmlns:a16="http://schemas.microsoft.com/office/drawing/2014/main" id="{0FBE260A-A30F-4613-B7DB-CA04977AF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1071563"/>
            <a:ext cx="8701087" cy="5214937"/>
          </a:xfrm>
        </p:spPr>
        <p:txBody>
          <a:bodyPr/>
          <a:lstStyle/>
          <a:p>
            <a:endParaRPr lang="es-ES" altLang="es-ES"/>
          </a:p>
        </p:txBody>
      </p:sp>
      <p:pic>
        <p:nvPicPr>
          <p:cNvPr id="25604" name="Picture 2">
            <a:extLst>
              <a:ext uri="{FF2B5EF4-FFF2-40B4-BE49-F238E27FC236}">
                <a16:creationId xmlns:a16="http://schemas.microsoft.com/office/drawing/2014/main" id="{94E4CF96-F0D9-4284-AA31-90AE5EC68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2"/>
          <a:stretch>
            <a:fillRect/>
          </a:stretch>
        </p:blipFill>
        <p:spPr bwMode="auto">
          <a:xfrm>
            <a:off x="0" y="3175"/>
            <a:ext cx="9144000" cy="652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72C91767-ED50-4DE1-AC66-B85B54534F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3284538"/>
            <a:ext cx="8640762" cy="1143000"/>
          </a:xfrm>
        </p:spPr>
        <p:txBody>
          <a:bodyPr/>
          <a:lstStyle/>
          <a:p>
            <a:pPr eaLnBrk="1" hangingPunct="1"/>
            <a:r>
              <a:rPr lang="es-ES" altLang="es-ES" dirty="0">
                <a:solidFill>
                  <a:srgbClr val="FFFF00"/>
                </a:solidFill>
              </a:rPr>
              <a:t>CAUSAS  DE LA REVOLUCIÓN FRANCESA</a:t>
            </a:r>
            <a:br>
              <a:rPr lang="es-ES" altLang="es-ES" dirty="0">
                <a:solidFill>
                  <a:srgbClr val="FFFF00"/>
                </a:solidFill>
              </a:rPr>
            </a:br>
            <a:br>
              <a:rPr lang="es-ES" altLang="es-ES" dirty="0">
                <a:solidFill>
                  <a:srgbClr val="FFFF00"/>
                </a:solidFill>
              </a:rPr>
            </a:br>
            <a:br>
              <a:rPr lang="es-ES" altLang="es-ES" dirty="0">
                <a:solidFill>
                  <a:srgbClr val="FFFF00"/>
                </a:solidFill>
              </a:rPr>
            </a:br>
            <a:br>
              <a:rPr lang="es-ES" altLang="es-ES" dirty="0">
                <a:solidFill>
                  <a:srgbClr val="FFFF00"/>
                </a:solidFill>
              </a:rPr>
            </a:br>
            <a:r>
              <a:rPr lang="es-ES" altLang="es-ES" dirty="0">
                <a:solidFill>
                  <a:srgbClr val="FFFF00"/>
                </a:solidFill>
              </a:rPr>
              <a:t> </a:t>
            </a:r>
            <a:r>
              <a:rPr lang="es-ES" altLang="es-ES" sz="5400" dirty="0">
                <a:solidFill>
                  <a:srgbClr val="FFFF00"/>
                </a:solidFill>
              </a:rPr>
              <a:t>SOCIALES</a:t>
            </a:r>
            <a:r>
              <a:rPr lang="es-ES" altLang="es-ES" dirty="0">
                <a:solidFill>
                  <a:srgbClr val="FFFF00"/>
                </a:solidFill>
              </a:rPr>
              <a:t> </a:t>
            </a:r>
            <a:br>
              <a:rPr lang="es-ES" altLang="es-ES" dirty="0">
                <a:solidFill>
                  <a:srgbClr val="FFFF00"/>
                </a:solidFill>
              </a:rPr>
            </a:br>
            <a:br>
              <a:rPr lang="es-ES" altLang="es-ES" dirty="0">
                <a:solidFill>
                  <a:srgbClr val="FFFF00"/>
                </a:solidFill>
              </a:rPr>
            </a:br>
            <a:br>
              <a:rPr lang="es-ES" altLang="es-ES" dirty="0">
                <a:solidFill>
                  <a:srgbClr val="FFFF00"/>
                </a:solidFill>
              </a:rPr>
            </a:br>
            <a:endParaRPr lang="es-ES" altLang="es-E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Título">
            <a:extLst>
              <a:ext uri="{FF2B5EF4-FFF2-40B4-BE49-F238E27FC236}">
                <a16:creationId xmlns:a16="http://schemas.microsoft.com/office/drawing/2014/main" id="{A01A771E-2B52-4671-A563-D20DBDE21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300038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 b="1">
                <a:solidFill>
                  <a:srgbClr val="FFFF00"/>
                </a:solidFill>
              </a:rPr>
              <a:t>Causas Sociales</a:t>
            </a:r>
            <a:endParaRPr lang="es-ES" altLang="es-ES"/>
          </a:p>
        </p:txBody>
      </p:sp>
      <p:sp>
        <p:nvSpPr>
          <p:cNvPr id="6" name="5 Marcador de contenido">
            <a:extLst>
              <a:ext uri="{FF2B5EF4-FFF2-40B4-BE49-F238E27FC236}">
                <a16:creationId xmlns:a16="http://schemas.microsoft.com/office/drawing/2014/main" id="{5F1CE594-DC51-45E2-94D4-89CC1B95A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1071563"/>
            <a:ext cx="8701087" cy="542925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s-ES" altLang="es-ES"/>
              <a:t>Causas sociales: estructura social conflictiva (“como pólvora seca” esperando la menor chispa para explotar).</a:t>
            </a:r>
          </a:p>
          <a:p>
            <a:pPr>
              <a:lnSpc>
                <a:spcPct val="120000"/>
              </a:lnSpc>
            </a:pPr>
            <a:endParaRPr lang="es-ES" altLang="es-ES"/>
          </a:p>
          <a:p>
            <a:pPr lvl="1">
              <a:lnSpc>
                <a:spcPct val="120000"/>
              </a:lnSpc>
              <a:buFontTx/>
              <a:buNone/>
            </a:pPr>
            <a:r>
              <a:rPr lang="es-ES" altLang="es-ES"/>
              <a:t>1.- Los </a:t>
            </a:r>
            <a:r>
              <a:rPr lang="es-ES" altLang="es-ES">
                <a:solidFill>
                  <a:srgbClr val="FFFF00"/>
                </a:solidFill>
              </a:rPr>
              <a:t>burgueses</a:t>
            </a:r>
            <a:r>
              <a:rPr lang="es-ES" altLang="es-ES"/>
              <a:t> se habían enriquecido durante el s. XVIII pero tenían </a:t>
            </a:r>
            <a:r>
              <a:rPr lang="es-ES" altLang="es-ES" u="sng"/>
              <a:t>poco poder político </a:t>
            </a:r>
            <a:r>
              <a:rPr lang="es-ES" altLang="es-ES"/>
              <a:t>y además </a:t>
            </a:r>
            <a:r>
              <a:rPr lang="es-ES" altLang="es-ES" u="sng"/>
              <a:t>pagaban impuestos</a:t>
            </a:r>
            <a:r>
              <a:rPr lang="es-ES" altLang="es-ES"/>
              <a:t>.</a:t>
            </a:r>
          </a:p>
          <a:p>
            <a:pPr lvl="1">
              <a:lnSpc>
                <a:spcPct val="120000"/>
              </a:lnSpc>
              <a:buFontTx/>
              <a:buNone/>
            </a:pPr>
            <a:endParaRPr lang="es-ES" altLang="es-ES"/>
          </a:p>
          <a:p>
            <a:pPr lvl="1">
              <a:lnSpc>
                <a:spcPct val="120000"/>
              </a:lnSpc>
              <a:buFontTx/>
              <a:buNone/>
            </a:pPr>
            <a:r>
              <a:rPr lang="es-ES" altLang="es-ES"/>
              <a:t>2.- La </a:t>
            </a:r>
            <a:r>
              <a:rPr lang="es-ES" altLang="es-ES">
                <a:solidFill>
                  <a:srgbClr val="FFFF00"/>
                </a:solidFill>
              </a:rPr>
              <a:t>nobleza</a:t>
            </a:r>
            <a:r>
              <a:rPr lang="es-ES" altLang="es-ES"/>
              <a:t> ocupaba los </a:t>
            </a:r>
            <a:r>
              <a:rPr lang="es-ES" altLang="es-ES" u="sng"/>
              <a:t>altos cargos </a:t>
            </a:r>
            <a:r>
              <a:rPr lang="es-ES" altLang="es-ES"/>
              <a:t>del gobierno y ejército y además </a:t>
            </a:r>
            <a:r>
              <a:rPr lang="es-ES" altLang="es-ES" u="sng"/>
              <a:t>no pagaban impuestos</a:t>
            </a:r>
            <a:r>
              <a:rPr lang="es-ES" altLang="es-ES"/>
              <a:t>.</a:t>
            </a:r>
          </a:p>
          <a:p>
            <a:pPr lvl="1">
              <a:lnSpc>
                <a:spcPct val="120000"/>
              </a:lnSpc>
              <a:buFontTx/>
              <a:buNone/>
            </a:pPr>
            <a:endParaRPr lang="es-ES" altLang="es-ES"/>
          </a:p>
          <a:p>
            <a:pPr lvl="1">
              <a:lnSpc>
                <a:spcPct val="120000"/>
              </a:lnSpc>
              <a:buFontTx/>
              <a:buNone/>
            </a:pPr>
            <a:r>
              <a:rPr lang="es-ES" altLang="es-ES"/>
              <a:t>3.- El </a:t>
            </a:r>
            <a:r>
              <a:rPr lang="es-ES" altLang="es-ES">
                <a:solidFill>
                  <a:srgbClr val="FFFF00"/>
                </a:solidFill>
              </a:rPr>
              <a:t>campesinado</a:t>
            </a:r>
            <a:r>
              <a:rPr lang="es-ES" altLang="es-ES"/>
              <a:t> quiere acabar con los derechos feudales y luchará por suprimirlos.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Título">
            <a:extLst>
              <a:ext uri="{FF2B5EF4-FFF2-40B4-BE49-F238E27FC236}">
                <a16:creationId xmlns:a16="http://schemas.microsoft.com/office/drawing/2014/main" id="{43B6B8B9-9E88-4095-8828-8A59F177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300038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 b="1">
                <a:solidFill>
                  <a:srgbClr val="FFFF00"/>
                </a:solidFill>
              </a:rPr>
              <a:t>Causas Sociales</a:t>
            </a:r>
          </a:p>
        </p:txBody>
      </p:sp>
      <p:sp>
        <p:nvSpPr>
          <p:cNvPr id="6" name="5 Marcador de contenido">
            <a:extLst>
              <a:ext uri="{FF2B5EF4-FFF2-40B4-BE49-F238E27FC236}">
                <a16:creationId xmlns:a16="http://schemas.microsoft.com/office/drawing/2014/main" id="{2629FB0B-5456-4A28-A612-EABB635A2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692150"/>
            <a:ext cx="8701087" cy="2214563"/>
          </a:xfrm>
        </p:spPr>
        <p:txBody>
          <a:bodyPr/>
          <a:lstStyle/>
          <a:p>
            <a:pPr>
              <a:defRPr/>
            </a:pPr>
            <a:r>
              <a:rPr lang="es-ES" dirty="0"/>
              <a:t>A finales del XVIII, Francia mantenía el Antiguo Régimen:</a:t>
            </a:r>
          </a:p>
          <a:p>
            <a:pPr lvl="1" algn="ctr">
              <a:spcBef>
                <a:spcPts val="0"/>
              </a:spcBef>
              <a:buFontTx/>
              <a:buNone/>
              <a:defRPr/>
            </a:pPr>
            <a:r>
              <a:rPr lang="es-ES" sz="3200" b="1" spc="300" dirty="0">
                <a:solidFill>
                  <a:srgbClr val="FFFF00"/>
                </a:solidFill>
              </a:rPr>
              <a:t>SOCIEDAD ESTAMENTAL </a:t>
            </a:r>
          </a:p>
          <a:p>
            <a:pPr lvl="1" algn="ctr">
              <a:spcBef>
                <a:spcPts val="0"/>
              </a:spcBef>
              <a:buFontTx/>
              <a:buNone/>
              <a:defRPr/>
            </a:pPr>
            <a:r>
              <a:rPr lang="es-ES" dirty="0"/>
              <a:t>(privilegiados y no privilegiados).</a:t>
            </a:r>
          </a:p>
        </p:txBody>
      </p:sp>
      <p:pic>
        <p:nvPicPr>
          <p:cNvPr id="5" name="Picture 10" descr="http://www.cnice.mecd.es/eos/MaterialesEducativos/bachillerato/historia/revfran/images/3estados.jpg">
            <a:extLst>
              <a:ext uri="{FF2B5EF4-FFF2-40B4-BE49-F238E27FC236}">
                <a16:creationId xmlns:a16="http://schemas.microsoft.com/office/drawing/2014/main" id="{B54A338F-D551-4958-B409-9ABE4AF3A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9500"/>
            <a:ext cx="4162425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2">
            <a:extLst>
              <a:ext uri="{FF2B5EF4-FFF2-40B4-BE49-F238E27FC236}">
                <a16:creationId xmlns:a16="http://schemas.microsoft.com/office/drawing/2014/main" id="{07CB1B09-AE40-494C-B2D7-74DA4D2CA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7" t="21199" r="3279"/>
          <a:stretch>
            <a:fillRect/>
          </a:stretch>
        </p:blipFill>
        <p:spPr bwMode="auto">
          <a:xfrm>
            <a:off x="4994275" y="2636838"/>
            <a:ext cx="4330700" cy="422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>
            <a:extLst>
              <a:ext uri="{FF2B5EF4-FFF2-40B4-BE49-F238E27FC236}">
                <a16:creationId xmlns:a16="http://schemas.microsoft.com/office/drawing/2014/main" id="{8AC2414B-AF06-48C7-BEB7-E200D0045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2173288"/>
            <a:ext cx="2016125" cy="3416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ESTA CARICATURA MUESTRA COMO EL ESTADO LLANO SENTÍA QUE CARGABA CON  LOS OTROS DOS ESTAMENTOS, LA NOBLEZA Y EL CLERO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D0EDCA3A-D6A7-4BC6-B1D9-6201BFFCFEF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508625" y="188913"/>
            <a:ext cx="3167063" cy="576262"/>
          </a:xfrm>
        </p:spPr>
        <p:txBody>
          <a:bodyPr/>
          <a:lstStyle/>
          <a:p>
            <a:pPr algn="ctr" eaLnBrk="1" hangingPunct="1"/>
            <a:r>
              <a:rPr lang="es-ES" altLang="es-ES" sz="2800"/>
              <a:t>CAUSAS SOCIALES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BC8EE111-D889-4629-BDCF-41D4FFAC4D8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580063" y="836613"/>
            <a:ext cx="3240087" cy="36718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/>
              <a:t>Era la sociedad del antiguo régimen: </a:t>
            </a:r>
          </a:p>
          <a:p>
            <a:pPr eaLnBrk="1" hangingPunct="1">
              <a:lnSpc>
                <a:spcPct val="90000"/>
              </a:lnSpc>
            </a:pPr>
            <a:endParaRPr lang="es-ES" altLang="es-ES"/>
          </a:p>
          <a:p>
            <a:pPr eaLnBrk="1" hangingPunct="1">
              <a:lnSpc>
                <a:spcPct val="90000"/>
              </a:lnSpc>
            </a:pPr>
            <a:r>
              <a:rPr lang="es-ES" altLang="es-ES"/>
              <a:t>Nobleza y Clero con privilegios.</a:t>
            </a:r>
          </a:p>
          <a:p>
            <a:pPr eaLnBrk="1" hangingPunct="1">
              <a:lnSpc>
                <a:spcPct val="90000"/>
              </a:lnSpc>
            </a:pPr>
            <a:endParaRPr lang="es-ES" altLang="es-ES"/>
          </a:p>
          <a:p>
            <a:pPr eaLnBrk="1" hangingPunct="1">
              <a:lnSpc>
                <a:spcPct val="90000"/>
              </a:lnSpc>
            </a:pPr>
            <a:r>
              <a:rPr lang="es-ES" altLang="es-ES"/>
              <a:t>Y un tercer estado sin ellos.</a:t>
            </a:r>
          </a:p>
        </p:txBody>
      </p:sp>
      <p:pic>
        <p:nvPicPr>
          <p:cNvPr id="37892" name="Picture 5" descr="Sociedad%20francesa%20durante%20el%20siglo%20XVIII">
            <a:extLst>
              <a:ext uri="{FF2B5EF4-FFF2-40B4-BE49-F238E27FC236}">
                <a16:creationId xmlns:a16="http://schemas.microsoft.com/office/drawing/2014/main" id="{D7FD4C22-4195-4EFF-AD42-DE5ED0EE2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4752975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4 CuadroTexto">
            <a:extLst>
              <a:ext uri="{FF2B5EF4-FFF2-40B4-BE49-F238E27FC236}">
                <a16:creationId xmlns:a16="http://schemas.microsoft.com/office/drawing/2014/main" id="{A87980BB-1BD5-4385-BB2B-1E451B295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797425"/>
            <a:ext cx="88201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>
                <a:solidFill>
                  <a:schemeClr val="bg1"/>
                </a:solidFill>
              </a:rPr>
              <a:t>La representación de cada estamento de la sociedad era desigual.  Observa…</a:t>
            </a:r>
          </a:p>
          <a:p>
            <a:pPr eaLnBrk="1" hangingPunct="1"/>
            <a:r>
              <a:rPr lang="es-ES" altLang="es-ES">
                <a:solidFill>
                  <a:schemeClr val="bg1"/>
                </a:solidFill>
              </a:rPr>
              <a:t>Sin embargo, cada estado tenía un voto. Total de votos por Francia 3 votos. </a:t>
            </a:r>
          </a:p>
          <a:p>
            <a:pPr eaLnBrk="1" hangingPunct="1"/>
            <a:r>
              <a:rPr lang="es-ES" altLang="es-ES">
                <a:solidFill>
                  <a:schemeClr val="bg1"/>
                </a:solidFill>
              </a:rPr>
              <a:t>La representación en los Estados Generales estaba asegurada de 2 votos contra 1.</a:t>
            </a:r>
          </a:p>
          <a:p>
            <a:pPr eaLnBrk="1" hangingPunct="1"/>
            <a:endParaRPr lang="es-ES" altLang="es-ES">
              <a:solidFill>
                <a:schemeClr val="bg1"/>
              </a:solidFill>
            </a:endParaRPr>
          </a:p>
          <a:p>
            <a:pPr eaLnBrk="1" hangingPunct="1"/>
            <a:r>
              <a:rPr lang="es-ES" altLang="es-ES">
                <a:solidFill>
                  <a:schemeClr val="bg1"/>
                </a:solidFill>
              </a:rPr>
              <a:t>1er. Estado.   Los nobles .		es el   2  %   de la población.	Un voto.</a:t>
            </a:r>
          </a:p>
          <a:p>
            <a:pPr eaLnBrk="1" hangingPunct="1"/>
            <a:r>
              <a:rPr lang="es-ES" altLang="es-ES">
                <a:solidFill>
                  <a:schemeClr val="bg1"/>
                </a:solidFill>
              </a:rPr>
              <a:t>2 º    Estado.  El clero. 		es el   1   %   de la población.	Un voto.</a:t>
            </a:r>
          </a:p>
          <a:p>
            <a:pPr eaLnBrk="1" hangingPunct="1"/>
            <a:r>
              <a:rPr lang="es-ES" altLang="es-ES">
                <a:solidFill>
                  <a:schemeClr val="bg1"/>
                </a:solidFill>
              </a:rPr>
              <a:t>3er   Estado.  El pueblo Llano 	es el  97 %   de la población.	Un voto.</a:t>
            </a:r>
          </a:p>
          <a:p>
            <a:pPr eaLnBrk="1" hangingPunct="1"/>
            <a:endParaRPr lang="es-ES" altLang="es-E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B8EB452-47B4-48AE-A01B-01FF6BB61B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3284538"/>
            <a:ext cx="8640762" cy="1143000"/>
          </a:xfrm>
        </p:spPr>
        <p:txBody>
          <a:bodyPr/>
          <a:lstStyle/>
          <a:p>
            <a:pPr eaLnBrk="1" hangingPunct="1"/>
            <a:r>
              <a:rPr lang="es-ES" altLang="es-ES" dirty="0">
                <a:solidFill>
                  <a:srgbClr val="FFFF00"/>
                </a:solidFill>
              </a:rPr>
              <a:t>CAUSAS  DE LA REVOLUCIÓN FRANCESA</a:t>
            </a:r>
            <a:br>
              <a:rPr lang="es-ES" altLang="es-ES" dirty="0">
                <a:solidFill>
                  <a:srgbClr val="FFFF00"/>
                </a:solidFill>
              </a:rPr>
            </a:br>
            <a:br>
              <a:rPr lang="es-ES" altLang="es-ES" dirty="0">
                <a:solidFill>
                  <a:srgbClr val="FFFF00"/>
                </a:solidFill>
              </a:rPr>
            </a:br>
            <a:br>
              <a:rPr lang="es-ES" altLang="es-ES" dirty="0">
                <a:solidFill>
                  <a:srgbClr val="FFFF00"/>
                </a:solidFill>
              </a:rPr>
            </a:br>
            <a:r>
              <a:rPr lang="es-ES" altLang="es-ES" sz="5400" dirty="0">
                <a:solidFill>
                  <a:srgbClr val="FFFF00"/>
                </a:solidFill>
              </a:rPr>
              <a:t>ECONÓMICAS</a:t>
            </a:r>
            <a:br>
              <a:rPr lang="es-ES" altLang="es-ES" dirty="0">
                <a:solidFill>
                  <a:srgbClr val="FFFF00"/>
                </a:solidFill>
              </a:rPr>
            </a:br>
            <a:br>
              <a:rPr lang="es-ES" altLang="es-ES" dirty="0">
                <a:solidFill>
                  <a:srgbClr val="FFFF00"/>
                </a:solidFill>
              </a:rPr>
            </a:br>
            <a:endParaRPr lang="es-ES" altLang="es-E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Título">
            <a:extLst>
              <a:ext uri="{FF2B5EF4-FFF2-40B4-BE49-F238E27FC236}">
                <a16:creationId xmlns:a16="http://schemas.microsoft.com/office/drawing/2014/main" id="{5AD19E88-C284-4861-8776-02F281173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300038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 b="1">
                <a:solidFill>
                  <a:srgbClr val="FFFF00"/>
                </a:solidFill>
              </a:rPr>
              <a:t>CAUSAS ECONÓMICAS</a:t>
            </a:r>
          </a:p>
        </p:txBody>
      </p:sp>
      <p:sp>
        <p:nvSpPr>
          <p:cNvPr id="6" name="5 Marcador de contenido">
            <a:extLst>
              <a:ext uri="{FF2B5EF4-FFF2-40B4-BE49-F238E27FC236}">
                <a16:creationId xmlns:a16="http://schemas.microsoft.com/office/drawing/2014/main" id="{2DEDA4FE-744C-48D0-B630-E866E4BC2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1071563"/>
            <a:ext cx="8750300" cy="989012"/>
          </a:xfrm>
        </p:spPr>
        <p:txBody>
          <a:bodyPr/>
          <a:lstStyle/>
          <a:p>
            <a:pPr>
              <a:buFontTx/>
              <a:buNone/>
            </a:pPr>
            <a:r>
              <a:rPr lang="es-ES" altLang="es-ES">
                <a:solidFill>
                  <a:srgbClr val="FFFF00"/>
                </a:solidFill>
              </a:rPr>
              <a:t>ECONOMÍA AGRARIA Y RURAL</a:t>
            </a:r>
            <a:r>
              <a:rPr lang="es-ES" altLang="es-ES"/>
              <a:t>, todavía con </a:t>
            </a:r>
            <a:r>
              <a:rPr lang="es-ES" altLang="es-ES">
                <a:solidFill>
                  <a:srgbClr val="FFFF00"/>
                </a:solidFill>
              </a:rPr>
              <a:t>rasgos feudales</a:t>
            </a:r>
            <a:r>
              <a:rPr lang="es-ES" altLang="es-ES"/>
              <a:t>, pese a que se abría paso el capitalismo y el liberalismo económico.</a:t>
            </a:r>
          </a:p>
          <a:p>
            <a:pPr>
              <a:buFontTx/>
              <a:buNone/>
            </a:pPr>
            <a:endParaRPr lang="es-ES" altLang="es-ES"/>
          </a:p>
        </p:txBody>
      </p:sp>
      <p:sp>
        <p:nvSpPr>
          <p:cNvPr id="4" name="5 Marcador de contenido">
            <a:extLst>
              <a:ext uri="{FF2B5EF4-FFF2-40B4-BE49-F238E27FC236}">
                <a16:creationId xmlns:a16="http://schemas.microsoft.com/office/drawing/2014/main" id="{5038F00A-478F-4173-BDD2-BBCFACF8EB15}"/>
              </a:ext>
            </a:extLst>
          </p:cNvPr>
          <p:cNvSpPr txBox="1">
            <a:spLocks/>
          </p:cNvSpPr>
          <p:nvPr/>
        </p:nvSpPr>
        <p:spPr bwMode="auto">
          <a:xfrm>
            <a:off x="0" y="2492375"/>
            <a:ext cx="8915400" cy="379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eaLnBrk="0" hangingPunct="0">
              <a:lnSpc>
                <a:spcPct val="12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ES" sz="2400" kern="0" dirty="0">
                <a:solidFill>
                  <a:schemeClr val="bg1"/>
                </a:solidFill>
                <a:latin typeface="Calibri" pitchFamily="34" charset="0"/>
              </a:rPr>
              <a:t>Causas económicas: </a:t>
            </a:r>
          </a:p>
          <a:p>
            <a:pPr marL="742950" lvl="1" indent="-285750" algn="just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s-ES" sz="2000" kern="0" dirty="0">
                <a:solidFill>
                  <a:schemeClr val="bg1"/>
                </a:solidFill>
                <a:latin typeface="Calibri" pitchFamily="34" charset="0"/>
              </a:rPr>
              <a:t>Hubo malas cosechas (desde 1760, 1787-89) </a:t>
            </a:r>
            <a:r>
              <a:rPr lang="es-ES" sz="2000" kern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</a:t>
            </a:r>
            <a:r>
              <a:rPr lang="es-ES" sz="2000" kern="0" dirty="0">
                <a:solidFill>
                  <a:schemeClr val="bg1"/>
                </a:solidFill>
                <a:latin typeface="Calibri" pitchFamily="34" charset="0"/>
              </a:rPr>
              <a:t> alza (suben) de los precios </a:t>
            </a:r>
            <a:r>
              <a:rPr lang="es-ES" sz="2000" kern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</a:t>
            </a:r>
            <a:r>
              <a:rPr lang="es-ES" sz="2000" kern="0" dirty="0">
                <a:solidFill>
                  <a:schemeClr val="bg1"/>
                </a:solidFill>
                <a:latin typeface="Calibri" pitchFamily="34" charset="0"/>
              </a:rPr>
              <a:t> hambre y miseria </a:t>
            </a:r>
            <a:r>
              <a:rPr lang="es-ES" sz="2000" kern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 </a:t>
            </a:r>
            <a:r>
              <a:rPr lang="es-ES" sz="2000" kern="0" dirty="0">
                <a:solidFill>
                  <a:schemeClr val="bg1"/>
                </a:solidFill>
                <a:latin typeface="Calibri" pitchFamily="34" charset="0"/>
              </a:rPr>
              <a:t>quejas,  y motines (protestas) populares por el hambre.</a:t>
            </a:r>
          </a:p>
          <a:p>
            <a:pPr marL="742950" lvl="1" indent="-285750" algn="just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s-ES" sz="2000" kern="0" dirty="0">
                <a:solidFill>
                  <a:schemeClr val="bg1"/>
                </a:solidFill>
                <a:latin typeface="Calibri" pitchFamily="34" charset="0"/>
              </a:rPr>
              <a:t>Grave crisis financiera por los gastos de la corte y los conflictos bélicos </a:t>
            </a:r>
            <a:r>
              <a:rPr lang="es-ES" sz="2000" kern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</a:t>
            </a:r>
            <a:r>
              <a:rPr lang="es-ES" sz="2000" kern="0" dirty="0">
                <a:solidFill>
                  <a:schemeClr val="bg1"/>
                </a:solidFill>
                <a:latin typeface="Calibri" pitchFamily="34" charset="0"/>
              </a:rPr>
              <a:t> Hacienda en bancarrota (100 millones de libras de déficit). Ver gráfico de la otra diapositiva.</a:t>
            </a:r>
          </a:p>
          <a:p>
            <a:pPr marL="808038" lvl="2" indent="-228600" algn="just" eaLnBrk="0" hangingPunct="0">
              <a:lnSpc>
                <a:spcPct val="12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ES" sz="2000" kern="0" dirty="0">
                <a:solidFill>
                  <a:srgbClr val="FFFF00"/>
                </a:solidFill>
                <a:latin typeface="Calibri" pitchFamily="34" charset="0"/>
              </a:rPr>
              <a:t>SOLUCIÓN</a:t>
            </a:r>
            <a:r>
              <a:rPr lang="es-ES" sz="2000" kern="0" dirty="0">
                <a:solidFill>
                  <a:schemeClr val="bg1"/>
                </a:solidFill>
                <a:latin typeface="Calibri" pitchFamily="34" charset="0"/>
              </a:rPr>
              <a:t> (propuesta de </a:t>
            </a:r>
            <a:r>
              <a:rPr lang="es-ES" sz="2000" kern="0" dirty="0" err="1">
                <a:solidFill>
                  <a:schemeClr val="bg1"/>
                </a:solidFill>
                <a:latin typeface="Calibri" pitchFamily="34" charset="0"/>
              </a:rPr>
              <a:t>Turgot</a:t>
            </a:r>
            <a:r>
              <a:rPr lang="es-ES" sz="2000" kern="0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s-ES" sz="2000" kern="0" dirty="0" err="1">
                <a:solidFill>
                  <a:schemeClr val="bg1"/>
                </a:solidFill>
                <a:latin typeface="Calibri" pitchFamily="34" charset="0"/>
              </a:rPr>
              <a:t>Calonne</a:t>
            </a:r>
            <a:r>
              <a:rPr lang="es-ES" sz="2000" kern="0" dirty="0">
                <a:solidFill>
                  <a:schemeClr val="bg1"/>
                </a:solidFill>
                <a:latin typeface="Calibri" pitchFamily="34" charset="0"/>
              </a:rPr>
              <a:t> y </a:t>
            </a:r>
            <a:r>
              <a:rPr lang="es-ES" sz="2000" kern="0" dirty="0" err="1">
                <a:solidFill>
                  <a:schemeClr val="bg1"/>
                </a:solidFill>
                <a:latin typeface="Calibri" pitchFamily="34" charset="0"/>
              </a:rPr>
              <a:t>Necker</a:t>
            </a:r>
            <a:r>
              <a:rPr lang="es-ES" sz="2000" kern="0" dirty="0">
                <a:solidFill>
                  <a:schemeClr val="bg1"/>
                </a:solidFill>
                <a:latin typeface="Calibri" pitchFamily="34" charset="0"/>
              </a:rPr>
              <a:t>) </a:t>
            </a:r>
            <a:r>
              <a:rPr lang="es-ES" sz="2000" kern="0" dirty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</a:t>
            </a:r>
            <a:r>
              <a:rPr lang="es-ES" sz="2000" kern="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s-ES" sz="2000" kern="0" dirty="0">
                <a:solidFill>
                  <a:srgbClr val="FFFF00"/>
                </a:solidFill>
                <a:latin typeface="Calibri" pitchFamily="34" charset="0"/>
              </a:rPr>
              <a:t>nobleza y clero pagaran impuestos.  </a:t>
            </a:r>
            <a:r>
              <a:rPr lang="es-ES" sz="2000" kern="0" dirty="0">
                <a:solidFill>
                  <a:schemeClr val="bg1"/>
                </a:solidFill>
                <a:latin typeface="Calibri" pitchFamily="34" charset="0"/>
              </a:rPr>
              <a:t>Es decir, todos los estados  deben pagar impuestos.</a:t>
            </a:r>
          </a:p>
          <a:p>
            <a:pPr marL="808038" lvl="2" indent="-228600" algn="just" eaLnBrk="0" hangingPunct="0">
              <a:lnSpc>
                <a:spcPct val="12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ES" sz="2000" kern="0" dirty="0">
                <a:solidFill>
                  <a:schemeClr val="bg1"/>
                </a:solidFill>
                <a:latin typeface="Calibri" pitchFamily="34" charset="0"/>
              </a:rPr>
              <a:t>Estos estamentos </a:t>
            </a:r>
            <a:r>
              <a:rPr lang="es-ES" sz="2000" kern="0" dirty="0">
                <a:solidFill>
                  <a:srgbClr val="FFFF00"/>
                </a:solidFill>
                <a:latin typeface="Calibri" pitchFamily="34" charset="0"/>
              </a:rPr>
              <a:t>se oponen a pagar impuestos </a:t>
            </a:r>
            <a:r>
              <a:rPr lang="es-ES" sz="2000" kern="0" dirty="0">
                <a:solidFill>
                  <a:schemeClr val="bg1"/>
                </a:solidFill>
                <a:latin typeface="Calibri" pitchFamily="34" charset="0"/>
              </a:rPr>
              <a:t>y piden la convocatoria de Estados Generales. Donde cada estamento tiene un voto (3 votos en total)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  <p:bldP spid="4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1 Título">
            <a:extLst>
              <a:ext uri="{FF2B5EF4-FFF2-40B4-BE49-F238E27FC236}">
                <a16:creationId xmlns:a16="http://schemas.microsoft.com/office/drawing/2014/main" id="{9E38C39D-AD05-4A56-9BAA-8B0F08DE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300038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 b="1">
                <a:solidFill>
                  <a:srgbClr val="FFFF00"/>
                </a:solidFill>
              </a:rPr>
              <a:t> CAUSAS ECONÓMICAS</a:t>
            </a:r>
            <a:endParaRPr lang="es-ES" altLang="es-ES"/>
          </a:p>
        </p:txBody>
      </p:sp>
      <p:graphicFrame>
        <p:nvGraphicFramePr>
          <p:cNvPr id="4" name="Group 174">
            <a:extLst>
              <a:ext uri="{FF2B5EF4-FFF2-40B4-BE49-F238E27FC236}">
                <a16:creationId xmlns:a16="http://schemas.microsoft.com/office/drawing/2014/main" id="{ECB425B4-53F8-4601-96D4-59A5C130842C}"/>
              </a:ext>
            </a:extLst>
          </p:cNvPr>
          <p:cNvGraphicFramePr>
            <a:graphicFrameLocks noGrp="1"/>
          </p:cNvGraphicFramePr>
          <p:nvPr/>
        </p:nvGraphicFramePr>
        <p:xfrm>
          <a:off x="357188" y="1214438"/>
          <a:ext cx="8429624" cy="4159249"/>
        </p:xfrm>
        <a:graphic>
          <a:graphicData uri="http://schemas.openxmlformats.org/drawingml/2006/table">
            <a:tbl>
              <a:tblPr/>
              <a:tblGrid>
                <a:gridCol w="2267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7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40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9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279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PRESUPUESTO DE FRANCIA EN 1788 (EN LIBRAS)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20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GASTOS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INGRESOS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9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Gastos civiles  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145.802.388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Impuestos directos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157.583.461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17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Gastos militares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165.510.050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Impuestos indirectos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207.963.427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6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Pago de la deuda 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310.426.744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Resto ingresos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137.999.161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2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621.739.182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503.546.049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27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DÉFICIT PÚBLICO</a:t>
                      </a: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118.193.133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25" marB="45725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4072" name="4 CuadroTexto">
            <a:extLst>
              <a:ext uri="{FF2B5EF4-FFF2-40B4-BE49-F238E27FC236}">
                <a16:creationId xmlns:a16="http://schemas.microsoft.com/office/drawing/2014/main" id="{74750D61-06C6-45DC-AC10-681237612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373688"/>
            <a:ext cx="8569325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>
                <a:solidFill>
                  <a:schemeClr val="bg1"/>
                </a:solidFill>
              </a:rPr>
              <a:t>Había más gastos que ingresos. Es decir, el endeudamiento  crecía y crecía. </a:t>
            </a:r>
          </a:p>
          <a:p>
            <a:pPr eaLnBrk="1" hangingPunct="1"/>
            <a:r>
              <a:rPr lang="es-ES" altLang="es-ES">
                <a:solidFill>
                  <a:schemeClr val="bg1"/>
                </a:solidFill>
              </a:rPr>
              <a:t>Una mala economía rumbo a la banca rota. O peor aún, preparaba el camino a una revolución del pueblo de manera inevitable o inminente. </a:t>
            </a:r>
          </a:p>
          <a:p>
            <a:pPr eaLnBrk="1" hangingPunct="1"/>
            <a:r>
              <a:rPr lang="es-ES" altLang="es-ES" sz="1600">
                <a:solidFill>
                  <a:schemeClr val="bg1"/>
                </a:solidFill>
              </a:rPr>
              <a:t>No hay pueblo que aguante tanta injusticia mientras sus gobernantes no sufren con ellos. El pueblo llano estaba sufriendo con hambre las consecuencias de una mala economía.</a:t>
            </a:r>
          </a:p>
        </p:txBody>
      </p:sp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2 Marcador de contenido">
            <a:extLst>
              <a:ext uri="{FF2B5EF4-FFF2-40B4-BE49-F238E27FC236}">
                <a16:creationId xmlns:a16="http://schemas.microsoft.com/office/drawing/2014/main" id="{F0A4AFD8-177F-4153-B8DA-FD3905585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1071563"/>
            <a:ext cx="8701087" cy="5214937"/>
          </a:xfrm>
        </p:spPr>
        <p:txBody>
          <a:bodyPr/>
          <a:lstStyle/>
          <a:p>
            <a:endParaRPr lang="es-ES" altLang="es-ES"/>
          </a:p>
        </p:txBody>
      </p:sp>
      <p:pic>
        <p:nvPicPr>
          <p:cNvPr id="45059" name="Picture 2">
            <a:extLst>
              <a:ext uri="{FF2B5EF4-FFF2-40B4-BE49-F238E27FC236}">
                <a16:creationId xmlns:a16="http://schemas.microsoft.com/office/drawing/2014/main" id="{F18B5F89-CF0B-4E0F-B867-AA68009F0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71" b="4716"/>
          <a:stretch>
            <a:fillRect/>
          </a:stretch>
        </p:blipFill>
        <p:spPr bwMode="auto">
          <a:xfrm>
            <a:off x="-53975" y="188913"/>
            <a:ext cx="9177338" cy="662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A72B6BB8-6BA0-4968-A8FD-F3BEC0B646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2636838"/>
            <a:ext cx="8229600" cy="1143000"/>
          </a:xfrm>
        </p:spPr>
        <p:txBody>
          <a:bodyPr/>
          <a:lstStyle/>
          <a:p>
            <a:pPr eaLnBrk="1" hangingPunct="1"/>
            <a:r>
              <a:rPr lang="es-ES" altLang="es-ES"/>
              <a:t>ETAPAS   o   FASES </a:t>
            </a:r>
            <a:br>
              <a:rPr lang="es-ES" altLang="es-ES"/>
            </a:br>
            <a:r>
              <a:rPr lang="es-ES" altLang="es-ES"/>
              <a:t>de la </a:t>
            </a:r>
            <a:br>
              <a:rPr lang="es-ES" altLang="es-ES"/>
            </a:br>
            <a:r>
              <a:rPr lang="es-ES" altLang="es-ES"/>
              <a:t>REVOLUCIÓN FRANCESA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1 Título">
            <a:extLst>
              <a:ext uri="{FF2B5EF4-FFF2-40B4-BE49-F238E27FC236}">
                <a16:creationId xmlns:a16="http://schemas.microsoft.com/office/drawing/2014/main" id="{E0AC6801-A196-409C-B93E-47E601DC9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endParaRPr lang="es-ES" altLang="es-ES"/>
          </a:p>
        </p:txBody>
      </p:sp>
      <p:sp>
        <p:nvSpPr>
          <p:cNvPr id="49155" name="2 Marcador de contenido">
            <a:extLst>
              <a:ext uri="{FF2B5EF4-FFF2-40B4-BE49-F238E27FC236}">
                <a16:creationId xmlns:a16="http://schemas.microsoft.com/office/drawing/2014/main" id="{1A627317-4129-4849-B747-ECFD8C092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1071563"/>
            <a:ext cx="8701087" cy="5214937"/>
          </a:xfrm>
        </p:spPr>
        <p:txBody>
          <a:bodyPr/>
          <a:lstStyle/>
          <a:p>
            <a:endParaRPr lang="es-ES" altLang="es-ES"/>
          </a:p>
        </p:txBody>
      </p:sp>
      <p:pic>
        <p:nvPicPr>
          <p:cNvPr id="49156" name="Picture 2" descr="https://sites.google.com/a/iesvirgendelcastillo.es/4dhistoria/_/rsrc/1433843779383/trabajo-de-los-grupos/grupo-4/Francia%20-%20cronologia%20revolucion%20francesa.jpg">
            <a:extLst>
              <a:ext uri="{FF2B5EF4-FFF2-40B4-BE49-F238E27FC236}">
                <a16:creationId xmlns:a16="http://schemas.microsoft.com/office/drawing/2014/main" id="{F2CF5DC9-B29C-40D3-9A36-F9FF10C9D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8785225" cy="651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Título">
            <a:extLst>
              <a:ext uri="{FF2B5EF4-FFF2-40B4-BE49-F238E27FC236}">
                <a16:creationId xmlns:a16="http://schemas.microsoft.com/office/drawing/2014/main" id="{63BCB9B5-086D-4BB5-B3AD-81E403588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endParaRPr lang="es-ES" altLang="es-ES"/>
          </a:p>
        </p:txBody>
      </p:sp>
      <p:sp>
        <p:nvSpPr>
          <p:cNvPr id="52227" name="2 Marcador de contenido">
            <a:extLst>
              <a:ext uri="{FF2B5EF4-FFF2-40B4-BE49-F238E27FC236}">
                <a16:creationId xmlns:a16="http://schemas.microsoft.com/office/drawing/2014/main" id="{02DE585D-D614-4CCC-8D25-A2EE58E59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1071563"/>
            <a:ext cx="8701087" cy="5214937"/>
          </a:xfrm>
        </p:spPr>
        <p:txBody>
          <a:bodyPr/>
          <a:lstStyle/>
          <a:p>
            <a:endParaRPr lang="es-ES" altLang="es-ES"/>
          </a:p>
        </p:txBody>
      </p:sp>
      <p:pic>
        <p:nvPicPr>
          <p:cNvPr id="52228" name="Picture 2" descr="http://image.slidesharecdn.com/larevolucinfrancesa-130309191949-phpapp02/95/la-revolucin-francesa-ppt-4-638.jpg?cb=1362856875">
            <a:extLst>
              <a:ext uri="{FF2B5EF4-FFF2-40B4-BE49-F238E27FC236}">
                <a16:creationId xmlns:a16="http://schemas.microsoft.com/office/drawing/2014/main" id="{3E82B430-C09B-40B0-B98E-6BA656F9B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8785225" cy="648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48A86997-C480-478C-A235-4BE499EA81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228600"/>
            <a:ext cx="7467600" cy="1143000"/>
          </a:xfrm>
        </p:spPr>
        <p:txBody>
          <a:bodyPr wrap="square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" altLang="es-ES" sz="3700"/>
              <a:t>El rey Luis XVI convoca a los Estados Generales</a:t>
            </a:r>
          </a:p>
        </p:txBody>
      </p:sp>
      <p:pic>
        <p:nvPicPr>
          <p:cNvPr id="53252" name="Picture 5" descr="estadgenbis">
            <a:extLst>
              <a:ext uri="{FF2B5EF4-FFF2-40B4-BE49-F238E27FC236}">
                <a16:creationId xmlns:a16="http://schemas.microsoft.com/office/drawing/2014/main" id="{7735D611-8924-42DA-813C-3D038CC4B5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3" r="27317" b="-3"/>
          <a:stretch/>
        </p:blipFill>
        <p:spPr bwMode="auto">
          <a:xfrm>
            <a:off x="1371600" y="1676400"/>
            <a:ext cx="3695700" cy="4419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Rectangle 3">
            <a:extLst>
              <a:ext uri="{FF2B5EF4-FFF2-40B4-BE49-F238E27FC236}">
                <a16:creationId xmlns:a16="http://schemas.microsoft.com/office/drawing/2014/main" id="{1C1F8B62-DFB4-400D-9BD1-65D7D728B29D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5219700" y="1676400"/>
            <a:ext cx="3695700" cy="4419600"/>
          </a:xfrm>
        </p:spPr>
        <p:txBody>
          <a:bodyPr wrap="square" anchor="t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altLang="es-ES"/>
              <a:t>Reunión que se realizó en Versalles con representantes de toda Francia.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ES"/>
              <a:t> para tratar el problema de mantener o no los privilegios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s-ES"/>
              <a:t>No se llega a acuerdo.</a:t>
            </a:r>
            <a:endParaRPr lang="es-ES" altLang="es-E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7ABE0012-2102-43B3-80A0-24E6143C16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/>
              <a:t>Asamblea Nacional Constituyente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E52ED7E7-19ED-4CD5-A13E-0DA831B373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683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sz="2400"/>
              <a:t>El tercer estado, además de miembros de la nobleza y del clero se van a la sala de juego de pelota.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sz="2400"/>
              <a:t>Deciden  no separarse hasta darle a Francia una Consitución política.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sz="2400"/>
              <a:t>Realizan  grandes cambios al sistema francés.</a:t>
            </a:r>
          </a:p>
        </p:txBody>
      </p:sp>
      <p:pic>
        <p:nvPicPr>
          <p:cNvPr id="54276" name="Picture 6" descr="asamblea">
            <a:extLst>
              <a:ext uri="{FF2B5EF4-FFF2-40B4-BE49-F238E27FC236}">
                <a16:creationId xmlns:a16="http://schemas.microsoft.com/office/drawing/2014/main" id="{DAEC9EBB-7A08-43AD-A20E-56F638C2B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1341438"/>
            <a:ext cx="13906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8" descr="DAJ03002">
            <a:extLst>
              <a:ext uri="{FF2B5EF4-FFF2-40B4-BE49-F238E27FC236}">
                <a16:creationId xmlns:a16="http://schemas.microsoft.com/office/drawing/2014/main" id="{867E329F-2B5C-4E9C-B57F-A18560967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573463"/>
            <a:ext cx="381000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33E1CA78-9E56-4166-A607-409F4943C0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_tradnl" altLang="es-ES"/>
              <a:t>Toma de la Bastilla</a:t>
            </a:r>
            <a:endParaRPr lang="es-ES" altLang="es-ES"/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F68055AC-212B-4441-8491-94C66AF772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970338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altLang="es-ES" sz="2800"/>
              <a:t>Durante la Asamblea constituyente, el 14 de julio de 1789, los parisinos queman la bastilla.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ES" sz="2800"/>
              <a:t>La bastilla era una antigua cárcel y era considerada el símbolo del poder absoluto del rey.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ES" sz="2800"/>
              <a:t>El 14 de julio es día nacional de Francia.</a:t>
            </a:r>
          </a:p>
          <a:p>
            <a:pPr eaLnBrk="1" hangingPunct="1">
              <a:lnSpc>
                <a:spcPct val="80000"/>
              </a:lnSpc>
            </a:pPr>
            <a:endParaRPr lang="es-ES" altLang="es-ES" sz="2800"/>
          </a:p>
        </p:txBody>
      </p:sp>
      <p:pic>
        <p:nvPicPr>
          <p:cNvPr id="55300" name="Picture 4" descr="Image_16">
            <a:extLst>
              <a:ext uri="{FF2B5EF4-FFF2-40B4-BE49-F238E27FC236}">
                <a16:creationId xmlns:a16="http://schemas.microsoft.com/office/drawing/2014/main" id="{3498246E-3075-4F40-84EE-9B5EE8081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341438"/>
            <a:ext cx="4032250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1" name="Text Box 5">
            <a:extLst>
              <a:ext uri="{FF2B5EF4-FFF2-40B4-BE49-F238E27FC236}">
                <a16:creationId xmlns:a16="http://schemas.microsoft.com/office/drawing/2014/main" id="{3502DF44-9212-42D6-BE97-66DCD38EF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5157788"/>
            <a:ext cx="4032250" cy="119062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bg2"/>
                </a:solidFill>
              </a:rPr>
              <a:t>El pueblo de París reaccionó violentamente cuando se supo que el rey había puesto tropas en las afueras de la ciudad.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5" descr="revolucion%20francesa%20Toma%20Bastilla">
            <a:extLst>
              <a:ext uri="{FF2B5EF4-FFF2-40B4-BE49-F238E27FC236}">
                <a16:creationId xmlns:a16="http://schemas.microsoft.com/office/drawing/2014/main" id="{4937A075-4AD0-4A77-B111-37B0F958A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ext Box 6">
            <a:extLst>
              <a:ext uri="{FF2B5EF4-FFF2-40B4-BE49-F238E27FC236}">
                <a16:creationId xmlns:a16="http://schemas.microsoft.com/office/drawing/2014/main" id="{AAD50BDF-4A04-4095-85BC-864092C3A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404813"/>
            <a:ext cx="489585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Toma de la Bastilla</a:t>
            </a:r>
          </a:p>
          <a:p>
            <a:pPr algn="ctr">
              <a:spcBef>
                <a:spcPct val="50000"/>
              </a:spcBef>
              <a:defRPr/>
            </a:pPr>
            <a:r>
              <a:rPr lang="es-ES" b="1" dirty="0">
                <a:solidFill>
                  <a:srgbClr val="000000"/>
                </a:solidFill>
                <a:latin typeface="Arial" charset="0"/>
              </a:rPr>
              <a:t>14 de Julio 1789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36BFD11D-2F6D-4005-81C2-F4417EB870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20713"/>
            <a:ext cx="8701088" cy="628650"/>
          </a:xfrm>
        </p:spPr>
        <p:txBody>
          <a:bodyPr/>
          <a:lstStyle/>
          <a:p>
            <a:pPr eaLnBrk="1" hangingPunct="1"/>
            <a:r>
              <a:rPr lang="es-ES" altLang="es-ES" sz="4000"/>
              <a:t>Declaración de Derechos del Hombre y del Ciudadano</a:t>
            </a:r>
            <a:br>
              <a:rPr lang="es-ES" altLang="es-ES" sz="4000"/>
            </a:br>
            <a:r>
              <a:rPr lang="es-ES" altLang="es-ES" sz="2400"/>
              <a:t>(Obra de la Asamblea Nacional)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48EEF7D-FEFB-4C27-8A31-AC4E28F91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56100" y="2349500"/>
            <a:ext cx="4259263" cy="4062413"/>
          </a:xfrm>
        </p:spPr>
        <p:txBody>
          <a:bodyPr/>
          <a:lstStyle/>
          <a:p>
            <a:pPr eaLnBrk="1" hangingPunct="1"/>
            <a:r>
              <a:rPr lang="es-ES" altLang="es-ES"/>
              <a:t>Se establecen bajo los principios de la Ilustración: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s-ES" altLang="es-ES"/>
          </a:p>
          <a:p>
            <a:pPr eaLnBrk="1" hangingPunct="1"/>
            <a:r>
              <a:rPr lang="es-ES" altLang="es-ES"/>
              <a:t>Igualdad</a:t>
            </a:r>
          </a:p>
          <a:p>
            <a:pPr eaLnBrk="1" hangingPunct="1"/>
            <a:r>
              <a:rPr lang="es-ES" altLang="es-ES"/>
              <a:t>Libertad </a:t>
            </a:r>
          </a:p>
          <a:p>
            <a:pPr eaLnBrk="1" hangingPunct="1"/>
            <a:r>
              <a:rPr lang="es-ES" altLang="es-ES"/>
              <a:t>Tolerancia.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s-ES" altLang="es-ES"/>
          </a:p>
        </p:txBody>
      </p:sp>
      <p:pic>
        <p:nvPicPr>
          <p:cNvPr id="57348" name="Picture 5" descr="les_droit_de_l_homme">
            <a:extLst>
              <a:ext uri="{FF2B5EF4-FFF2-40B4-BE49-F238E27FC236}">
                <a16:creationId xmlns:a16="http://schemas.microsoft.com/office/drawing/2014/main" id="{563D8853-53C0-43DC-9F53-C29023286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917700"/>
            <a:ext cx="3087688" cy="475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AE20B684-27B1-4C1A-82C4-BB8B3962A8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 sz="4000"/>
              <a:t>Asamblea Nacional Constituyente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6409FA69-346F-4426-919E-6BAC34BD13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35600" y="1557338"/>
            <a:ext cx="3179763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altLang="es-ES" sz="2400"/>
              <a:t>Terminan con los privilegios feudales.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ES" sz="2400"/>
              <a:t>Se confiscan (quitan) bienes al clero y a nobles.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ES" sz="2400"/>
              <a:t>Se crea la Constitución Política.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Se establecen los derechos del hombre y del ciudadano.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Se elige  Asamblea legislativa.</a:t>
            </a:r>
          </a:p>
        </p:txBody>
      </p:sp>
      <p:pic>
        <p:nvPicPr>
          <p:cNvPr id="58372" name="Picture 4" descr="Estados%20Generales">
            <a:extLst>
              <a:ext uri="{FF2B5EF4-FFF2-40B4-BE49-F238E27FC236}">
                <a16:creationId xmlns:a16="http://schemas.microsoft.com/office/drawing/2014/main" id="{4541F5A7-95D0-42F4-8A3D-218A1CBC2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00213"/>
            <a:ext cx="4968875" cy="318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58A5B3A9-DC28-49F2-AC61-F9F286C9BC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/>
              <a:t>Asamblea Legislativa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1FD47EF1-0F06-4BB2-A801-50BDAA60B7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970338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altLang="es-ES" sz="2400"/>
              <a:t>Es la etapa en que se crea un organismo que crea leyes en Francia.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Surgen grupos políticos: los más exaltados o jacobinos. Los más moderados o girondinos.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El líder jacobino es Robespierre.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La asamblea declara la guerra a los países contrarios a la revolución.</a:t>
            </a:r>
          </a:p>
        </p:txBody>
      </p:sp>
      <p:pic>
        <p:nvPicPr>
          <p:cNvPr id="59396" name="Picture 4" descr="robespierre-maximilian-de">
            <a:extLst>
              <a:ext uri="{FF2B5EF4-FFF2-40B4-BE49-F238E27FC236}">
                <a16:creationId xmlns:a16="http://schemas.microsoft.com/office/drawing/2014/main" id="{E0BE969F-A700-4EB4-87D8-AF3ECB532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12875"/>
            <a:ext cx="3316288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Text Box 5">
            <a:extLst>
              <a:ext uri="{FF2B5EF4-FFF2-40B4-BE49-F238E27FC236}">
                <a16:creationId xmlns:a16="http://schemas.microsoft.com/office/drawing/2014/main" id="{8A40FB95-F76B-4F86-A6E7-531F946DF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5805488"/>
            <a:ext cx="30956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bg1"/>
                </a:solidFill>
              </a:rPr>
              <a:t>MAXIMILIANO</a:t>
            </a:r>
          </a:p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bg1"/>
                </a:solidFill>
              </a:rPr>
              <a:t>ROBESPIERRE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70AF12F5-F539-47E7-B5C8-E61538C1D8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/>
              <a:t>La Convención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7E26B3DD-694D-494B-AA42-A008B78B6C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43438" y="1557338"/>
            <a:ext cx="38989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altLang="es-ES" sz="2400"/>
              <a:t>Es el periodo en que gobiernan los jacobinos con Robespierre.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Dan muerte a los reyes, estableciendo la República, con sufragio universal.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Se crea el culto a la “diosa razón”.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Se establece un nuevo calendario.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Mueren  cerca de 40 mil franceses en la guillotina.</a:t>
            </a:r>
          </a:p>
        </p:txBody>
      </p:sp>
      <p:pic>
        <p:nvPicPr>
          <p:cNvPr id="60420" name="Picture 5" descr="ejecucion">
            <a:extLst>
              <a:ext uri="{FF2B5EF4-FFF2-40B4-BE49-F238E27FC236}">
                <a16:creationId xmlns:a16="http://schemas.microsoft.com/office/drawing/2014/main" id="{7B4FAA80-1563-470C-B664-FA7726DE5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84313"/>
            <a:ext cx="3457575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Picture 8" descr="guillotina">
            <a:extLst>
              <a:ext uri="{FF2B5EF4-FFF2-40B4-BE49-F238E27FC236}">
                <a16:creationId xmlns:a16="http://schemas.microsoft.com/office/drawing/2014/main" id="{79963013-FF14-4EC8-9B82-EB45C0109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341438"/>
            <a:ext cx="1482725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2" name="Picture 9" descr="Regimen%20del%20terror,%20la%20guillotina">
            <a:extLst>
              <a:ext uri="{FF2B5EF4-FFF2-40B4-BE49-F238E27FC236}">
                <a16:creationId xmlns:a16="http://schemas.microsoft.com/office/drawing/2014/main" id="{E0E25BB3-12C2-426D-B92A-380397E78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005263"/>
            <a:ext cx="3311525" cy="265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5" descr="Guillotina">
            <a:extLst>
              <a:ext uri="{FF2B5EF4-FFF2-40B4-BE49-F238E27FC236}">
                <a16:creationId xmlns:a16="http://schemas.microsoft.com/office/drawing/2014/main" id="{A5B41B4B-F1E3-4B0F-B7BB-924395A6C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Text Box 6">
            <a:extLst>
              <a:ext uri="{FF2B5EF4-FFF2-40B4-BE49-F238E27FC236}">
                <a16:creationId xmlns:a16="http://schemas.microsoft.com/office/drawing/2014/main" id="{C0E866FE-E9B4-4BD1-9A0F-61819F5DB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04813"/>
            <a:ext cx="7993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2400" b="1">
                <a:solidFill>
                  <a:srgbClr val="000000"/>
                </a:solidFill>
              </a:rPr>
              <a:t>LA JUSTICIA REVOLUCIONARIA EN LA GUILLOTINA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C204119F-AEF8-4A63-8CFA-7FC4A65956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/>
              <a:t>El Directorio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EAA0DDE8-4169-4DC2-906F-FB931634CA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043363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/>
              <a:t>Los moderados reaccionaron en contra de los jacobinos.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/>
              <a:t>Se pone fin a la época del “terror”.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/>
              <a:t>Se ajusticia y guillotina a Robespierre.</a:t>
            </a:r>
          </a:p>
        </p:txBody>
      </p:sp>
      <p:pic>
        <p:nvPicPr>
          <p:cNvPr id="62468" name="Picture 5" descr="3-la-muerte-de-roberpierre">
            <a:extLst>
              <a:ext uri="{FF2B5EF4-FFF2-40B4-BE49-F238E27FC236}">
                <a16:creationId xmlns:a16="http://schemas.microsoft.com/office/drawing/2014/main" id="{699CE96A-9336-4B38-A47D-FCB9861FA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25" y="1052513"/>
            <a:ext cx="1795463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6" descr="Mirabeau-DreuxBreze">
            <a:extLst>
              <a:ext uri="{FF2B5EF4-FFF2-40B4-BE49-F238E27FC236}">
                <a16:creationId xmlns:a16="http://schemas.microsoft.com/office/drawing/2014/main" id="{9B036BAA-5FD6-4F47-88D6-3DD82B57A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84538"/>
            <a:ext cx="3240088" cy="281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15939087-14D1-4CE3-A42F-6FC6420CDD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/>
              <a:t>El Gobierno de Napoleón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E27D26F3-1336-4926-AA5B-FAC7C0045A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1148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altLang="es-ES" sz="2400"/>
              <a:t>En el año 1799 napoleón hace un golpe de estado y se toma el poder.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Se nombra cónsul, luego 1º cónsul, después cónsul vitalicio y en 1804 se nombra Emperador.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s-ES" sz="2400"/>
              <a:t>Pierde su poder en el año 1815, muriendo en el año 1821 en la cárcel de la isla de Santa Elena en el medio del Océano Atlántico.</a:t>
            </a:r>
          </a:p>
        </p:txBody>
      </p:sp>
      <p:pic>
        <p:nvPicPr>
          <p:cNvPr id="63492" name="Picture 4" descr="180px-David-Napoleon">
            <a:extLst>
              <a:ext uri="{FF2B5EF4-FFF2-40B4-BE49-F238E27FC236}">
                <a16:creationId xmlns:a16="http://schemas.microsoft.com/office/drawing/2014/main" id="{68F88BA2-99B4-45B0-9CD7-AABA6C64C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950" y="1341438"/>
            <a:ext cx="3832225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D3A05AE3-54BC-4480-B1CF-213ED7FA69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/>
              <a:t>Obras de Napoleón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B5655B27-593F-4C26-97EC-2B465D242E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0" y="1600200"/>
            <a:ext cx="41148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sz="2800"/>
              <a:t>Crea el código civil.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sz="2800"/>
              <a:t>Crea el Banco de Francia.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sz="2800"/>
              <a:t>Crea el Franco como moneda nacional.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sz="2800"/>
              <a:t>Mejora relaciones con la iglesia.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sz="2800"/>
              <a:t>Expande las ideas revolucionarias con sus conquistas.</a:t>
            </a:r>
          </a:p>
        </p:txBody>
      </p:sp>
      <p:pic>
        <p:nvPicPr>
          <p:cNvPr id="64516" name="Picture 5" descr="n-full400">
            <a:extLst>
              <a:ext uri="{FF2B5EF4-FFF2-40B4-BE49-F238E27FC236}">
                <a16:creationId xmlns:a16="http://schemas.microsoft.com/office/drawing/2014/main" id="{1E89BB8E-3F72-4899-90E4-B228453B0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484313"/>
            <a:ext cx="263525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09FC8B1-CA35-4EDE-81BF-9CACFECD4D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2636838"/>
            <a:ext cx="8229600" cy="1143000"/>
          </a:xfrm>
        </p:spPr>
        <p:txBody>
          <a:bodyPr/>
          <a:lstStyle/>
          <a:p>
            <a:pPr eaLnBrk="1" hangingPunct="1"/>
            <a:r>
              <a:rPr lang="es-ES" altLang="es-ES" sz="4000"/>
              <a:t>Batalla de Waterloo en 1815 marca la derrota definitiva de Napoleón.</a:t>
            </a:r>
          </a:p>
        </p:txBody>
      </p:sp>
      <p:pic>
        <p:nvPicPr>
          <p:cNvPr id="65539" name="Picture 5" descr="waterloo1">
            <a:hlinkClick r:id="rId2"/>
            <a:extLst>
              <a:ext uri="{FF2B5EF4-FFF2-40B4-BE49-F238E27FC236}">
                <a16:creationId xmlns:a16="http://schemas.microsoft.com/office/drawing/2014/main" id="{1A606A50-AE6E-4CAC-A001-D8E065916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33375"/>
            <a:ext cx="3024187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0" name="Picture 9" descr="waterloo">
            <a:hlinkClick r:id="rId4"/>
            <a:extLst>
              <a:ext uri="{FF2B5EF4-FFF2-40B4-BE49-F238E27FC236}">
                <a16:creationId xmlns:a16="http://schemas.microsoft.com/office/drawing/2014/main" id="{103C93C5-C298-4183-B880-66725E1D7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76250"/>
            <a:ext cx="316865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13" descr="waterloo-530pm-480">
            <a:extLst>
              <a:ext uri="{FF2B5EF4-FFF2-40B4-BE49-F238E27FC236}">
                <a16:creationId xmlns:a16="http://schemas.microsoft.com/office/drawing/2014/main" id="{077CD5B4-4309-4B13-BCA1-3507CFD57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860800"/>
            <a:ext cx="3505200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2" name="Picture 15" descr="napoleon-waterloo">
            <a:extLst>
              <a:ext uri="{FF2B5EF4-FFF2-40B4-BE49-F238E27FC236}">
                <a16:creationId xmlns:a16="http://schemas.microsoft.com/office/drawing/2014/main" id="{DDAED2AD-006A-422A-ABE8-C8E01F20C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765550"/>
            <a:ext cx="3527425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43C0C3D1-7CC8-4230-9AE8-9ECAA68CD4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pPr eaLnBrk="1" hangingPunct="1"/>
            <a:r>
              <a:rPr lang="es-ES" altLang="es-ES"/>
              <a:t>Momentos de Napoleón</a:t>
            </a:r>
          </a:p>
        </p:txBody>
      </p:sp>
      <p:pic>
        <p:nvPicPr>
          <p:cNvPr id="66563" name="Picture 5" descr="napoleon">
            <a:extLst>
              <a:ext uri="{FF2B5EF4-FFF2-40B4-BE49-F238E27FC236}">
                <a16:creationId xmlns:a16="http://schemas.microsoft.com/office/drawing/2014/main" id="{35983993-74E4-4A34-8FA3-B3038ED56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2060575"/>
            <a:ext cx="2741612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4" name="Picture 7" descr="maurstelena">
            <a:extLst>
              <a:ext uri="{FF2B5EF4-FFF2-40B4-BE49-F238E27FC236}">
                <a16:creationId xmlns:a16="http://schemas.microsoft.com/office/drawing/2014/main" id="{172B599C-664D-4A11-90B9-A626F0C87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2997200"/>
            <a:ext cx="188595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9" descr="napoleon-victorioso">
            <a:extLst>
              <a:ext uri="{FF2B5EF4-FFF2-40B4-BE49-F238E27FC236}">
                <a16:creationId xmlns:a16="http://schemas.microsoft.com/office/drawing/2014/main" id="{49588CD3-C798-4D0A-8BD8-F2915EC3C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41438"/>
            <a:ext cx="2100263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6" name="Picture 11" descr="250px-Ingres,_Napoleon_on_his_Imperial_throne">
            <a:extLst>
              <a:ext uri="{FF2B5EF4-FFF2-40B4-BE49-F238E27FC236}">
                <a16:creationId xmlns:a16="http://schemas.microsoft.com/office/drawing/2014/main" id="{737E6BFA-97E4-429D-9074-4AC862FED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492375"/>
            <a:ext cx="1590675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7" name="Text Box 12">
            <a:extLst>
              <a:ext uri="{FF2B5EF4-FFF2-40B4-BE49-F238E27FC236}">
                <a16:creationId xmlns:a16="http://schemas.microsoft.com/office/drawing/2014/main" id="{83011D20-8767-49FE-BC3E-F0980A12D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005263"/>
            <a:ext cx="2089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bg1"/>
                </a:solidFill>
              </a:rPr>
              <a:t>Triunfante</a:t>
            </a:r>
          </a:p>
        </p:txBody>
      </p:sp>
      <p:sp>
        <p:nvSpPr>
          <p:cNvPr id="66568" name="Text Box 13">
            <a:extLst>
              <a:ext uri="{FF2B5EF4-FFF2-40B4-BE49-F238E27FC236}">
                <a16:creationId xmlns:a16="http://schemas.microsoft.com/office/drawing/2014/main" id="{B6CE0198-6624-4DA1-8341-FE5C65A50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4292600"/>
            <a:ext cx="2016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bg1"/>
                </a:solidFill>
              </a:rPr>
              <a:t>Coronándose</a:t>
            </a:r>
          </a:p>
        </p:txBody>
      </p:sp>
      <p:sp>
        <p:nvSpPr>
          <p:cNvPr id="66569" name="Text Box 14">
            <a:extLst>
              <a:ext uri="{FF2B5EF4-FFF2-40B4-BE49-F238E27FC236}">
                <a16:creationId xmlns:a16="http://schemas.microsoft.com/office/drawing/2014/main" id="{CC50F537-E0E2-4C84-B1C6-027810B5E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5157788"/>
            <a:ext cx="1584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bg1"/>
                </a:solidFill>
              </a:rPr>
              <a:t>Emperador</a:t>
            </a:r>
          </a:p>
        </p:txBody>
      </p:sp>
      <p:sp>
        <p:nvSpPr>
          <p:cNvPr id="66570" name="Text Box 15">
            <a:extLst>
              <a:ext uri="{FF2B5EF4-FFF2-40B4-BE49-F238E27FC236}">
                <a16:creationId xmlns:a16="http://schemas.microsoft.com/office/drawing/2014/main" id="{FBA73018-A96E-4652-90C0-64AC7ACF7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5734050"/>
            <a:ext cx="291623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>
                <a:solidFill>
                  <a:schemeClr val="bg1"/>
                </a:solidFill>
              </a:rPr>
              <a:t>En la cárcel de Santa Elena antes de morir en 1821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Título">
            <a:extLst>
              <a:ext uri="{FF2B5EF4-FFF2-40B4-BE49-F238E27FC236}">
                <a16:creationId xmlns:a16="http://schemas.microsoft.com/office/drawing/2014/main" id="{5241CF06-132D-4043-B95F-A6B449B9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214313"/>
            <a:ext cx="8701087" cy="628650"/>
          </a:xfrm>
        </p:spPr>
        <p:txBody>
          <a:bodyPr/>
          <a:lstStyle/>
          <a:p>
            <a:endParaRPr lang="es-ES" altLang="es-ES"/>
          </a:p>
        </p:txBody>
      </p:sp>
      <p:sp>
        <p:nvSpPr>
          <p:cNvPr id="67587" name="2 Marcador de contenido">
            <a:extLst>
              <a:ext uri="{FF2B5EF4-FFF2-40B4-BE49-F238E27FC236}">
                <a16:creationId xmlns:a16="http://schemas.microsoft.com/office/drawing/2014/main" id="{9A9FAD4F-0AF4-4B43-9FEB-40DCF3A64A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1071563"/>
            <a:ext cx="8701087" cy="5214937"/>
          </a:xfrm>
        </p:spPr>
        <p:txBody>
          <a:bodyPr/>
          <a:lstStyle/>
          <a:p>
            <a:endParaRPr lang="es-ES" altLang="es-ES"/>
          </a:p>
        </p:txBody>
      </p:sp>
      <p:pic>
        <p:nvPicPr>
          <p:cNvPr id="67588" name="Picture 2">
            <a:extLst>
              <a:ext uri="{FF2B5EF4-FFF2-40B4-BE49-F238E27FC236}">
                <a16:creationId xmlns:a16="http://schemas.microsoft.com/office/drawing/2014/main" id="{80F2D2B7-C0C7-459E-BCE8-92829E18A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3"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5" descr="consecuenciasrevburg">
            <a:extLst>
              <a:ext uri="{FF2B5EF4-FFF2-40B4-BE49-F238E27FC236}">
                <a16:creationId xmlns:a16="http://schemas.microsoft.com/office/drawing/2014/main" id="{FBAAB199-6A32-4F7A-847C-AE944119F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8" t="2754" r="4224" b="10092"/>
          <a:stretch>
            <a:fillRect/>
          </a:stretch>
        </p:blipFill>
        <p:spPr bwMode="auto">
          <a:xfrm>
            <a:off x="1908175" y="188913"/>
            <a:ext cx="5559425" cy="640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ggplant">
  <a:themeElements>
    <a:clrScheme name="Tema de Off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a de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1479</Words>
  <Application>Microsoft Office PowerPoint</Application>
  <PresentationFormat>Presentación en pantalla (4:3)</PresentationFormat>
  <Paragraphs>191</Paragraphs>
  <Slides>40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5" baseType="lpstr">
      <vt:lpstr>Arial</vt:lpstr>
      <vt:lpstr>Gill Sans MT</vt:lpstr>
      <vt:lpstr>Calibri</vt:lpstr>
      <vt:lpstr>Wingdings</vt:lpstr>
      <vt:lpstr>Eggplant</vt:lpstr>
      <vt:lpstr>La Revolución Francesa</vt:lpstr>
      <vt:lpstr>¿QUÉ ES UNA REVOLUCIÓN?</vt:lpstr>
      <vt:lpstr>¿QUÉ ES EL ANTIGUO RÉGIMEN?</vt:lpstr>
      <vt:lpstr>Presentación de PowerPoint</vt:lpstr>
      <vt:lpstr>IMÁGENES DE LA ÉPOCA</vt:lpstr>
      <vt:lpstr>IMÁGENES DE LA ÉPOCA</vt:lpstr>
      <vt:lpstr>IMÁGENES DE LA ÉPOCA</vt:lpstr>
      <vt:lpstr>Presentación de PowerPoint</vt:lpstr>
      <vt:lpstr>Presentación de PowerPoint</vt:lpstr>
      <vt:lpstr>Presentación de PowerPoint</vt:lpstr>
      <vt:lpstr>CAUSAS  DE LA REVOLUCIÓN FRANCESA   IDEOLÓGICAS   </vt:lpstr>
      <vt:lpstr>Presentación de PowerPoint</vt:lpstr>
      <vt:lpstr>Presentación de PowerPoint</vt:lpstr>
      <vt:lpstr>CAUSAS  DE LA REVOLUCIÓN FRANCESA     SOCIALES    </vt:lpstr>
      <vt:lpstr>Causas Sociales</vt:lpstr>
      <vt:lpstr>Causas Sociales</vt:lpstr>
      <vt:lpstr>CAUSAS SOCIALES</vt:lpstr>
      <vt:lpstr>CAUSAS  DE LA REVOLUCIÓN FRANCESA   ECONÓMICAS  </vt:lpstr>
      <vt:lpstr>CAUSAS ECONÓMICAS</vt:lpstr>
      <vt:lpstr> CAUSAS ECONÓMICAS</vt:lpstr>
      <vt:lpstr>Presentación de PowerPoint</vt:lpstr>
      <vt:lpstr>ETAPAS   o   FASES  de la  REVOLUCIÓN FRANCESA</vt:lpstr>
      <vt:lpstr>Presentación de PowerPoint</vt:lpstr>
      <vt:lpstr>Presentación de PowerPoint</vt:lpstr>
      <vt:lpstr>El rey Luis XVI convoca a los Estados Generales</vt:lpstr>
      <vt:lpstr>Asamblea Nacional Constituyente</vt:lpstr>
      <vt:lpstr>Toma de la Bastilla</vt:lpstr>
      <vt:lpstr>Presentación de PowerPoint</vt:lpstr>
      <vt:lpstr>Declaración de Derechos del Hombre y del Ciudadano (Obra de la Asamblea Nacional)</vt:lpstr>
      <vt:lpstr>Asamblea Nacional Constituyente</vt:lpstr>
      <vt:lpstr>Asamblea Legislativa</vt:lpstr>
      <vt:lpstr>La Convención</vt:lpstr>
      <vt:lpstr>Presentación de PowerPoint</vt:lpstr>
      <vt:lpstr>El Directorio</vt:lpstr>
      <vt:lpstr>El Gobierno de Napoleón</vt:lpstr>
      <vt:lpstr>Obras de Napoleón</vt:lpstr>
      <vt:lpstr>Batalla de Waterloo en 1815 marca la derrota definitiva de Napoleón.</vt:lpstr>
      <vt:lpstr>Momentos de Napoleón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Revolución Francesa</dc:title>
  <dc:creator>Maria Sanz</dc:creator>
  <cp:lastModifiedBy>Maria Sanz</cp:lastModifiedBy>
  <cp:revision>1</cp:revision>
  <dcterms:created xsi:type="dcterms:W3CDTF">2020-10-12T19:07:34Z</dcterms:created>
  <dcterms:modified xsi:type="dcterms:W3CDTF">2020-10-12T19:09:30Z</dcterms:modified>
</cp:coreProperties>
</file>