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sldIdLst>
    <p:sldId id="256" r:id="rId2"/>
    <p:sldId id="28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2" r:id="rId12"/>
    <p:sldId id="268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6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302" r:id="rId36"/>
    <p:sldId id="298" r:id="rId37"/>
    <p:sldId id="299" r:id="rId38"/>
    <p:sldId id="300" r:id="rId39"/>
    <p:sldId id="301" r:id="rId4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0"/>
  </p:normalViewPr>
  <p:slideViewPr>
    <p:cSldViewPr>
      <p:cViewPr>
        <p:scale>
          <a:sx n="66" d="100"/>
          <a:sy n="66" d="100"/>
        </p:scale>
        <p:origin x="1541" y="4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3" Type="http://schemas.openxmlformats.org/officeDocument/2006/relationships/slide" Target="slides/slide7.xml"/><Relationship Id="rId7" Type="http://schemas.openxmlformats.org/officeDocument/2006/relationships/slide" Target="slides/slide11.xml"/><Relationship Id="rId2" Type="http://schemas.openxmlformats.org/officeDocument/2006/relationships/slide" Target="slides/slide5.xml"/><Relationship Id="rId1" Type="http://schemas.openxmlformats.org/officeDocument/2006/relationships/slide" Target="slides/slide1.xml"/><Relationship Id="rId6" Type="http://schemas.openxmlformats.org/officeDocument/2006/relationships/slide" Target="slides/slide10.xml"/><Relationship Id="rId11" Type="http://schemas.openxmlformats.org/officeDocument/2006/relationships/slide" Target="slides/slide15.xml"/><Relationship Id="rId5" Type="http://schemas.openxmlformats.org/officeDocument/2006/relationships/slide" Target="slides/slide9.xml"/><Relationship Id="rId10" Type="http://schemas.openxmlformats.org/officeDocument/2006/relationships/slide" Target="slides/slide14.xml"/><Relationship Id="rId4" Type="http://schemas.openxmlformats.org/officeDocument/2006/relationships/slide" Target="slides/slide8.xml"/><Relationship Id="rId9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17E54C1C-3D83-462E-8B22-FB87070800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CE362CF6-5C50-46CF-AD22-661BD992CCE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A433419-C8A7-485D-AD99-4366D3313CD3}" type="datetimeFigureOut">
              <a:rPr lang="es-ES"/>
              <a:pPr>
                <a:defRPr/>
              </a:pPr>
              <a:t>13/03/2021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5C282FBE-DA6D-48EB-8580-91F529EBF5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DF9B9EE7-AC3C-4A07-9896-0E552F825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EC31A5FB-F800-4AD3-BB5C-2D3A82CCF5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440771C5-4737-4E1C-992E-E1E9C7B16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C769CD-5D96-4979-8EC6-2E6B3BA73B7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23E3D668-36FA-48E6-8876-4DDA9CEF3FD8}"/>
              </a:ext>
            </a:extLst>
          </p:cNvPr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44D0F354-535F-4ED8-B69D-784E5319F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>
                <a:latin typeface="Times New Roman" charset="0"/>
              </a:endParaRPr>
            </a:p>
          </p:txBody>
        </p:sp>
        <p:sp>
          <p:nvSpPr>
            <p:cNvPr id="6" name="Arc 4">
              <a:extLst>
                <a:ext uri="{FF2B5EF4-FFF2-40B4-BE49-F238E27FC236}">
                  <a16:creationId xmlns:a16="http://schemas.microsoft.com/office/drawing/2014/main" id="{DB47E54A-2CBB-4A4C-8D3D-F045CF20F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>
                <a:latin typeface="Times New Roman" charset="0"/>
              </a:endParaRPr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>
                <a:latin typeface="Times New Roman" charset="0"/>
              </a:defRPr>
            </a:lvl1pPr>
          </a:lstStyle>
          <a:p>
            <a:r>
              <a:rPr lang="es-ES_tradnl"/>
              <a:t>I. La crisis de las democracias y sus causas.</a:t>
            </a:r>
            <a:r>
              <a:rPr lang="es-ES"/>
              <a:t>tulo del patrón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B5437AA-E2FA-4D68-A461-04B959299F0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9768F07-61EB-4768-A66A-48D56CF47A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30BB32-5EA3-4947-80E8-8C0ED77845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FC0A7-9896-44AB-AB91-27A264529F2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3629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E2E94F-B900-492C-9216-77B2C25C91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711FD05-B0D9-449F-9708-B115C38243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C6064-D307-4B9D-B6FD-F2ED2C3636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07F84C-EC7A-4793-9AC1-F5E821039C4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7701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B7C0F0-E84A-4325-9C34-648CC5666E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43E82AC-8322-4976-A3C5-D2B4B98EA7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110698-CC21-4B7F-893F-8477EC9FA8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67E3A6-06C4-4322-944D-11A29C00D54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505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4F24AB7-F8CB-4D63-9DCC-66E022EEF6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5BAF326-CE08-40A9-9A04-E0A0C6A775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554900A-FEF7-4A99-89E9-E75EA9DF3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1A5191-5911-4B10-AAAC-3A3983ABCD7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5950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C37C1A-5F47-46AA-9CD2-0313210CE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14C8A-4071-4D62-AB70-6A3C5DECD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047F10-413A-4868-B88A-B7E3A667F9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EE29A-AC45-41C5-B2C7-0B844C2D473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7526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BA4E463-C5B7-43D0-BBB9-43BD7A9DD6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E761ED8-2178-4D09-9952-EDD00CAC74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80ACD65-94A6-4C57-980E-B7F0441D0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91A37B-01B4-41B2-853F-27B4FCC9238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6698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AA0C79C-68F2-440F-B935-72CF99433A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5415BAB-2359-4F11-B5E1-2D515AA88E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03DE9E7-712F-4746-BC30-A633983B11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47E700-81DE-41E5-B241-9BD0E7E61F9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6745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B610FD-17B7-4922-881C-67E76CF00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956E4EC-3141-4577-BC5D-FC6A49295E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60445AF-933D-4555-8880-76C01CBB6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FA5EB-4A0D-4750-9735-E04C4FBF5C2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6471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89A0B1-ECAD-4553-9EA7-5CA2EC0F86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3A279DD-E544-459F-AA98-D2E6D370B1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C8414689-2BA4-48BB-B95D-2F2463606B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7A7B1-CD2D-46DD-892B-3CC5C39A5C3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84372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FB40D37-11A4-4012-BA1E-215801145B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905089C-781B-4906-8F57-D43008DED0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F226C11-9609-415B-9C3D-63DD0BED20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E860E5-EFE9-4261-97CB-9E09B376228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3468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88B044-A4ED-4AEC-B789-06CDDE8BF1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01DA55D-6444-4465-91FB-45A0B5CF5F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AAAE82-0603-406E-9230-8638793C33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1AFDC4-0945-4BC2-8E3B-9E54622E124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3472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515341EC-B7CC-415C-986B-2C80D1867BEA}"/>
              </a:ext>
            </a:extLst>
          </p:cNvPr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3075" name="Freeform 3">
              <a:extLst>
                <a:ext uri="{FF2B5EF4-FFF2-40B4-BE49-F238E27FC236}">
                  <a16:creationId xmlns:a16="http://schemas.microsoft.com/office/drawing/2014/main" id="{576AA98C-678E-48C6-9693-B94DDD822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>
                <a:latin typeface="Times New Roman" charset="0"/>
              </a:endParaRPr>
            </a:p>
          </p:txBody>
        </p:sp>
        <p:sp>
          <p:nvSpPr>
            <p:cNvPr id="3076" name="Arc 4">
              <a:extLst>
                <a:ext uri="{FF2B5EF4-FFF2-40B4-BE49-F238E27FC236}">
                  <a16:creationId xmlns:a16="http://schemas.microsoft.com/office/drawing/2014/main" id="{3AE21017-1CCF-4439-972A-88FEFB8FD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>
                <a:latin typeface="Times New Roman" charset="0"/>
              </a:endParaRPr>
            </a:p>
          </p:txBody>
        </p:sp>
      </p:grpSp>
      <p:sp>
        <p:nvSpPr>
          <p:cNvPr id="3077" name="Rectangle 5">
            <a:extLst>
              <a:ext uri="{FF2B5EF4-FFF2-40B4-BE49-F238E27FC236}">
                <a16:creationId xmlns:a16="http://schemas.microsoft.com/office/drawing/2014/main" id="{842284A6-745D-4356-A49C-40BC247D9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2A2A8B1-C5EF-4506-B67B-26253FC2A2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A77CCC1-FEFC-4842-84EA-75E556E7C6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8B1E7DF9-9C0D-4A4C-AFAC-E5A4D5CE5D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66C2A8-BEE4-4224-81DC-3C0413269017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4103" name="Rectangle 9">
            <a:extLst>
              <a:ext uri="{FF2B5EF4-FFF2-40B4-BE49-F238E27FC236}">
                <a16:creationId xmlns:a16="http://schemas.microsoft.com/office/drawing/2014/main" id="{E2B1BBE2-9EAB-4FED-9CE6-E14C2182D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lhistoriador.es/hitlernacismo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upload.wikimedia.org/wikipedia/commons/3/31/Italian_National_Fascist_Party_logo.jp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www.spartacus.schoolnet.co.uk/FWWmusso2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www.malignani2000.it/progetti/updir/goldtrain/torviscosa/images/image23.jp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ar.geocities.com/antorchabiblica/letran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es.wikipedia.org/wiki/Archivo:Bundesarchiv_Bild_183-H1216-0500-002,_Adolf_Hitler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www.socialisme.be/blokbuster/2003/hitlerputsch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imageshack.us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es.wikipedia.org/wiki/Archivo:Rohm.jpg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18D9E3E-6E25-4EDC-B125-AC3446F16A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260649"/>
            <a:ext cx="7772400" cy="1080119"/>
          </a:xfrm>
        </p:spPr>
        <p:txBody>
          <a:bodyPr/>
          <a:lstStyle/>
          <a:p>
            <a:pPr eaLnBrk="1" hangingPunct="1">
              <a:defRPr/>
            </a:pPr>
            <a:r>
              <a:rPr lang="es-ES">
                <a:latin typeface="Times New Roman" charset="0"/>
              </a:rPr>
              <a:t>LOS TOTALITARISMOS</a:t>
            </a:r>
            <a:endParaRPr lang="es-ES" dirty="0">
              <a:latin typeface="Times New Roman" charset="0"/>
            </a:endParaRPr>
          </a:p>
        </p:txBody>
      </p:sp>
      <p:pic>
        <p:nvPicPr>
          <p:cNvPr id="6148" name="Picture 2065" descr="http://www.suzyrice.com/BIRD/archives/triumph_of_the_will_nurembergStadium.jpg">
            <a:extLst>
              <a:ext uri="{FF2B5EF4-FFF2-40B4-BE49-F238E27FC236}">
                <a16:creationId xmlns:a16="http://schemas.microsoft.com/office/drawing/2014/main" id="{16F0E7A0-2CB3-4040-8843-626F9DF3C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60960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istoria del Nazismo">
            <a:hlinkClick r:id="rId2"/>
            <a:extLst>
              <a:ext uri="{FF2B5EF4-FFF2-40B4-BE49-F238E27FC236}">
                <a16:creationId xmlns:a16="http://schemas.microsoft.com/office/drawing/2014/main" id="{B5F2266F-4E89-4282-B8CE-276BB43F5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9" y="1052736"/>
            <a:ext cx="3929063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Archivo:Italian National Fascist Party logo.jpg">
            <a:hlinkClick r:id="rId4"/>
            <a:extLst>
              <a:ext uri="{FF2B5EF4-FFF2-40B4-BE49-F238E27FC236}">
                <a16:creationId xmlns:a16="http://schemas.microsoft.com/office/drawing/2014/main" id="{AEE0DA5A-9F95-4740-A411-1395D950C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3357563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EA2543F9-53B1-468C-83F8-D6D8378FC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2852738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6000" dirty="0"/>
              <a:t>Características generales de los  totalitarismos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2B191DC-0AD0-403E-9175-C3C96D340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000"/>
              <a:t>I. La situación de Posguerra y la aparición de los partidos fascistas.</a:t>
            </a:r>
          </a:p>
        </p:txBody>
      </p:sp>
      <p:sp>
        <p:nvSpPr>
          <p:cNvPr id="10243" name="Text Box 4">
            <a:extLst>
              <a:ext uri="{FF2B5EF4-FFF2-40B4-BE49-F238E27FC236}">
                <a16:creationId xmlns:a16="http://schemas.microsoft.com/office/drawing/2014/main" id="{C1959CA8-4304-4D06-A36D-63386857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636838"/>
            <a:ext cx="7704138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ES" altLang="es-ES" b="1" dirty="0">
                <a:solidFill>
                  <a:schemeClr val="folHlink"/>
                </a:solidFill>
              </a:rPr>
              <a:t>El marco económico y social de la Posguerra.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Crisis económica tras el fin de la guerra por la reconversión de la industria de guerra en industria de paz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Cierre de fábricas y paro: malestar social y lucha obrera.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Ante el miedo a los movimientos obreros: partidos de extrema derecha (</a:t>
            </a:r>
            <a:r>
              <a:rPr lang="es-ES" altLang="es-ES" i="1" dirty="0" err="1"/>
              <a:t>fasci</a:t>
            </a:r>
            <a:r>
              <a:rPr lang="es-ES" altLang="es-ES" i="1" dirty="0"/>
              <a:t> di </a:t>
            </a:r>
            <a:r>
              <a:rPr lang="es-ES" altLang="es-ES" i="1" dirty="0" err="1"/>
              <a:t>combatimento</a:t>
            </a:r>
            <a:r>
              <a:rPr lang="es-ES" altLang="es-ES" i="1" dirty="0"/>
              <a:t> </a:t>
            </a:r>
            <a:r>
              <a:rPr lang="es-ES" altLang="es-ES" dirty="0"/>
              <a:t>en Italia…).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Tras una etapa intermedia de prosperidad (2ª mitad de los años veinte) llega la crisis de 1929 y llega una crisis económica todavía más fuerte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8A4D678B-F0DA-47E5-9C1E-26C6724E4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557338"/>
            <a:ext cx="511175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La paz no ha contentado a todos (humillación en Alemania por Versalles, nueva humillación francesa en 1923… deseo de revancha en Alemania (Partido Nazi).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Victoria mutilada en Italia, las pérdidas no compensan los territorios entregados, se quedan lejos de las promesas de los aliados: Gabriele D´Anunzio ocupa Fiume.</a:t>
            </a:r>
          </a:p>
        </p:txBody>
      </p:sp>
      <p:pic>
        <p:nvPicPr>
          <p:cNvPr id="11267" name="Picture 5" descr="Francia, avaricia">
            <a:extLst>
              <a:ext uri="{FF2B5EF4-FFF2-40B4-BE49-F238E27FC236}">
                <a16:creationId xmlns:a16="http://schemas.microsoft.com/office/drawing/2014/main" id="{6AE9C66E-CB54-4930-9564-37899276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981075"/>
            <a:ext cx="3294063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8">
            <a:extLst>
              <a:ext uri="{FF2B5EF4-FFF2-40B4-BE49-F238E27FC236}">
                <a16:creationId xmlns:a16="http://schemas.microsoft.com/office/drawing/2014/main" id="{12C08C6D-BBB5-4120-BAB2-E3D92202B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021388"/>
            <a:ext cx="28781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Cartel alemán contra la avaricia francesa.</a:t>
            </a:r>
          </a:p>
        </p:txBody>
      </p:sp>
      <p:sp>
        <p:nvSpPr>
          <p:cNvPr id="11269" name="Text Box 10">
            <a:extLst>
              <a:ext uri="{FF2B5EF4-FFF2-40B4-BE49-F238E27FC236}">
                <a16:creationId xmlns:a16="http://schemas.microsoft.com/office/drawing/2014/main" id="{D35EA8C4-A22F-4F07-8B18-51C03AEC7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92150"/>
            <a:ext cx="4751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2. La frustración de la paz.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>
            <a:extLst>
              <a:ext uri="{FF2B5EF4-FFF2-40B4-BE49-F238E27FC236}">
                <a16:creationId xmlns:a16="http://schemas.microsoft.com/office/drawing/2014/main" id="{4487ADC1-9043-4A98-9BB9-4074284AB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000"/>
              <a:t>II. Los principios ideológicos del fascismo.</a:t>
            </a:r>
          </a:p>
        </p:txBody>
      </p:sp>
      <p:pic>
        <p:nvPicPr>
          <p:cNvPr id="12291" name="Picture 5" descr="Portada del mein Kampf">
            <a:extLst>
              <a:ext uri="{FF2B5EF4-FFF2-40B4-BE49-F238E27FC236}">
                <a16:creationId xmlns:a16="http://schemas.microsoft.com/office/drawing/2014/main" id="{402CD4A0-66C0-4E66-88A8-A722DFD8F9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916113"/>
            <a:ext cx="2647950" cy="4114800"/>
          </a:xfrm>
          <a:noFill/>
        </p:spPr>
      </p:pic>
      <p:sp>
        <p:nvSpPr>
          <p:cNvPr id="12292" name="Text Box 7">
            <a:extLst>
              <a:ext uri="{FF2B5EF4-FFF2-40B4-BE49-F238E27FC236}">
                <a16:creationId xmlns:a16="http://schemas.microsoft.com/office/drawing/2014/main" id="{980370BA-A165-4B61-BD83-07618A9A5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844675"/>
            <a:ext cx="56896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s-ES" altLang="es-ES" b="1" dirty="0">
                <a:solidFill>
                  <a:schemeClr val="folHlink"/>
                </a:solidFill>
              </a:rPr>
              <a:t>Un Estado totalitario.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Supremacía del Estado sobre la población.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El Estado debe ser poderoso y controlar todos los aspectos de la vida.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Importa más el colectivo que el individuo.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El Estado debe exterminar a los disidentes.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Militarismo y disciplina en las organizaciones que dependen del Estado.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En Alemania, supremacía de la raza aria.</a:t>
            </a:r>
          </a:p>
        </p:txBody>
      </p:sp>
      <p:sp>
        <p:nvSpPr>
          <p:cNvPr id="12293" name="Text Box 8">
            <a:extLst>
              <a:ext uri="{FF2B5EF4-FFF2-40B4-BE49-F238E27FC236}">
                <a16:creationId xmlns:a16="http://schemas.microsoft.com/office/drawing/2014/main" id="{A707A158-ACB9-494B-820A-CD41EBA7E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23764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Portada del Mein Kampf, la “biblia” nazi.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>
            <a:extLst>
              <a:ext uri="{FF2B5EF4-FFF2-40B4-BE49-F238E27FC236}">
                <a16:creationId xmlns:a16="http://schemas.microsoft.com/office/drawing/2014/main" id="{27889983-8B40-41FB-A1ED-F91CCB6EE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1265238"/>
            <a:ext cx="518795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Al frente del Estado se encuentra un líder carismático al partido único.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A este líder se le “rinde culto” casi religioso. Su fotografía está en todos los lugares.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Los medios de comunicación realzan su imagen y la reproducen.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A los ciudadanos se les exige una fe ciega en el líder (</a:t>
            </a:r>
            <a:r>
              <a:rPr lang="es-ES" altLang="es-ES" i="1" dirty="0" err="1"/>
              <a:t>führer</a:t>
            </a:r>
            <a:r>
              <a:rPr lang="es-ES" altLang="es-ES" i="1" dirty="0"/>
              <a:t>, duce…</a:t>
            </a:r>
            <a:r>
              <a:rPr lang="es-ES" altLang="es-ES" dirty="0"/>
              <a:t>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s-ES" dirty="0"/>
          </a:p>
        </p:txBody>
      </p:sp>
      <p:pic>
        <p:nvPicPr>
          <p:cNvPr id="13315" name="Picture 6" descr="Monumento a Mussolini">
            <a:extLst>
              <a:ext uri="{FF2B5EF4-FFF2-40B4-BE49-F238E27FC236}">
                <a16:creationId xmlns:a16="http://schemas.microsoft.com/office/drawing/2014/main" id="{5BCCA26A-A83D-4580-B41B-C8F984BF8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25538"/>
            <a:ext cx="317182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8">
            <a:extLst>
              <a:ext uri="{FF2B5EF4-FFF2-40B4-BE49-F238E27FC236}">
                <a16:creationId xmlns:a16="http://schemas.microsoft.com/office/drawing/2014/main" id="{55EA58FE-3E21-4853-B94B-620E914AC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60350"/>
            <a:ext cx="79930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2. El papel del líder y el culto a la personalidad.</a:t>
            </a:r>
          </a:p>
          <a:p>
            <a:pPr eaLnBrk="1" hangingPunct="1">
              <a:spcBef>
                <a:spcPct val="50000"/>
              </a:spcBef>
            </a:pPr>
            <a:endParaRPr lang="es-ES" altLang="es-ES"/>
          </a:p>
        </p:txBody>
      </p:sp>
      <p:sp>
        <p:nvSpPr>
          <p:cNvPr id="13317" name="Text Box 9">
            <a:extLst>
              <a:ext uri="{FF2B5EF4-FFF2-40B4-BE49-F238E27FC236}">
                <a16:creationId xmlns:a16="http://schemas.microsoft.com/office/drawing/2014/main" id="{970DE80C-F7E1-4979-842F-85B312676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5805488"/>
            <a:ext cx="30241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Aparición de Mussolini ante un fondo escenográfico espectacular.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>
            <a:extLst>
              <a:ext uri="{FF2B5EF4-FFF2-40B4-BE49-F238E27FC236}">
                <a16:creationId xmlns:a16="http://schemas.microsoft.com/office/drawing/2014/main" id="{63137523-A22D-42DF-A192-33A146708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7777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3. El odio a la democracia.</a:t>
            </a:r>
          </a:p>
        </p:txBody>
      </p:sp>
      <p:sp>
        <p:nvSpPr>
          <p:cNvPr id="14339" name="Text Box 5">
            <a:extLst>
              <a:ext uri="{FF2B5EF4-FFF2-40B4-BE49-F238E27FC236}">
                <a16:creationId xmlns:a16="http://schemas.microsoft.com/office/drawing/2014/main" id="{68492442-3D4F-4799-9B7F-929094EC1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5329237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 En una dictadura totalitaria, la democracia está proscrita.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 Se acaba la democracia y todo lo que ella conlleva: libertades individuales, elecciones, pluripartidismo.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Se suprime el pluripartidismo por un régimen de partido único.</a:t>
            </a:r>
          </a:p>
          <a:p>
            <a:pPr eaLnBrk="1" hangingPunct="1">
              <a:spcBef>
                <a:spcPct val="50000"/>
              </a:spcBef>
            </a:pPr>
            <a:endParaRPr lang="es-ES" altLang="es-ES" sz="2200" dirty="0"/>
          </a:p>
        </p:txBody>
      </p:sp>
      <p:pic>
        <p:nvPicPr>
          <p:cNvPr id="14340" name="Picture 6" descr="Judios con carteles vejatorios en 1935">
            <a:extLst>
              <a:ext uri="{FF2B5EF4-FFF2-40B4-BE49-F238E27FC236}">
                <a16:creationId xmlns:a16="http://schemas.microsoft.com/office/drawing/2014/main" id="{D9FE00E8-0B51-42B8-A23D-F8307D800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015" y="980728"/>
            <a:ext cx="2733675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7" descr=" Judios en la Alemania nazi">
            <a:extLst>
              <a:ext uri="{FF2B5EF4-FFF2-40B4-BE49-F238E27FC236}">
                <a16:creationId xmlns:a16="http://schemas.microsoft.com/office/drawing/2014/main" id="{6C84ADD0-3530-471A-B5D8-A1FEF2EC7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529" y="4306941"/>
            <a:ext cx="2736850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8" descr="Campaña contra la compra de productos judios en Alemania, abril de 1933">
            <a:extLst>
              <a:ext uri="{FF2B5EF4-FFF2-40B4-BE49-F238E27FC236}">
                <a16:creationId xmlns:a16="http://schemas.microsoft.com/office/drawing/2014/main" id="{2520ADB9-F01A-4E03-952F-D9DFF247E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8202"/>
            <a:ext cx="2738437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 Box 9">
            <a:extLst>
              <a:ext uri="{FF2B5EF4-FFF2-40B4-BE49-F238E27FC236}">
                <a16:creationId xmlns:a16="http://schemas.microsoft.com/office/drawing/2014/main" id="{B2988284-FFED-4D5A-BAFE-C7937C76D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6237288"/>
            <a:ext cx="39957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altLang="es-ES" sz="1400"/>
              <a:t>Arriba, discriminación de judíos, en los dos de abajo: campaña contra productos judíos. Alemania.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6F3F2774-0878-4942-B706-2A00AAAAC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8064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4. Odio hacia los movimientos obreros.</a:t>
            </a:r>
          </a:p>
        </p:txBody>
      </p:sp>
      <p:sp>
        <p:nvSpPr>
          <p:cNvPr id="15363" name="Text Box 5">
            <a:extLst>
              <a:ext uri="{FF2B5EF4-FFF2-40B4-BE49-F238E27FC236}">
                <a16:creationId xmlns:a16="http://schemas.microsoft.com/office/drawing/2014/main" id="{F2228031-3DB0-4573-83EC-4B2D71834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92150"/>
            <a:ext cx="8280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Los movimientos obreros son los enemigos irreconciliables, a los que hay que exterminar. Se estrenan machacando huelgas.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s-ES" altLang="es-ES" dirty="0"/>
          </a:p>
        </p:txBody>
      </p:sp>
      <p:pic>
        <p:nvPicPr>
          <p:cNvPr id="15364" name="Picture 8" descr="fasci di combattimento">
            <a:extLst>
              <a:ext uri="{FF2B5EF4-FFF2-40B4-BE49-F238E27FC236}">
                <a16:creationId xmlns:a16="http://schemas.microsoft.com/office/drawing/2014/main" id="{0416C621-E0EE-40C2-BD04-B8E283337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263" y="1658566"/>
            <a:ext cx="6509156" cy="371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9">
            <a:extLst>
              <a:ext uri="{FF2B5EF4-FFF2-40B4-BE49-F238E27FC236}">
                <a16:creationId xmlns:a16="http://schemas.microsoft.com/office/drawing/2014/main" id="{75FBCB48-B5C6-4EBD-95BD-CE9438544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5373688"/>
            <a:ext cx="792055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s-ES" altLang="es-ES" sz="1400" dirty="0"/>
          </a:p>
          <a:p>
            <a:pPr algn="ctr" eaLnBrk="1" hangingPunct="1">
              <a:spcBef>
                <a:spcPct val="50000"/>
              </a:spcBef>
            </a:pPr>
            <a:r>
              <a:rPr lang="es-ES" altLang="es-ES" sz="1400" dirty="0"/>
              <a:t>Un grupo de las </a:t>
            </a:r>
            <a:r>
              <a:rPr lang="es-ES" altLang="es-ES" sz="1400" dirty="0" err="1"/>
              <a:t>Squadre</a:t>
            </a:r>
            <a:r>
              <a:rPr lang="es-ES" altLang="es-ES" sz="1400" dirty="0"/>
              <a:t> </a:t>
            </a:r>
            <a:r>
              <a:rPr lang="es-ES" altLang="es-ES" sz="1400" dirty="0" err="1"/>
              <a:t>d´Azione</a:t>
            </a:r>
            <a:r>
              <a:rPr lang="es-ES" altLang="es-ES" sz="1400" dirty="0"/>
              <a:t> en Italia, piquetes que reventaban huelgas.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AF61D974-C578-4B02-A7A2-C2E4E0FC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188913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5. Un nacionalismo exacerbado.</a:t>
            </a: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5A79B11A-1CA0-4961-8815-42BB26917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765175"/>
            <a:ext cx="410368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 dirty="0"/>
              <a:t> Un espíritu ultranacionalista preside todos los actos.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El ultranacionalismo conlleva un fuerte imperialismo y expansión territorial. Teoría del espacio vital.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Este expansionismo agresivo desembocará en la II Guerra Mundial.</a:t>
            </a:r>
          </a:p>
        </p:txBody>
      </p:sp>
      <p:sp>
        <p:nvSpPr>
          <p:cNvPr id="16388" name="Text Box 6">
            <a:extLst>
              <a:ext uri="{FF2B5EF4-FFF2-40B4-BE49-F238E27FC236}">
                <a16:creationId xmlns:a16="http://schemas.microsoft.com/office/drawing/2014/main" id="{BD50FA21-0DD2-40DE-9AB0-AE1F9AB3D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65625"/>
            <a:ext cx="7632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 dirty="0">
                <a:solidFill>
                  <a:schemeClr val="folHlink"/>
                </a:solidFill>
              </a:rPr>
              <a:t>6. Desde el punto de vista intelectual.</a:t>
            </a:r>
          </a:p>
        </p:txBody>
      </p:sp>
      <p:sp>
        <p:nvSpPr>
          <p:cNvPr id="16389" name="Text Box 7">
            <a:extLst>
              <a:ext uri="{FF2B5EF4-FFF2-40B4-BE49-F238E27FC236}">
                <a16:creationId xmlns:a16="http://schemas.microsoft.com/office/drawing/2014/main" id="{82F48EB2-6956-4E22-B429-0E1DB9A0C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97425"/>
            <a:ext cx="81359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 dirty="0"/>
              <a:t> Ataque a todo lo que signifique cultura, intelectualidad o racionalismo.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Intolerancia frente al contrario y dogmatismo como constantes.</a:t>
            </a:r>
          </a:p>
        </p:txBody>
      </p:sp>
      <p:pic>
        <p:nvPicPr>
          <p:cNvPr id="16390" name="Picture 9" descr="berlin_book_burning.jpg">
            <a:extLst>
              <a:ext uri="{FF2B5EF4-FFF2-40B4-BE49-F238E27FC236}">
                <a16:creationId xmlns:a16="http://schemas.microsoft.com/office/drawing/2014/main" id="{9FABA3BE-57F0-47C0-9236-767DA8E9A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692150"/>
            <a:ext cx="38195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Text Box 10">
            <a:extLst>
              <a:ext uri="{FF2B5EF4-FFF2-40B4-BE49-F238E27FC236}">
                <a16:creationId xmlns:a16="http://schemas.microsoft.com/office/drawing/2014/main" id="{02831860-F89F-4AC5-A458-D70D4C48B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789363"/>
            <a:ext cx="37449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Quema de libros en la plaza de la Ópera en Berlín.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Expansionismo de Hitler">
            <a:extLst>
              <a:ext uri="{FF2B5EF4-FFF2-40B4-BE49-F238E27FC236}">
                <a16:creationId xmlns:a16="http://schemas.microsoft.com/office/drawing/2014/main" id="{9A79BAEA-B2E9-4CD8-B36A-D6A1A7049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341438"/>
            <a:ext cx="5761037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5">
            <a:extLst>
              <a:ext uri="{FF2B5EF4-FFF2-40B4-BE49-F238E27FC236}">
                <a16:creationId xmlns:a16="http://schemas.microsoft.com/office/drawing/2014/main" id="{E0C4973E-6E0E-40DF-8E79-8D05C7971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88913"/>
            <a:ext cx="7416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El expansionismo territorial es inseparable del nacionalismo exacerbado de los regímenes fascistas.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Italia%20y%20Alemania%20antes%20de%20la%20II%20GM">
            <a:extLst>
              <a:ext uri="{FF2B5EF4-FFF2-40B4-BE49-F238E27FC236}">
                <a16:creationId xmlns:a16="http://schemas.microsoft.com/office/drawing/2014/main" id="{02DAB8D2-ABE6-41F7-8240-A53153355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638"/>
            <a:ext cx="8642350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6" descr="Hitler y Mussolini en Florencia, 1938">
            <a:extLst>
              <a:ext uri="{FF2B5EF4-FFF2-40B4-BE49-F238E27FC236}">
                <a16:creationId xmlns:a16="http://schemas.microsoft.com/office/drawing/2014/main" id="{7E472EF6-1AF8-4E80-84DB-91EFED4B4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31686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8">
            <a:extLst>
              <a:ext uri="{FF2B5EF4-FFF2-40B4-BE49-F238E27FC236}">
                <a16:creationId xmlns:a16="http://schemas.microsoft.com/office/drawing/2014/main" id="{6974D875-8ED3-4EDA-8CA7-D67A019B7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349500"/>
            <a:ext cx="4824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El contexto histórico.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>
            <a:extLst>
              <a:ext uri="{FF2B5EF4-FFF2-40B4-BE49-F238E27FC236}">
                <a16:creationId xmlns:a16="http://schemas.microsoft.com/office/drawing/2014/main" id="{8606DA8C-2E1E-4FE4-8420-D0BE3F69F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420938"/>
            <a:ext cx="763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defRPr/>
            </a:pPr>
            <a:r>
              <a:rPr lang="es-E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 fascismo italiano.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DDCB3190-908C-4A79-B762-333EE4A18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48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400">
                <a:solidFill>
                  <a:schemeClr val="tx2"/>
                </a:solidFill>
                <a:latin typeface="Arial" panose="020B0604020202020204" pitchFamily="34" charset="0"/>
              </a:rPr>
              <a:t>I. La Italia de Posguerra.</a:t>
            </a: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04A3D0E1-074E-42F5-9365-929313E0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192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1. La victoria mutilada.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44D1D60C-B33F-462D-B196-8151AD782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28800"/>
            <a:ext cx="48768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Italia pierde en la Gran Guerra medio millón de personas.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Las pérdidas no son compensadas con una entrega generosa de territorios.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Territorios que recibe: Trentino, norte de </a:t>
            </a:r>
            <a:r>
              <a:rPr lang="es-ES" altLang="es-ES" dirty="0" err="1"/>
              <a:t>Istria</a:t>
            </a:r>
            <a:r>
              <a:rPr lang="es-ES" altLang="es-ES" dirty="0"/>
              <a:t> y Trieste...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Territorios que no recibe y fueron prometidos por el tratado de Londres de 1915: parte de la costa Dálmata que pasará a Yugoslavia.</a:t>
            </a:r>
          </a:p>
        </p:txBody>
      </p:sp>
      <p:pic>
        <p:nvPicPr>
          <p:cNvPr id="25605" name="Picture 5" descr="Gabriele DÁnnunzio">
            <a:extLst>
              <a:ext uri="{FF2B5EF4-FFF2-40B4-BE49-F238E27FC236}">
                <a16:creationId xmlns:a16="http://schemas.microsoft.com/office/drawing/2014/main" id="{FB75AFF1-8C45-42D2-B3A0-B0F0440F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0200"/>
            <a:ext cx="23939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6">
            <a:extLst>
              <a:ext uri="{FF2B5EF4-FFF2-40B4-BE49-F238E27FC236}">
                <a16:creationId xmlns:a16="http://schemas.microsoft.com/office/drawing/2014/main" id="{87F9A533-80B3-4F63-9078-FAA284EB3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486400"/>
            <a:ext cx="20574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Gabriel D´Annunzio, poeta italiano que llevó a cabo la ocupación de Fiume.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92C805CC-37EB-446F-8283-CA49DA3DB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2. La situación económica.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80760B2D-B7B7-4BD4-8263-A3B44E81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411480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 dirty="0"/>
              <a:t> Situación de ruina económica tras la guerra.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Economía arcaica (el 55% de la población en la agricultura).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Graves desequilibrios económicos entre el norte y el sur.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En las ciudades la reconversión industrial ha producido enormes masas de parados.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Inflación espectacular y salarios congelados.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Deuda del Estado de grandes proporciones.</a:t>
            </a:r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D8C89A1F-0921-4E1F-8E0F-49DAEB2F0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495800"/>
            <a:ext cx="754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" altLang="es-ES"/>
          </a:p>
        </p:txBody>
      </p:sp>
      <p:pic>
        <p:nvPicPr>
          <p:cNvPr id="26629" name="Picture 12" descr="emtre-guerra">
            <a:extLst>
              <a:ext uri="{FF2B5EF4-FFF2-40B4-BE49-F238E27FC236}">
                <a16:creationId xmlns:a16="http://schemas.microsoft.com/office/drawing/2014/main" id="{FCB6743B-0E2E-4A1A-9E66-EC884BC29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4290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3">
            <a:extLst>
              <a:ext uri="{FF2B5EF4-FFF2-40B4-BE49-F238E27FC236}">
                <a16:creationId xmlns:a16="http://schemas.microsoft.com/office/drawing/2014/main" id="{8E1C77E3-295E-44A3-AFBC-CD30B06C4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648200"/>
            <a:ext cx="2819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La crisis de la posguerra deja en Itlia un amplio número de parados.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B_Mussolini_4">
            <a:extLst>
              <a:ext uri="{FF2B5EF4-FFF2-40B4-BE49-F238E27FC236}">
                <a16:creationId xmlns:a16="http://schemas.microsoft.com/office/drawing/2014/main" id="{632F110B-6BD9-461C-8724-FE98B46D7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71600"/>
            <a:ext cx="4454525" cy="31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>
            <a:extLst>
              <a:ext uri="{FF2B5EF4-FFF2-40B4-BE49-F238E27FC236}">
                <a16:creationId xmlns:a16="http://schemas.microsoft.com/office/drawing/2014/main" id="{E1CD508A-6E46-4D68-8B9B-131515B7D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3. La situación social.</a:t>
            </a:r>
          </a:p>
        </p:txBody>
      </p:sp>
      <p:sp>
        <p:nvSpPr>
          <p:cNvPr id="27652" name="Rectangle 5">
            <a:extLst>
              <a:ext uri="{FF2B5EF4-FFF2-40B4-BE49-F238E27FC236}">
                <a16:creationId xmlns:a16="http://schemas.microsoft.com/office/drawing/2014/main" id="{CA5FAA3A-DBC1-4D97-856D-CD0858F34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36576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Las huelgas degeneraban en enfrentamientos armados.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 En el campo los campesinos inician la ocupación de tierras.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Los patronos y terratenientes tienen miedo y piden un gobierno fuerte y orden en las calles. Les hacen caso los fascistas.</a:t>
            </a:r>
          </a:p>
        </p:txBody>
      </p:sp>
      <p:sp>
        <p:nvSpPr>
          <p:cNvPr id="27653" name="Text Box 6">
            <a:extLst>
              <a:ext uri="{FF2B5EF4-FFF2-40B4-BE49-F238E27FC236}">
                <a16:creationId xmlns:a16="http://schemas.microsoft.com/office/drawing/2014/main" id="{14C75E05-275B-482A-A421-BC9B4DA33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029200"/>
            <a:ext cx="33528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Un grupo paramilitar fascista de las Squadre d´azione creado con el objetivo de aplastar los movimientos obreros.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FED100B4-B4E1-4344-935F-DAA12842B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"/>
            <a:ext cx="762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4. La situación política.</a:t>
            </a: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3D22E22D-3A55-4A71-AB2F-2055E0B29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8001000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sz="2200" dirty="0"/>
              <a:t>Inestabilidad política: sucesión de gobiernos débiles que no duran nada.</a:t>
            </a:r>
          </a:p>
          <a:p>
            <a:pPr eaLnBrk="1" hangingPunct="1">
              <a:buFontTx/>
              <a:buChar char="•"/>
            </a:pPr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La democracia se identifica con la crisis.</a:t>
            </a:r>
          </a:p>
          <a:p>
            <a:pPr eaLnBrk="1" hangingPunct="1"/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Impotencia de los gobiernos para parar las luchas sociales, los fascistas se ofrecen para arreglar la situación a su manera.</a:t>
            </a:r>
          </a:p>
          <a:p>
            <a:pPr eaLnBrk="1" hangingPunct="1"/>
            <a:endParaRPr lang="es-ES" altLang="es-ES" sz="22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altLang="es-ES" sz="2200" dirty="0"/>
              <a:t>Aparición en 1919 de los </a:t>
            </a:r>
            <a:r>
              <a:rPr lang="es-ES" altLang="es-ES" sz="2200" dirty="0" err="1"/>
              <a:t>Fasci</a:t>
            </a:r>
            <a:r>
              <a:rPr lang="es-ES" altLang="es-ES" sz="2200" dirty="0"/>
              <a:t> di </a:t>
            </a:r>
            <a:r>
              <a:rPr lang="es-ES" altLang="es-ES" sz="2200" dirty="0" err="1"/>
              <a:t>combattimento</a:t>
            </a:r>
            <a:r>
              <a:rPr lang="es-ES" altLang="es-ES" sz="2200" dirty="0"/>
              <a:t> y las </a:t>
            </a:r>
            <a:r>
              <a:rPr lang="es-ES" altLang="es-ES" sz="2200" dirty="0" err="1"/>
              <a:t>Sequadre</a:t>
            </a:r>
            <a:r>
              <a:rPr lang="es-ES" altLang="es-ES" sz="2200" dirty="0"/>
              <a:t> </a:t>
            </a:r>
            <a:r>
              <a:rPr lang="es-ES" altLang="es-ES" sz="2200" dirty="0" err="1"/>
              <a:t>d´Azione</a:t>
            </a:r>
            <a:r>
              <a:rPr lang="es-ES" altLang="es-ES" sz="2200" dirty="0"/>
              <a:t> (fascistas) que actúan contra los dos partidos anteriores.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F74BD34-E17F-4E05-BA28-809243198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ES">
                <a:effectLst/>
              </a:rPr>
              <a:t>II. Mussolini y el fascismo.</a:t>
            </a:r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7F817460-C093-4EF0-9FDA-A094D2AAC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96975"/>
            <a:ext cx="8135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1.Benito Mussolini  (1883-1945) y el nacimiento del fascismo.</a:t>
            </a:r>
          </a:p>
        </p:txBody>
      </p:sp>
      <p:pic>
        <p:nvPicPr>
          <p:cNvPr id="30724" name="Picture 5" descr=" Mussolini">
            <a:extLst>
              <a:ext uri="{FF2B5EF4-FFF2-40B4-BE49-F238E27FC236}">
                <a16:creationId xmlns:a16="http://schemas.microsoft.com/office/drawing/2014/main" id="{E186C2ED-5C62-4A7B-9A12-3343BCAF24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44675"/>
            <a:ext cx="2760662" cy="4114800"/>
          </a:xfrm>
          <a:noFill/>
        </p:spPr>
      </p:pic>
      <p:sp>
        <p:nvSpPr>
          <p:cNvPr id="30725" name="Text Box 7">
            <a:extLst>
              <a:ext uri="{FF2B5EF4-FFF2-40B4-BE49-F238E27FC236}">
                <a16:creationId xmlns:a16="http://schemas.microsoft.com/office/drawing/2014/main" id="{751205DC-85A8-4C6C-90B0-4BE10F5BF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48958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/>
              <a:t> Mussolini, de orígenes modestos, llega convertirse en el líder del fascismo italiano.</a:t>
            </a:r>
          </a:p>
          <a:p>
            <a:pPr eaLnBrk="1" hangingPunct="1">
              <a:buFontTx/>
              <a:buChar char="•"/>
            </a:pPr>
            <a:r>
              <a:rPr lang="es-ES" altLang="es-ES"/>
              <a:t> Primeros pasos en política: dirige el periódico socialista </a:t>
            </a:r>
            <a:r>
              <a:rPr lang="es-ES" altLang="es-ES" i="1"/>
              <a:t>Avanti!.</a:t>
            </a:r>
          </a:p>
          <a:p>
            <a:pPr eaLnBrk="1" hangingPunct="1">
              <a:buFontTx/>
              <a:buChar char="•"/>
            </a:pPr>
            <a:r>
              <a:rPr lang="es-ES" altLang="es-ES" i="1"/>
              <a:t> </a:t>
            </a:r>
            <a:r>
              <a:rPr lang="es-ES" altLang="es-ES"/>
              <a:t> Expulsado en la I GM funda el periódico </a:t>
            </a:r>
            <a:r>
              <a:rPr lang="es-ES" altLang="es-ES" i="1"/>
              <a:t>Il popolo d´Italia.</a:t>
            </a:r>
          </a:p>
          <a:p>
            <a:pPr eaLnBrk="1" hangingPunct="1">
              <a:buFontTx/>
              <a:buChar char="•"/>
            </a:pPr>
            <a:r>
              <a:rPr lang="es-ES" altLang="es-ES" i="1"/>
              <a:t> </a:t>
            </a:r>
            <a:r>
              <a:rPr lang="es-ES" altLang="es-ES"/>
              <a:t> En 1919 funda en Milán los </a:t>
            </a:r>
            <a:r>
              <a:rPr lang="es-ES" altLang="es-ES" i="1"/>
              <a:t>Fasci di Combattimento</a:t>
            </a:r>
            <a:r>
              <a:rPr lang="es-ES" altLang="es-ES"/>
              <a:t>, grupos violentos contra las organizaciones obreras. Es el primer grupo fascista.</a:t>
            </a:r>
          </a:p>
          <a:p>
            <a:pPr eaLnBrk="1" hangingPunct="1">
              <a:buFontTx/>
              <a:buChar char="•"/>
            </a:pPr>
            <a:r>
              <a:rPr lang="es-ES" altLang="es-ES"/>
              <a:t> En 1920 inicia una ofensiva contra los socialistas.</a:t>
            </a:r>
          </a:p>
        </p:txBody>
      </p:sp>
      <p:sp>
        <p:nvSpPr>
          <p:cNvPr id="30726" name="Text Box 8">
            <a:extLst>
              <a:ext uri="{FF2B5EF4-FFF2-40B4-BE49-F238E27FC236}">
                <a16:creationId xmlns:a16="http://schemas.microsoft.com/office/drawing/2014/main" id="{07E8460A-AA3B-4E40-A092-1F8BB1603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6092825"/>
            <a:ext cx="22320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Benito Mussolini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>
            <a:extLst>
              <a:ext uri="{FF2B5EF4-FFF2-40B4-BE49-F238E27FC236}">
                <a16:creationId xmlns:a16="http://schemas.microsoft.com/office/drawing/2014/main" id="{F50C4235-3ED4-4A93-8A6A-6053F0829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60350"/>
            <a:ext cx="8064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2. El ascenso del fascismo.</a:t>
            </a:r>
          </a:p>
        </p:txBody>
      </p:sp>
      <p:sp>
        <p:nvSpPr>
          <p:cNvPr id="31747" name="Text Box 5">
            <a:extLst>
              <a:ext uri="{FF2B5EF4-FFF2-40B4-BE49-F238E27FC236}">
                <a16:creationId xmlns:a16="http://schemas.microsoft.com/office/drawing/2014/main" id="{A51E1178-4912-41FF-BF0F-9D2EA69FF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08050"/>
            <a:ext cx="85328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dirty="0"/>
              <a:t>  Aumento de las fuerzas del fascismo (</a:t>
            </a:r>
            <a:r>
              <a:rPr lang="es-ES" altLang="es-ES" i="1" dirty="0" err="1"/>
              <a:t>Squadre</a:t>
            </a:r>
            <a:r>
              <a:rPr lang="es-ES" altLang="es-ES" i="1" dirty="0"/>
              <a:t> </a:t>
            </a:r>
            <a:r>
              <a:rPr lang="es-ES" altLang="es-ES" i="1" dirty="0" err="1"/>
              <a:t>d´Azione</a:t>
            </a:r>
            <a:r>
              <a:rPr lang="es-ES" altLang="es-ES" i="1" dirty="0"/>
              <a:t> </a:t>
            </a:r>
            <a:r>
              <a:rPr lang="es-ES" altLang="es-ES" dirty="0"/>
              <a:t> y </a:t>
            </a:r>
            <a:r>
              <a:rPr lang="es-ES" altLang="es-ES" i="1" dirty="0" err="1"/>
              <a:t>Fasci</a:t>
            </a:r>
            <a:r>
              <a:rPr lang="es-ES" altLang="es-ES" i="1" dirty="0"/>
              <a:t> di </a:t>
            </a:r>
            <a:r>
              <a:rPr lang="es-ES" altLang="es-ES" i="1" dirty="0" err="1"/>
              <a:t>combattimento</a:t>
            </a:r>
            <a:r>
              <a:rPr lang="es-ES" altLang="es-ES" dirty="0"/>
              <a:t>).</a:t>
            </a:r>
          </a:p>
          <a:p>
            <a:pPr eaLnBrk="1" hangingPunct="1">
              <a:buFontTx/>
              <a:buChar char="•"/>
            </a:pPr>
            <a:r>
              <a:rPr lang="es-ES" altLang="es-ES" dirty="0"/>
              <a:t> Ataques a los municipios gobernados por los socialistas</a:t>
            </a:r>
          </a:p>
          <a:p>
            <a:pPr eaLnBrk="1" hangingPunct="1">
              <a:buFontTx/>
              <a:buChar char="•"/>
            </a:pPr>
            <a:r>
              <a:rPr lang="es-ES" altLang="es-ES" dirty="0"/>
              <a:t> A partir de 1922 cuenta con el apoyo del gran capital y con el de parte del ejército.</a:t>
            </a:r>
          </a:p>
          <a:p>
            <a:pPr eaLnBrk="1" hangingPunct="1">
              <a:buFontTx/>
              <a:buChar char="•"/>
            </a:pPr>
            <a:r>
              <a:rPr lang="es-ES" altLang="es-ES" dirty="0"/>
              <a:t> Ante sus acciones violentas la justicia se muestra indulgente.</a:t>
            </a:r>
          </a:p>
          <a:p>
            <a:pPr eaLnBrk="1" hangingPunct="1">
              <a:buFontTx/>
              <a:buChar char="•"/>
            </a:pPr>
            <a:r>
              <a:rPr lang="es-ES" altLang="es-ES" dirty="0"/>
              <a:t> El 1 de agosto de 1922, ante el anuncio de huelga general el Partido Nacional Fascista  da un ultimátum al Gobierno y a los huelguistas. Se muestran como la única garantía del orden público.  </a:t>
            </a:r>
          </a:p>
          <a:p>
            <a:pPr eaLnBrk="1" hangingPunct="1">
              <a:buFontTx/>
              <a:buChar char="•"/>
            </a:pPr>
            <a:r>
              <a:rPr lang="es-ES" altLang="es-ES" dirty="0"/>
              <a:t> En 1922 el Consejo Nacional Fascista propone desde Nápoles la </a:t>
            </a:r>
            <a:r>
              <a:rPr lang="es-ES" altLang="es-ES" i="1" dirty="0"/>
              <a:t>Marcha sobre Roma</a:t>
            </a:r>
            <a:r>
              <a:rPr lang="es-ES" altLang="es-ES" dirty="0"/>
              <a:t> para “convencer”  al rey de que entregue el poder a Mussolini. El rey Víctor Manuel III accede. (29-X-22).                     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Marcha sobre Roma, 1922">
            <a:extLst>
              <a:ext uri="{FF2B5EF4-FFF2-40B4-BE49-F238E27FC236}">
                <a16:creationId xmlns:a16="http://schemas.microsoft.com/office/drawing/2014/main" id="{00CB67EC-D368-4FCA-87F9-4CC45FA5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926387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5">
            <a:extLst>
              <a:ext uri="{FF2B5EF4-FFF2-40B4-BE49-F238E27FC236}">
                <a16:creationId xmlns:a16="http://schemas.microsoft.com/office/drawing/2014/main" id="{B2C746B5-32C7-48E3-BAC6-BE2D5DC25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33375"/>
            <a:ext cx="6265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De marcha por Roma.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>
            <a:extLst>
              <a:ext uri="{FF2B5EF4-FFF2-40B4-BE49-F238E27FC236}">
                <a16:creationId xmlns:a16="http://schemas.microsoft.com/office/drawing/2014/main" id="{B5A881F9-F494-487D-9749-F9FBD9389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60350"/>
            <a:ext cx="7704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3. El fascismo en el poder.</a:t>
            </a:r>
          </a:p>
        </p:txBody>
      </p:sp>
      <p:sp>
        <p:nvSpPr>
          <p:cNvPr id="33795" name="Text Box 5">
            <a:extLst>
              <a:ext uri="{FF2B5EF4-FFF2-40B4-BE49-F238E27FC236}">
                <a16:creationId xmlns:a16="http://schemas.microsoft.com/office/drawing/2014/main" id="{1CF20C1D-C711-4240-A71D-1F132DD18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65175"/>
            <a:ext cx="7920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a) La 1ª fase: la eliminación de la oposición (1922-1926).</a:t>
            </a:r>
          </a:p>
        </p:txBody>
      </p:sp>
      <p:sp>
        <p:nvSpPr>
          <p:cNvPr id="33796" name="Text Box 6">
            <a:extLst>
              <a:ext uri="{FF2B5EF4-FFF2-40B4-BE49-F238E27FC236}">
                <a16:creationId xmlns:a16="http://schemas.microsoft.com/office/drawing/2014/main" id="{581E9BAA-64EE-4616-A41C-B86A6D826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341438"/>
            <a:ext cx="4824413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300" dirty="0"/>
              <a:t> Primer gobierno de Mussolini: respeta las instituciones y hay ministros de todos los partidos (socialistas no).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Poco después pasa a la eliminación violenta de los partidos opositores. 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En 1924 se hace una ley electoral a su medida, se garantiza la mayoría.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El caso más famoso de eliminación de la oposición es el secuestro y asesinato del líder socialista </a:t>
            </a:r>
            <a:r>
              <a:rPr lang="es-ES" altLang="es-ES" sz="2300" dirty="0" err="1"/>
              <a:t>Matteotti</a:t>
            </a:r>
            <a:r>
              <a:rPr lang="es-ES" altLang="es-ES" sz="2300" dirty="0"/>
              <a:t>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A partir de entonces la oposición debe trabajar desde el extranjero.</a:t>
            </a:r>
          </a:p>
        </p:txBody>
      </p:sp>
      <p:pic>
        <p:nvPicPr>
          <p:cNvPr id="33797" name="Picture 7" descr="http://www.spartacus.schoolnet.co.uk/FWWmusso2.jpg">
            <a:extLst>
              <a:ext uri="{FF2B5EF4-FFF2-40B4-BE49-F238E27FC236}">
                <a16:creationId xmlns:a16="http://schemas.microsoft.com/office/drawing/2014/main" id="{B5F761F9-1ACF-4F0B-B632-0904E2D33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89363"/>
            <a:ext cx="354330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8" descr="Matteotti">
            <a:extLst>
              <a:ext uri="{FF2B5EF4-FFF2-40B4-BE49-F238E27FC236}">
                <a16:creationId xmlns:a16="http://schemas.microsoft.com/office/drawing/2014/main" id="{FF7F9257-5AFC-4EC3-9764-C6C21E48B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>
            <a:fillRect/>
          </a:stretch>
        </p:blipFill>
        <p:spPr bwMode="auto">
          <a:xfrm>
            <a:off x="5364163" y="1268413"/>
            <a:ext cx="1703387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 Box 9">
            <a:extLst>
              <a:ext uri="{FF2B5EF4-FFF2-40B4-BE49-F238E27FC236}">
                <a16:creationId xmlns:a16="http://schemas.microsoft.com/office/drawing/2014/main" id="{5AB0CA46-6C4C-4E1B-9E1E-6BD64C093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412875"/>
            <a:ext cx="151130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Fotografía de Matteotti, debajo, caricatura alusiva a la culpabilidad de Mussoli en el secuestro y asesinato del líder socialista.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>
            <a:extLst>
              <a:ext uri="{FF2B5EF4-FFF2-40B4-BE49-F238E27FC236}">
                <a16:creationId xmlns:a16="http://schemas.microsoft.com/office/drawing/2014/main" id="{6C35EFAF-3BEC-452E-9142-345C7BF70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b) La creación del Estado totalitario (1926-1936).</a:t>
            </a:r>
          </a:p>
        </p:txBody>
      </p:sp>
      <p:sp>
        <p:nvSpPr>
          <p:cNvPr id="34819" name="Text Box 4">
            <a:extLst>
              <a:ext uri="{FF2B5EF4-FFF2-40B4-BE49-F238E27FC236}">
                <a16:creationId xmlns:a16="http://schemas.microsoft.com/office/drawing/2014/main" id="{9A52779D-C827-4845-AB55-88CF34F59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14400"/>
            <a:ext cx="480060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 dirty="0"/>
              <a:t> Tras la eliminación de la oposición Mussolini pasó a la tarea de </a:t>
            </a:r>
            <a:r>
              <a:rPr lang="es-ES" altLang="es-ES" sz="2200" dirty="0" err="1"/>
              <a:t>crar</a:t>
            </a:r>
            <a:r>
              <a:rPr lang="es-ES" altLang="es-ES" sz="2200" dirty="0"/>
              <a:t> un Estado fuerte y totalitario.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Por ley elimina a todos los partidos que no son fascistas.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En 1926 aumenta su poder y puede gobernar sin contar con el Parlamento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En 1927 se firma la </a:t>
            </a:r>
            <a:r>
              <a:rPr lang="es-ES" altLang="es-ES" sz="2200" b="1" dirty="0"/>
              <a:t>Carta del </a:t>
            </a:r>
            <a:r>
              <a:rPr lang="es-ES" altLang="es-ES" sz="2200" b="1" dirty="0" err="1"/>
              <a:t>lavoro</a:t>
            </a:r>
            <a:r>
              <a:rPr lang="es-ES" altLang="es-ES" sz="2200" dirty="0"/>
              <a:t>, los sindicatos son sustituidos por unas corporaciones donde se integran trabajadores y patronos. </a:t>
            </a:r>
          </a:p>
        </p:txBody>
      </p:sp>
      <p:pic>
        <p:nvPicPr>
          <p:cNvPr id="34820" name="Picture 5" descr="http://www.malignani2000.it/progetti/updir/goldtrain/torviscosa/images/image23.jpg">
            <a:extLst>
              <a:ext uri="{FF2B5EF4-FFF2-40B4-BE49-F238E27FC236}">
                <a16:creationId xmlns:a16="http://schemas.microsoft.com/office/drawing/2014/main" id="{36F10022-D78A-4E1B-903B-ED0C550FF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19600"/>
            <a:ext cx="32766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 descr="http://www.arenaria.info/media/fregio01.gif">
            <a:extLst>
              <a:ext uri="{FF2B5EF4-FFF2-40B4-BE49-F238E27FC236}">
                <a16:creationId xmlns:a16="http://schemas.microsoft.com/office/drawing/2014/main" id="{997B279A-F161-43B4-B8C0-24B96F4BC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143000"/>
            <a:ext cx="2106613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9">
            <a:extLst>
              <a:ext uri="{FF2B5EF4-FFF2-40B4-BE49-F238E27FC236}">
                <a16:creationId xmlns:a16="http://schemas.microsoft.com/office/drawing/2014/main" id="{CF8D1B8B-CBF6-44BF-BC69-97F5739E4065}"/>
              </a:ext>
            </a:extLst>
          </p:cNvPr>
          <p:cNvGrpSpPr>
            <a:grpSpLocks/>
          </p:cNvGrpSpPr>
          <p:nvPr/>
        </p:nvGrpSpPr>
        <p:grpSpPr bwMode="auto">
          <a:xfrm>
            <a:off x="3371850" y="1868488"/>
            <a:ext cx="4960938" cy="0"/>
            <a:chOff x="0" y="0"/>
            <a:chExt cx="3125" cy="0"/>
          </a:xfrm>
        </p:grpSpPr>
        <p:sp>
          <p:nvSpPr>
            <p:cNvPr id="34824" name="Rectangle 6">
              <a:extLst>
                <a:ext uri="{FF2B5EF4-FFF2-40B4-BE49-F238E27FC236}">
                  <a16:creationId xmlns:a16="http://schemas.microsoft.com/office/drawing/2014/main" id="{6C056287-A104-4ECB-B4CC-3EA358E62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125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  <p:sp>
          <p:nvSpPr>
            <p:cNvPr id="34825" name="Rectangle 8">
              <a:extLst>
                <a:ext uri="{FF2B5EF4-FFF2-40B4-BE49-F238E27FC236}">
                  <a16:creationId xmlns:a16="http://schemas.microsoft.com/office/drawing/2014/main" id="{4D36DCCC-9DDE-4B26-A10B-8F456D4F6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125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</p:grpSp>
      <p:sp>
        <p:nvSpPr>
          <p:cNvPr id="34823" name="Text Box 10">
            <a:extLst>
              <a:ext uri="{FF2B5EF4-FFF2-40B4-BE49-F238E27FC236}">
                <a16:creationId xmlns:a16="http://schemas.microsoft.com/office/drawing/2014/main" id="{07000679-4A7D-4470-9D78-5DE9C87B1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524000"/>
            <a:ext cx="11430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A la izquierda sede dela Opera Nazionale Dopolavoro en Bagnano. Debajo, agricultores de la época.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4D318826-2425-49AE-94AC-2B3F3D311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058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sz="2200" dirty="0"/>
              <a:t>Importante fue la firma de los </a:t>
            </a:r>
            <a:r>
              <a:rPr lang="es-ES" altLang="es-ES" sz="2200" b="1" dirty="0"/>
              <a:t>Pactos de Letrán</a:t>
            </a:r>
            <a:r>
              <a:rPr lang="es-ES" altLang="es-ES" sz="2200" dirty="0"/>
              <a:t> con la Santa Sede en 1929, la Iglesia, por fin, reconocía al Estado italiano. Italia reconoce al Estado Vaticano como país independiente y le da una indemnización de 750 millones de liras. Mussolini se ganó la admiración de los católicos de todo el mundo.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Pone en marcha también una política natalista.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En 1936 se considera plenamente instaurado el Estado totalitario fascista en Italia, en esencia no cambiará nada hasta 1945.</a:t>
            </a:r>
          </a:p>
        </p:txBody>
      </p:sp>
      <p:pic>
        <p:nvPicPr>
          <p:cNvPr id="35843" name="Picture 3" descr="http://ar.geocities.com/antorchabiblica/letran.jpg">
            <a:extLst>
              <a:ext uri="{FF2B5EF4-FFF2-40B4-BE49-F238E27FC236}">
                <a16:creationId xmlns:a16="http://schemas.microsoft.com/office/drawing/2014/main" id="{0A4A3CAD-D81F-44BE-BD7D-D13581BD9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05200"/>
            <a:ext cx="537210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4">
            <a:extLst>
              <a:ext uri="{FF2B5EF4-FFF2-40B4-BE49-F238E27FC236}">
                <a16:creationId xmlns:a16="http://schemas.microsoft.com/office/drawing/2014/main" id="{B148E077-5A70-4DE1-AE22-6F696B9B2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638800"/>
            <a:ext cx="24384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sz="1400"/>
              <a:t>Firma de los acuerdos de Letrán el 11 de febrero de 1929 y límites del Estado Vaticano.</a:t>
            </a:r>
          </a:p>
        </p:txBody>
      </p:sp>
      <p:pic>
        <p:nvPicPr>
          <p:cNvPr id="35845" name="Picture 11" descr="C:\Documents and Settings\profesor\Escritorio\250px-VaticanCity_Annex.jpg">
            <a:extLst>
              <a:ext uri="{FF2B5EF4-FFF2-40B4-BE49-F238E27FC236}">
                <a16:creationId xmlns:a16="http://schemas.microsoft.com/office/drawing/2014/main" id="{45524CD6-5BEE-4390-B891-A80A29392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05200"/>
            <a:ext cx="23812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CuadroTexto">
            <a:extLst>
              <a:ext uri="{FF2B5EF4-FFF2-40B4-BE49-F238E27FC236}">
                <a16:creationId xmlns:a16="http://schemas.microsoft.com/office/drawing/2014/main" id="{43A54D73-12E1-4CEF-915B-50EC46D3F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57188"/>
            <a:ext cx="7858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>
                <a:solidFill>
                  <a:srgbClr val="FF0000"/>
                </a:solidFill>
              </a:rPr>
              <a:t>c) La autarquía (década de los treinta).</a:t>
            </a:r>
          </a:p>
        </p:txBody>
      </p:sp>
      <p:pic>
        <p:nvPicPr>
          <p:cNvPr id="37891" name="Picture 2" descr="http://www.pixem.it/pixshoah/fotografie/autarchia.jpg">
            <a:extLst>
              <a:ext uri="{FF2B5EF4-FFF2-40B4-BE49-F238E27FC236}">
                <a16:creationId xmlns:a16="http://schemas.microsoft.com/office/drawing/2014/main" id="{7FE6A4DE-BB3F-4425-80D2-A51AF5B6B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1143000"/>
            <a:ext cx="282733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4 Rectángulo">
            <a:extLst>
              <a:ext uri="{FF2B5EF4-FFF2-40B4-BE49-F238E27FC236}">
                <a16:creationId xmlns:a16="http://schemas.microsoft.com/office/drawing/2014/main" id="{82D78347-49D1-49BB-9113-0FB7B1343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4572000"/>
            <a:ext cx="28575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/>
              <a:t>Cartel  italiano a favor de la autarquía y con la leyenda: Mussolini siempre tiene razón.</a:t>
            </a:r>
          </a:p>
        </p:txBody>
      </p:sp>
      <p:sp>
        <p:nvSpPr>
          <p:cNvPr id="37893" name="5 CuadroTexto">
            <a:extLst>
              <a:ext uri="{FF2B5EF4-FFF2-40B4-BE49-F238E27FC236}">
                <a16:creationId xmlns:a16="http://schemas.microsoft.com/office/drawing/2014/main" id="{398F6E83-C3D8-46F2-A598-380A942ED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071563"/>
            <a:ext cx="51435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Esta política económica se implanta de manera definitiva como consecuencia de la crisis del  29.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En este momento se produce la devaluación de la lira en un 40%.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El Estado asume el control total de la economía, </a:t>
            </a:r>
            <a:r>
              <a:rPr lang="es-ES" altLang="es-ES" dirty="0" err="1"/>
              <a:t>autarquia</a:t>
            </a:r>
            <a:r>
              <a:rPr lang="es-ES" altLang="es-ES" dirty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En 1936 Italia invade Etiopía, muchos países cortan sus relaciones, se produce el acercamiento a Alemania.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A finales de los treinta se orienta el país hacia una economía de guerra.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:a16="http://schemas.microsoft.com/office/drawing/2014/main" id="{8521930A-4546-49AE-8E4E-E0BBB2ED7195}"/>
              </a:ext>
            </a:extLst>
          </p:cNvPr>
          <p:cNvSpPr/>
          <p:nvPr/>
        </p:nvSpPr>
        <p:spPr>
          <a:xfrm>
            <a:off x="928688" y="2571750"/>
            <a:ext cx="6858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defRPr/>
            </a:pPr>
            <a:r>
              <a:rPr lang="es-E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El Nazismo.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>
            <a:extLst>
              <a:ext uri="{FF2B5EF4-FFF2-40B4-BE49-F238E27FC236}">
                <a16:creationId xmlns:a16="http://schemas.microsoft.com/office/drawing/2014/main" id="{EA8606FE-B0DC-4641-99AE-84BA40CC3911}"/>
              </a:ext>
            </a:extLst>
          </p:cNvPr>
          <p:cNvSpPr txBox="1"/>
          <p:nvPr/>
        </p:nvSpPr>
        <p:spPr>
          <a:xfrm>
            <a:off x="500063" y="285750"/>
            <a:ext cx="807243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400" dirty="0">
                <a:solidFill>
                  <a:srgbClr val="FFC000"/>
                </a:solidFill>
                <a:latin typeface="+mj-lt"/>
              </a:rPr>
              <a:t>I. Hitler y el nazismo.</a:t>
            </a:r>
          </a:p>
        </p:txBody>
      </p:sp>
      <p:sp>
        <p:nvSpPr>
          <p:cNvPr id="39939" name="2 CuadroTexto">
            <a:extLst>
              <a:ext uri="{FF2B5EF4-FFF2-40B4-BE49-F238E27FC236}">
                <a16:creationId xmlns:a16="http://schemas.microsoft.com/office/drawing/2014/main" id="{77E3FEF4-1424-455E-8326-BE42AAC51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71563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1. Hitler y la formación del Partido Nazi.</a:t>
            </a:r>
          </a:p>
        </p:txBody>
      </p:sp>
      <p:sp>
        <p:nvSpPr>
          <p:cNvPr id="39940" name="4 CuadroTexto">
            <a:extLst>
              <a:ext uri="{FF2B5EF4-FFF2-40B4-BE49-F238E27FC236}">
                <a16:creationId xmlns:a16="http://schemas.microsoft.com/office/drawing/2014/main" id="{B6C011F3-178D-4DF6-9DE4-994016CE7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14500"/>
            <a:ext cx="51435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Nació en Braunau (Austria), en la frontera con Alemania en 1889.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Participa como voluntario en la I GM, aunque había sido declarado no apto. Esta etapa le marca.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Tras la guerra se opone al tratado de Versalles y se declara enemigo irreconciliable de los socialistas y comunistas y de los judíos, causantes de la decadencia del país.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dirty="0"/>
              <a:t> Pronto entra en contacto con el Partido Obrero Alemán (antisemitas y pangermanistas).</a:t>
            </a:r>
          </a:p>
        </p:txBody>
      </p:sp>
      <p:pic>
        <p:nvPicPr>
          <p:cNvPr id="39941" name="Picture 4" descr="Adolf Hitler">
            <a:hlinkClick r:id="rId2" tooltip="Adolf Hitler"/>
            <a:extLst>
              <a:ext uri="{FF2B5EF4-FFF2-40B4-BE49-F238E27FC236}">
                <a16:creationId xmlns:a16="http://schemas.microsoft.com/office/drawing/2014/main" id="{B940AB53-8D6F-4524-99F0-293BC7DC2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8" y="2000250"/>
            <a:ext cx="2781300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6 CuadroTexto">
            <a:extLst>
              <a:ext uri="{FF2B5EF4-FFF2-40B4-BE49-F238E27FC236}">
                <a16:creationId xmlns:a16="http://schemas.microsoft.com/office/drawing/2014/main" id="{51542023-C513-4513-87EA-FF410F229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6357938"/>
            <a:ext cx="2357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/>
              <a:t>Adolf Hitler (1889-1945)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FC79A39C-809B-4BEF-9E3D-D3AD6EBC8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61060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/>
              <a:t> En 1920 redacta los </a:t>
            </a:r>
            <a:r>
              <a:rPr lang="es-ES" altLang="es-ES" sz="2200" i="1"/>
              <a:t>25 puntos </a:t>
            </a:r>
            <a:r>
              <a:rPr lang="es-ES" altLang="es-ES" sz="2200"/>
              <a:t> del Partido Obrero Alemán donde está ya presente toda la ideología nazi.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En 1921 ese partido se fusiona con otros y se funda el N.S.D.A.P. (Partido Nacional Socialista Obrero Alemán o Partido Nazi).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En 1923 intenta un golpe de Estado en Münich conocido como el </a:t>
            </a:r>
            <a:r>
              <a:rPr lang="es-ES" altLang="es-ES" sz="2200" i="1"/>
              <a:t>Putsch de la Cervecería</a:t>
            </a:r>
            <a:r>
              <a:rPr lang="es-ES" altLang="es-ES" sz="2200"/>
              <a:t>. El intento fracasa y acaba en prisión.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Allí escribe la primera parte del </a:t>
            </a:r>
            <a:r>
              <a:rPr lang="es-ES" altLang="es-ES" sz="2200" i="1"/>
              <a:t>Mein kampf</a:t>
            </a:r>
            <a:r>
              <a:rPr lang="es-ES" altLang="es-ES" sz="2200"/>
              <a:t>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Al salir de la cárcel crea las S.S. para garantizar la seguridad del partido, alejándose de las SA creado por él pero poco dócil.</a:t>
            </a:r>
          </a:p>
        </p:txBody>
      </p:sp>
      <p:pic>
        <p:nvPicPr>
          <p:cNvPr id="40963" name="Picture 3" descr="http://www.socialisme.be/blokbuster/2003/hitlerputsch.jpg">
            <a:extLst>
              <a:ext uri="{FF2B5EF4-FFF2-40B4-BE49-F238E27FC236}">
                <a16:creationId xmlns:a16="http://schemas.microsoft.com/office/drawing/2014/main" id="{B17831F3-2977-47DD-9653-1A74E0892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52800"/>
            <a:ext cx="38862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4">
            <a:extLst>
              <a:ext uri="{FF2B5EF4-FFF2-40B4-BE49-F238E27FC236}">
                <a16:creationId xmlns:a16="http://schemas.microsoft.com/office/drawing/2014/main" id="{DD2089ED-42E5-4960-A4C7-F978CB198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6019800"/>
            <a:ext cx="4572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A la izquierda participantes en el Pusch de la Cervecería. A la derecha miembros del Partido Nazi en 1922.</a:t>
            </a:r>
          </a:p>
        </p:txBody>
      </p:sp>
      <p:pic>
        <p:nvPicPr>
          <p:cNvPr id="40965" name="Picture 6" descr="http://i131.photobucket.com/albums/p290/giuliog/Lideres%20Nazi/09732.gif">
            <a:extLst>
              <a:ext uri="{FF2B5EF4-FFF2-40B4-BE49-F238E27FC236}">
                <a16:creationId xmlns:a16="http://schemas.microsoft.com/office/drawing/2014/main" id="{C56EACB9-1290-4592-B795-3FAABFE9D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361156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>
            <a:extLst>
              <a:ext uri="{FF2B5EF4-FFF2-40B4-BE49-F238E27FC236}">
                <a16:creationId xmlns:a16="http://schemas.microsoft.com/office/drawing/2014/main" id="{C3DD6D3D-DA1C-4059-9C32-D6B04FB86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4800"/>
            <a:ext cx="80772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En los años veinte se consolida como líder indiscutible del partido y casi se le rinde culto.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El pistoletazo de salida para su ascenso al poder es la crisis de 1929 que tuvo unos efectos desastrosos en Alemania. Hitler capitaliza el descontento y en 1933 cuenta ya con tres millones de afiliados al partido.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El título de Partido Socialista es sólo nominal, sirve para atraer a la masa obrera, pero representa sobre todo a la clase media.</a:t>
            </a:r>
          </a:p>
        </p:txBody>
      </p:sp>
      <p:graphicFrame>
        <p:nvGraphicFramePr>
          <p:cNvPr id="2050" name="Object 0">
            <a:extLst>
              <a:ext uri="{FF2B5EF4-FFF2-40B4-BE49-F238E27FC236}">
                <a16:creationId xmlns:a16="http://schemas.microsoft.com/office/drawing/2014/main" id="{248B6EA8-8B9E-452B-8A26-ABE52B6A8D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962400"/>
          <a:ext cx="5638800" cy="232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House" r:id="rId2" imgW="4352553" imgH="1792000" progId="Photohse.Document">
                  <p:embed/>
                </p:oleObj>
              </mc:Choice>
              <mc:Fallback>
                <p:oleObj name="Photo House" r:id="rId2" imgW="4352553" imgH="1792000" progId="Photohse.Document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62400"/>
                        <a:ext cx="5638800" cy="232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>
            <a:extLst>
              <a:ext uri="{FF2B5EF4-FFF2-40B4-BE49-F238E27FC236}">
                <a16:creationId xmlns:a16="http://schemas.microsoft.com/office/drawing/2014/main" id="{F91BF991-1061-4A9B-99A3-0CF42A9D6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038600"/>
            <a:ext cx="16002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sz="1400"/>
              <a:t>Evolución del número de parados en varios países entre 1929 y 1933, es interesante ver los datos de Alemania.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>
            <a:extLst>
              <a:ext uri="{FF2B5EF4-FFF2-40B4-BE49-F238E27FC236}">
                <a16:creationId xmlns:a16="http://schemas.microsoft.com/office/drawing/2014/main" id="{8E64BF02-2501-40C5-81A7-1D1B963A5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2. La ideología nazi.</a:t>
            </a:r>
          </a:p>
        </p:txBody>
      </p:sp>
      <p:sp>
        <p:nvSpPr>
          <p:cNvPr id="3076" name="Text Box 3">
            <a:extLst>
              <a:ext uri="{FF2B5EF4-FFF2-40B4-BE49-F238E27FC236}">
                <a16:creationId xmlns:a16="http://schemas.microsoft.com/office/drawing/2014/main" id="{08286653-402C-4926-B111-BA362E022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62000"/>
            <a:ext cx="388620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sz="2200" dirty="0"/>
              <a:t>Aparece ya definida en los 25 puntos del Partido Obrero Alemán de 1920 y en el </a:t>
            </a:r>
            <a:r>
              <a:rPr lang="es-ES" altLang="es-ES" sz="2200" i="1" dirty="0"/>
              <a:t>Mein </a:t>
            </a:r>
            <a:r>
              <a:rPr lang="es-ES" altLang="es-ES" sz="2200" i="1" dirty="0" err="1"/>
              <a:t>Kampf</a:t>
            </a:r>
            <a:r>
              <a:rPr lang="es-ES" altLang="es-ES" sz="2200" dirty="0"/>
              <a:t>. A la ideología le falta sistematización.</a:t>
            </a:r>
          </a:p>
          <a:p>
            <a:pPr eaLnBrk="1" hangingPunct="1"/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Intenta movilizar a las masas mediante ideas simples  y machaconamente repetidas. </a:t>
            </a:r>
          </a:p>
          <a:p>
            <a:pPr eaLnBrk="1" hangingPunct="1"/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Utiliza como nadie la radio e intervenciones escenográficamente muy preparadas.</a:t>
            </a:r>
          </a:p>
        </p:txBody>
      </p:sp>
      <p:graphicFrame>
        <p:nvGraphicFramePr>
          <p:cNvPr id="3074" name="Object 0">
            <a:extLst>
              <a:ext uri="{FF2B5EF4-FFF2-40B4-BE49-F238E27FC236}">
                <a16:creationId xmlns:a16="http://schemas.microsoft.com/office/drawing/2014/main" id="{527516C0-8432-4DE6-88D5-0F944E4399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685800"/>
          <a:ext cx="4398963" cy="3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House" r:id="rId2" imgW="4398273" imgH="3392431" progId="Photohse.Document">
                  <p:embed/>
                </p:oleObj>
              </mc:Choice>
              <mc:Fallback>
                <p:oleObj name="Photo House" r:id="rId2" imgW="4398273" imgH="3392431" progId="Photohse.Document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685800"/>
                        <a:ext cx="4398963" cy="339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5">
            <a:extLst>
              <a:ext uri="{FF2B5EF4-FFF2-40B4-BE49-F238E27FC236}">
                <a16:creationId xmlns:a16="http://schemas.microsoft.com/office/drawing/2014/main" id="{A9C71A46-4428-414E-9751-E73AC0D28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419600"/>
            <a:ext cx="26670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Hitler entre la multitud en 1934 en un fondo escenográfico espectacular. El dominio de los medios de propaganda fue una constante.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9170DD32-DC76-46C3-8654-E3A19592E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a) La concepción biológica de la nación alemana.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79C710CD-AA8B-41DD-B868-41842582B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4876800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 dirty="0"/>
          </a:p>
          <a:p>
            <a:pPr eaLnBrk="1" hangingPunct="1">
              <a:buFontTx/>
              <a:buChar char="•"/>
            </a:pPr>
            <a:r>
              <a:rPr lang="es-ES" altLang="es-ES" sz="2300" dirty="0"/>
              <a:t>Hitler subraya la superioridad de la raza blanca sobre todas las demás y dentro de ésta la de la raza aria alemana, el resto eran inferiores, sobre todos los judíos, y no debían gozar de los mismos derechos.</a:t>
            </a:r>
          </a:p>
          <a:p>
            <a:pPr eaLnBrk="1" hangingPunct="1">
              <a:buFontTx/>
              <a:buChar char="•"/>
            </a:pPr>
            <a:endParaRPr lang="es-ES" altLang="es-ES" sz="2300" dirty="0"/>
          </a:p>
          <a:p>
            <a:pPr eaLnBrk="1" hangingPunct="1">
              <a:buFontTx/>
              <a:buChar char="•"/>
            </a:pPr>
            <a:r>
              <a:rPr lang="es-ES" altLang="es-ES" sz="2300" dirty="0"/>
              <a:t>Se prohíbe, por tanto, la mezcla de los alemanes con otros pueblos. Sólo pertenece a la nación alemana el que es puro de raza. </a:t>
            </a:r>
          </a:p>
        </p:txBody>
      </p:sp>
      <p:pic>
        <p:nvPicPr>
          <p:cNvPr id="41988" name="Picture 4" descr="F:\Imágenes Historia\Historia Contemporánea\Siglo XX\Fascismos\Leyes de Nuremberg.jpg">
            <a:extLst>
              <a:ext uri="{FF2B5EF4-FFF2-40B4-BE49-F238E27FC236}">
                <a16:creationId xmlns:a16="http://schemas.microsoft.com/office/drawing/2014/main" id="{4BC13E70-258B-428A-9E66-685E0B85E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66800"/>
            <a:ext cx="3810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5">
            <a:extLst>
              <a:ext uri="{FF2B5EF4-FFF2-40B4-BE49-F238E27FC236}">
                <a16:creationId xmlns:a16="http://schemas.microsoft.com/office/drawing/2014/main" id="{4C5CE458-E995-4176-AC08-7A905E3FB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962400"/>
            <a:ext cx="29718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Esquema de las leyes de Nuremberg donde se ven las distintas mezclas entre alemanes y judíos para determinar el parentesco y la pureza de raza para así tener o no derechos como alemán. Se aprueban por unanimidad el 15 de septiembre de 1935 en el seno de congreso del NSDAP, es la base legal para discriminar a los judíos.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29E52374-DFF2-43CE-92C3-6464775A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b) El antisemitismo.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5D5F58D9-20F0-4367-9F6A-0E999743E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62000"/>
            <a:ext cx="55626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sz="2200" dirty="0"/>
              <a:t>Se deriva de la anterior. Los judíos son inferiores. </a:t>
            </a:r>
          </a:p>
          <a:p>
            <a:pPr eaLnBrk="1" hangingPunct="1">
              <a:buFontTx/>
              <a:buChar char="•"/>
            </a:pPr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El antisemitismo ha sido una constante en la Historia de Alemania.</a:t>
            </a:r>
          </a:p>
          <a:p>
            <a:pPr eaLnBrk="1" hangingPunct="1">
              <a:buFontTx/>
              <a:buChar char="•"/>
            </a:pPr>
            <a:endParaRPr lang="es-ES" altLang="es-ES" sz="2200" dirty="0"/>
          </a:p>
          <a:p>
            <a:pPr algn="just" eaLnBrk="1" hangingPunct="1">
              <a:buFontTx/>
              <a:buChar char="•"/>
            </a:pPr>
            <a:r>
              <a:rPr lang="es-ES" altLang="es-ES" sz="2200" dirty="0"/>
              <a:t> Según Hitler, por culpa de los judíos  Alemania perdió la I Guerra Mundial.</a:t>
            </a:r>
          </a:p>
          <a:p>
            <a:pPr algn="just" eaLnBrk="1" hangingPunct="1">
              <a:buFontTx/>
              <a:buChar char="•"/>
            </a:pPr>
            <a:r>
              <a:rPr lang="es-ES" altLang="es-ES" sz="2200" dirty="0"/>
              <a:t> Se obliga a los judíos a llevar la estrella, se prohíben los matrimonios mixtos y tratos comerciales con ellos.</a:t>
            </a:r>
          </a:p>
          <a:p>
            <a:pPr algn="just" eaLnBrk="1" hangingPunct="1">
              <a:buFontTx/>
              <a:buChar char="•"/>
            </a:pPr>
            <a:endParaRPr lang="es-ES" altLang="es-ES" sz="2200" dirty="0"/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El punto culminante de la política antijudía es su reclusión en campos de exterminio, el campo más antiguo, Dachau es de 1933.</a:t>
            </a:r>
          </a:p>
        </p:txBody>
      </p:sp>
      <p:pic>
        <p:nvPicPr>
          <p:cNvPr id="43012" name="Picture 5" descr="http://www.antisemitism.org.il/upload/24.gif">
            <a:extLst>
              <a:ext uri="{FF2B5EF4-FFF2-40B4-BE49-F238E27FC236}">
                <a16:creationId xmlns:a16="http://schemas.microsoft.com/office/drawing/2014/main" id="{6CF425B6-21A6-4458-8AE9-C2825FF1C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3893" r="3703" b="2676"/>
          <a:stretch>
            <a:fillRect/>
          </a:stretch>
        </p:blipFill>
        <p:spPr bwMode="auto">
          <a:xfrm>
            <a:off x="5943600" y="990600"/>
            <a:ext cx="289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6">
            <a:extLst>
              <a:ext uri="{FF2B5EF4-FFF2-40B4-BE49-F238E27FC236}">
                <a16:creationId xmlns:a16="http://schemas.microsoft.com/office/drawing/2014/main" id="{49284507-5B5C-49EF-BD03-DC0E5A53B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66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3014" name="Picture 7" descr="http://www.humanitas-international.org/archive/dachau-liberation/dachau-aerial640.jpg">
            <a:extLst>
              <a:ext uri="{FF2B5EF4-FFF2-40B4-BE49-F238E27FC236}">
                <a16:creationId xmlns:a16="http://schemas.microsoft.com/office/drawing/2014/main" id="{36D388CA-C791-4A16-B7C5-6FC3FD920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0"/>
            <a:ext cx="28956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 Box 8">
            <a:extLst>
              <a:ext uri="{FF2B5EF4-FFF2-40B4-BE49-F238E27FC236}">
                <a16:creationId xmlns:a16="http://schemas.microsoft.com/office/drawing/2014/main" id="{B2DE46E9-30D3-4782-9C33-748EE917F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410200"/>
            <a:ext cx="25908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Arriba, judíos apresados son llevados a un campo de exterminio. Abajo, vista aérea del campo de Dachau.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>
            <a:extLst>
              <a:ext uri="{FF2B5EF4-FFF2-40B4-BE49-F238E27FC236}">
                <a16:creationId xmlns:a16="http://schemas.microsoft.com/office/drawing/2014/main" id="{C4BC457D-332F-48E2-A3A0-567ADED03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828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c) El revanchismo.</a:t>
            </a:r>
          </a:p>
        </p:txBody>
      </p:sp>
      <p:sp>
        <p:nvSpPr>
          <p:cNvPr id="44035" name="Text Box 5">
            <a:extLst>
              <a:ext uri="{FF2B5EF4-FFF2-40B4-BE49-F238E27FC236}">
                <a16:creationId xmlns:a16="http://schemas.microsoft.com/office/drawing/2014/main" id="{249F77C2-EB7C-4BA5-A771-83B489011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820896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 Los abusos del tratado de Versalles pesan como una losa sobre el orgullo alemán, esto genera un deseo revanchista frente a Francia.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</a:p>
        </p:txBody>
      </p:sp>
      <p:pic>
        <p:nvPicPr>
          <p:cNvPr id="44036" name="Picture 6" descr="VersaillesGebietsabtretungen">
            <a:extLst>
              <a:ext uri="{FF2B5EF4-FFF2-40B4-BE49-F238E27FC236}">
                <a16:creationId xmlns:a16="http://schemas.microsoft.com/office/drawing/2014/main" id="{3C5440EE-0F65-4E26-B23B-1A465773B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687638"/>
            <a:ext cx="4608513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8">
            <a:extLst>
              <a:ext uri="{FF2B5EF4-FFF2-40B4-BE49-F238E27FC236}">
                <a16:creationId xmlns:a16="http://schemas.microsoft.com/office/drawing/2014/main" id="{5D2B850C-1CBB-493D-85CB-178B85628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868863"/>
            <a:ext cx="230346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altLang="es-ES" sz="1400"/>
              <a:t>Mapa con las  pérdidas territoriales de Alemania en el Tratado de Versalles.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>
            <a:extLst>
              <a:ext uri="{FF2B5EF4-FFF2-40B4-BE49-F238E27FC236}">
                <a16:creationId xmlns:a16="http://schemas.microsoft.com/office/drawing/2014/main" id="{950A8B91-98AF-4465-A914-D002FFF22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33375"/>
            <a:ext cx="8264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d) El pangermanismo y la expansión territorial: la Gran Alemania.</a:t>
            </a:r>
          </a:p>
        </p:txBody>
      </p:sp>
      <p:sp>
        <p:nvSpPr>
          <p:cNvPr id="45059" name="Text Box 5">
            <a:extLst>
              <a:ext uri="{FF2B5EF4-FFF2-40B4-BE49-F238E27FC236}">
                <a16:creationId xmlns:a16="http://schemas.microsoft.com/office/drawing/2014/main" id="{4481E7A2-0A43-46C5-81F6-5A090C8AA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36613"/>
            <a:ext cx="3960813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200" dirty="0"/>
              <a:t>Alemania está llamada a grandes designios y a expandirse a costa de otros pueblos inferiores.</a:t>
            </a:r>
          </a:p>
          <a:p>
            <a:pPr eaLnBrk="1" hangingPunct="1">
              <a:buFontTx/>
              <a:buChar char="•"/>
            </a:pPr>
            <a:r>
              <a:rPr lang="es-ES" altLang="es-ES" sz="2200" dirty="0"/>
              <a:t> El territorio de Alemania es insuficiente para mantener a una población en </a:t>
            </a:r>
            <a:r>
              <a:rPr lang="es-ES" altLang="es-ES" sz="2200" dirty="0" err="1"/>
              <a:t>contínuo</a:t>
            </a:r>
            <a:r>
              <a:rPr lang="es-ES" altLang="es-ES" sz="2200" dirty="0"/>
              <a:t> crecimiento (recordemos la política natalista) necesita ampliar su </a:t>
            </a:r>
            <a:r>
              <a:rPr lang="es-ES" altLang="es-ES" sz="2200" b="1" dirty="0"/>
              <a:t>espacio vital</a:t>
            </a:r>
            <a:r>
              <a:rPr lang="es-ES" altLang="es-ES" sz="2200" dirty="0"/>
              <a:t> (</a:t>
            </a:r>
            <a:r>
              <a:rPr lang="es-ES" altLang="es-ES" sz="2200" i="1" dirty="0" err="1"/>
              <a:t>levensraum</a:t>
            </a:r>
            <a:r>
              <a:rPr lang="es-ES" altLang="es-ES" sz="2200" dirty="0"/>
              <a:t>) y así se propugna la incorporación en primer lugar de los territorios poblados por alemanes: </a:t>
            </a:r>
            <a:r>
              <a:rPr lang="es-ES" altLang="es-ES" sz="2200" dirty="0" err="1"/>
              <a:t>Sudetes</a:t>
            </a:r>
            <a:r>
              <a:rPr lang="es-ES" altLang="es-ES" sz="2200" dirty="0"/>
              <a:t> en Checoslovaquia, Austria… y </a:t>
            </a:r>
            <a:r>
              <a:rPr lang="es-ES" altLang="es-ES" sz="2200" dirty="0" err="1"/>
              <a:t>depués</a:t>
            </a:r>
            <a:r>
              <a:rPr lang="es-ES" altLang="es-ES" sz="2200" dirty="0"/>
              <a:t> otros territorios.</a:t>
            </a:r>
          </a:p>
        </p:txBody>
      </p:sp>
      <p:pic>
        <p:nvPicPr>
          <p:cNvPr id="45060" name="Picture 7" descr="20070717klphisuni_116">
            <a:extLst>
              <a:ext uri="{FF2B5EF4-FFF2-40B4-BE49-F238E27FC236}">
                <a16:creationId xmlns:a16="http://schemas.microsoft.com/office/drawing/2014/main" id="{3930F8EF-6DD0-4BEA-8A03-720E9FA1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513"/>
            <a:ext cx="4278313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8">
            <a:extLst>
              <a:ext uri="{FF2B5EF4-FFF2-40B4-BE49-F238E27FC236}">
                <a16:creationId xmlns:a16="http://schemas.microsoft.com/office/drawing/2014/main" id="{6A02793D-48F3-47CC-81FB-FC04D5AFD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5445125"/>
            <a:ext cx="33131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Territorios incorporados por Alemania en su política expansionista antes de la II Guerra Mundial.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4">
            <a:extLst>
              <a:ext uri="{FF2B5EF4-FFF2-40B4-BE49-F238E27FC236}">
                <a16:creationId xmlns:a16="http://schemas.microsoft.com/office/drawing/2014/main" id="{3CCB5100-F5C0-4008-BB93-6C0D3D1E5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8913"/>
            <a:ext cx="83518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3. Los nazis en el poder: la eliminación de la oposición y la creación del Estado totalitario.</a:t>
            </a:r>
          </a:p>
        </p:txBody>
      </p:sp>
      <p:sp>
        <p:nvSpPr>
          <p:cNvPr id="46083" name="Text Box 5">
            <a:extLst>
              <a:ext uri="{FF2B5EF4-FFF2-40B4-BE49-F238E27FC236}">
                <a16:creationId xmlns:a16="http://schemas.microsoft.com/office/drawing/2014/main" id="{5F33F8D0-8466-48CC-B2CA-B64685944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489743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 sz="2300" dirty="0"/>
              <a:t> El 30-I-33 Hindenburg nombra a Hitler presidente del Gobierno con la misión de formar un nuevo gobierno.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En su primer gobierno hay ministros de todos los partidos y los nazis son minoría,.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El 1-II-33 disuelve el Reichstag y convoca elecciones para el 5-III-33.</a:t>
            </a:r>
          </a:p>
          <a:p>
            <a:pPr eaLnBrk="1" hangingPunct="1">
              <a:buFontTx/>
              <a:buChar char="•"/>
            </a:pPr>
            <a:r>
              <a:rPr lang="es-ES" altLang="es-ES" sz="2300" dirty="0"/>
              <a:t> La noche del 27 de febrero se produce el </a:t>
            </a:r>
            <a:r>
              <a:rPr lang="es-ES" altLang="es-ES" sz="2300" b="1" dirty="0"/>
              <a:t>incendio del Reichstag</a:t>
            </a:r>
            <a:r>
              <a:rPr lang="es-ES" altLang="es-ES" sz="2300" dirty="0"/>
              <a:t>, se culpó a los comunistas y se inició su persecución.</a:t>
            </a:r>
          </a:p>
        </p:txBody>
      </p:sp>
      <p:pic>
        <p:nvPicPr>
          <p:cNvPr id="46084" name="Picture 6" descr="Incendio del Reichstag3">
            <a:extLst>
              <a:ext uri="{FF2B5EF4-FFF2-40B4-BE49-F238E27FC236}">
                <a16:creationId xmlns:a16="http://schemas.microsoft.com/office/drawing/2014/main" id="{4C38DFF1-5EE4-4984-94A1-F45EFB17E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341438"/>
            <a:ext cx="2743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7">
            <a:extLst>
              <a:ext uri="{FF2B5EF4-FFF2-40B4-BE49-F238E27FC236}">
                <a16:creationId xmlns:a16="http://schemas.microsoft.com/office/drawing/2014/main" id="{220070BB-D0D2-4010-AF30-60ADA5930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300663"/>
            <a:ext cx="259238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El Reichstag o Parlamento ardiendo por un incendio provocado por los nazis para tener excusa para eliminar a los comunistas.</a:t>
            </a:r>
          </a:p>
        </p:txBody>
      </p:sp>
      <p:sp>
        <p:nvSpPr>
          <p:cNvPr id="46086" name="Text Box 8">
            <a:extLst>
              <a:ext uri="{FF2B5EF4-FFF2-40B4-BE49-F238E27FC236}">
                <a16:creationId xmlns:a16="http://schemas.microsoft.com/office/drawing/2014/main" id="{FAA3DED3-10DE-4BB1-99A5-13B48B975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2513"/>
            <a:ext cx="511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a) La eliminación de la oposición.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elecciones Alemania ascenso Hitler">
            <a:extLst>
              <a:ext uri="{FF2B5EF4-FFF2-40B4-BE49-F238E27FC236}">
                <a16:creationId xmlns:a16="http://schemas.microsoft.com/office/drawing/2014/main" id="{841F5405-422E-449B-9EB6-92E9B5C36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33488"/>
            <a:ext cx="7704138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5">
            <a:extLst>
              <a:ext uri="{FF2B5EF4-FFF2-40B4-BE49-F238E27FC236}">
                <a16:creationId xmlns:a16="http://schemas.microsoft.com/office/drawing/2014/main" id="{0E78C5A2-08D1-4BCF-9E8F-F23886F76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76250"/>
            <a:ext cx="5905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Evolución electoral del Partido Nazi.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>
            <a:extLst>
              <a:ext uri="{FF2B5EF4-FFF2-40B4-BE49-F238E27FC236}">
                <a16:creationId xmlns:a16="http://schemas.microsoft.com/office/drawing/2014/main" id="{71F735B0-412E-4CF2-91CE-F8204BBA5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3375"/>
            <a:ext cx="5040313" cy="537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sz="2200" dirty="0"/>
              <a:t>Ante hechos tan graves Hitler logra aprobar una ley de </a:t>
            </a:r>
            <a:r>
              <a:rPr lang="es-ES" altLang="es-ES" sz="2200" i="1" dirty="0"/>
              <a:t>Protección de la nación y el Estado</a:t>
            </a:r>
            <a:r>
              <a:rPr lang="es-ES" altLang="es-ES" sz="2200" dirty="0"/>
              <a:t> que en la práctica supone un aumento de su poder: puede restringir las libertades individuales… la democracia sufría un duro golpe.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 En las elecciones del 5 de marzo rozaron la mayoría absoluta, gobernaron en coalición con el débil Partido del Centro.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Todos los partidos políticos son prohibidos. El régimen se había convertido en una dictadura.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200" dirty="0"/>
              <a:t> El 23 de abril de 1934 logra gobernar sin contar con el Parlamento.</a:t>
            </a:r>
          </a:p>
        </p:txBody>
      </p:sp>
      <p:pic>
        <p:nvPicPr>
          <p:cNvPr id="48131" name="Picture 6" descr="Imagen">
            <a:hlinkClick r:id="rId2"/>
            <a:extLst>
              <a:ext uri="{FF2B5EF4-FFF2-40B4-BE49-F238E27FC236}">
                <a16:creationId xmlns:a16="http://schemas.microsoft.com/office/drawing/2014/main" id="{13C80290-0750-4427-AF90-4F0174CD9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33375"/>
            <a:ext cx="3213100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7">
            <a:extLst>
              <a:ext uri="{FF2B5EF4-FFF2-40B4-BE49-F238E27FC236}">
                <a16:creationId xmlns:a16="http://schemas.microsoft.com/office/drawing/2014/main" id="{DDC2603F-C87B-44BE-A7BC-7EF182703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5589588"/>
            <a:ext cx="26638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Primera página de la Ley de poderes especiales del 24 de marzo de 1933 que otorgaba a Hitler amplios poderes.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>
            <a:extLst>
              <a:ext uri="{FF2B5EF4-FFF2-40B4-BE49-F238E27FC236}">
                <a16:creationId xmlns:a16="http://schemas.microsoft.com/office/drawing/2014/main" id="{1827C7D8-EC87-4E4E-9625-7D9B2C5E9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827087"/>
            <a:ext cx="49672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El 30 de junio de 1934 se produce la </a:t>
            </a:r>
            <a:r>
              <a:rPr lang="es-ES" altLang="es-ES" b="1" dirty="0"/>
              <a:t>noche de los cuchillos largos</a:t>
            </a:r>
            <a:r>
              <a:rPr lang="es-ES" altLang="es-ES" dirty="0"/>
              <a:t>, en ella son asesinados los dirigentes del grupo nazi de las SA, el único grupo que podía hacerle frente. En adelante se apoyaría en la Gestapo, las SS y el ejército.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El 2 de agosto de 1934 muere el presidente de la República Hindenburg, sin oposición Hitler asume también ese cargo.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Hitler acumula unos poderes absolutos.</a:t>
            </a:r>
          </a:p>
        </p:txBody>
      </p:sp>
      <p:pic>
        <p:nvPicPr>
          <p:cNvPr id="49155" name="Picture 6" descr="260px-Rohm">
            <a:hlinkClick r:id="rId2" tooltip="Ernst Röhm fue el principal dirigente de la SA. Sus ambiciones políticas y el recelo que inspiraba en los líderes nazis fueron unos de los principales motivos que llevaron a la &quot;Operación Colibrí&quot;."/>
            <a:extLst>
              <a:ext uri="{FF2B5EF4-FFF2-40B4-BE49-F238E27FC236}">
                <a16:creationId xmlns:a16="http://schemas.microsoft.com/office/drawing/2014/main" id="{1D2C6FDF-34BB-4B39-B500-03D631954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908050"/>
            <a:ext cx="24765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7">
            <a:extLst>
              <a:ext uri="{FF2B5EF4-FFF2-40B4-BE49-F238E27FC236}">
                <a16:creationId xmlns:a16="http://schemas.microsoft.com/office/drawing/2014/main" id="{F1D1FBFB-FAB5-4F14-B4D9-45EC5253C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941888"/>
            <a:ext cx="244792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Ernst Röhm, líder de las SA, su ambición y la desconfianza hacia él motivaron la noche de los Cuchillos Largo u Operación Colibrí.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>
            <a:extLst>
              <a:ext uri="{FF2B5EF4-FFF2-40B4-BE49-F238E27FC236}">
                <a16:creationId xmlns:a16="http://schemas.microsoft.com/office/drawing/2014/main" id="{7DFE83D4-583A-46E6-A066-9FE092B8A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8913"/>
            <a:ext cx="8208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b) La imposición de un Estado totalitario.</a:t>
            </a:r>
          </a:p>
        </p:txBody>
      </p:sp>
      <p:sp>
        <p:nvSpPr>
          <p:cNvPr id="50179" name="Text Box 5">
            <a:extLst>
              <a:ext uri="{FF2B5EF4-FFF2-40B4-BE49-F238E27FC236}">
                <a16:creationId xmlns:a16="http://schemas.microsoft.com/office/drawing/2014/main" id="{F6D81BA2-8744-46D7-AD72-8883A24F8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362900"/>
            <a:ext cx="5976937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300"/>
              <a:t>En la noche del 10 de noviembre de 1938 se decretó una terrible persecución contra los judíos, la </a:t>
            </a:r>
            <a:r>
              <a:rPr lang="es-ES" altLang="es-ES" sz="2300" b="1"/>
              <a:t>noche de los cristales rotos</a:t>
            </a:r>
            <a:r>
              <a:rPr lang="es-ES" altLang="es-ES" sz="2300"/>
              <a:t>, cientos de sinagogas fueron incendiadas , muchos judíos exterminados y 11.000 conducidos a Dachau.</a:t>
            </a:r>
          </a:p>
          <a:p>
            <a:pPr eaLnBrk="1" hangingPunct="1">
              <a:spcBef>
                <a:spcPct val="50000"/>
              </a:spcBef>
            </a:pPr>
            <a:endParaRPr lang="es-ES" altLang="es-ES" sz="2300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2300"/>
              <a:t> El Estado totalitario estaba ya consolidado.</a:t>
            </a:r>
            <a:endParaRPr lang="es-ES" altLang="es-ES" sz="2300" dirty="0"/>
          </a:p>
        </p:txBody>
      </p:sp>
      <p:pic>
        <p:nvPicPr>
          <p:cNvPr id="50180" name="Picture 7" descr="kristallnacht">
            <a:extLst>
              <a:ext uri="{FF2B5EF4-FFF2-40B4-BE49-F238E27FC236}">
                <a16:creationId xmlns:a16="http://schemas.microsoft.com/office/drawing/2014/main" id="{3955A188-EF96-487A-95A3-045B42F71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188912"/>
            <a:ext cx="2987724" cy="25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9" descr="nochecristalesrotos">
            <a:extLst>
              <a:ext uri="{FF2B5EF4-FFF2-40B4-BE49-F238E27FC236}">
                <a16:creationId xmlns:a16="http://schemas.microsoft.com/office/drawing/2014/main" id="{492D0C14-A59B-468B-AF63-4DF0CAF20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2" t="7417" r="8952" b="7417"/>
          <a:stretch>
            <a:fillRect/>
          </a:stretch>
        </p:blipFill>
        <p:spPr bwMode="auto">
          <a:xfrm>
            <a:off x="6698903" y="2924944"/>
            <a:ext cx="24638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10">
            <a:extLst>
              <a:ext uri="{FF2B5EF4-FFF2-40B4-BE49-F238E27FC236}">
                <a16:creationId xmlns:a16="http://schemas.microsoft.com/office/drawing/2014/main" id="{328DADB7-AD5B-421D-B8FA-637627F05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5734050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400"/>
              <a:t>Imágenes de sinagogas ardiendo la noche de los Cristales Rotos.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4">
            <a:extLst>
              <a:ext uri="{FF2B5EF4-FFF2-40B4-BE49-F238E27FC236}">
                <a16:creationId xmlns:a16="http://schemas.microsoft.com/office/drawing/2014/main" id="{7565F942-1DD1-4EFE-A19F-BDB9C0AD7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8135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b="1">
                <a:solidFill>
                  <a:schemeClr val="folHlink"/>
                </a:solidFill>
              </a:rPr>
              <a:t>4. La economía.</a:t>
            </a:r>
          </a:p>
        </p:txBody>
      </p:sp>
      <p:sp>
        <p:nvSpPr>
          <p:cNvPr id="51203" name="Text Box 5">
            <a:extLst>
              <a:ext uri="{FF2B5EF4-FFF2-40B4-BE49-F238E27FC236}">
                <a16:creationId xmlns:a16="http://schemas.microsoft.com/office/drawing/2014/main" id="{4805A3C2-43BC-4788-876A-FC74DE380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99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ES" altLang="es-ES"/>
          </a:p>
        </p:txBody>
      </p:sp>
      <p:sp>
        <p:nvSpPr>
          <p:cNvPr id="51204" name="Text Box 6">
            <a:extLst>
              <a:ext uri="{FF2B5EF4-FFF2-40B4-BE49-F238E27FC236}">
                <a16:creationId xmlns:a16="http://schemas.microsoft.com/office/drawing/2014/main" id="{6C41D744-14FE-41BD-AE88-93701973F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835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a) De 1933 a 1936: la lucha contra la crisis.</a:t>
            </a:r>
          </a:p>
        </p:txBody>
      </p:sp>
      <p:sp>
        <p:nvSpPr>
          <p:cNvPr id="51205" name="Text Box 7">
            <a:extLst>
              <a:ext uri="{FF2B5EF4-FFF2-40B4-BE49-F238E27FC236}">
                <a16:creationId xmlns:a16="http://schemas.microsoft.com/office/drawing/2014/main" id="{B9171868-CDBE-42BD-9358-FFFE3BC82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8424862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/>
              <a:t> </a:t>
            </a:r>
            <a:r>
              <a:rPr lang="es-ES" altLang="es-ES" sz="2200"/>
              <a:t>En esta etapa dirige la economía el doctor Schacht, el mismo que logró la recuperación económica tras la crisis de 1924.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El Estado tiene el control de la economía y marca precios y salarios.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El Estado lucha contra el paro: puestos de trabajos en la burocracia, obras públicas, y fábricas de armamentos.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Existe un control absoluto del sistema bancario.</a:t>
            </a:r>
          </a:p>
        </p:txBody>
      </p:sp>
      <p:sp>
        <p:nvSpPr>
          <p:cNvPr id="51206" name="Text Box 8">
            <a:extLst>
              <a:ext uri="{FF2B5EF4-FFF2-40B4-BE49-F238E27FC236}">
                <a16:creationId xmlns:a16="http://schemas.microsoft.com/office/drawing/2014/main" id="{280F5981-3DAB-4920-AA3B-6BB0279F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429000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hlink"/>
                </a:solidFill>
              </a:rPr>
              <a:t>b) De 1936 a 1939: la autarquía.</a:t>
            </a:r>
          </a:p>
        </p:txBody>
      </p:sp>
      <p:sp>
        <p:nvSpPr>
          <p:cNvPr id="51207" name="Text Box 9">
            <a:extLst>
              <a:ext uri="{FF2B5EF4-FFF2-40B4-BE49-F238E27FC236}">
                <a16:creationId xmlns:a16="http://schemas.microsoft.com/office/drawing/2014/main" id="{0DB48C82-AD41-423E-A9B3-9C43FF057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05263"/>
            <a:ext cx="8497887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" altLang="es-ES"/>
              <a:t> </a:t>
            </a:r>
            <a:r>
              <a:rPr lang="es-ES" altLang="es-ES" sz="2200"/>
              <a:t>La economía se orienta hacia el autoabstecimiento. Se potencia el consumo de productos nacionales y se reducen al mínimo las importaciones.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En el horizonte se está creando una poderosa industria de guerra, Alemania no debe depender del exterior en caso de guerra.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El pueblo tuvo que sufrir el racionamiento y el recorte, y más con la guerra.</a:t>
            </a:r>
          </a:p>
          <a:p>
            <a:pPr eaLnBrk="1" hangingPunct="1">
              <a:buFontTx/>
              <a:buChar char="•"/>
            </a:pPr>
            <a:r>
              <a:rPr lang="es-ES" altLang="es-ES" sz="2200"/>
              <a:t> Los sindicatos son corporativos como en Italia (F.N.T.)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 crisis de las democracias y RRII">
  <a:themeElements>
    <a:clrScheme name="La crisis de las democracias y RRII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La crisis de las democracias y RRII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La crisis de las democracias y RRII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 crisis de las democracias y RRII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 crisis de las democracias y RRII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 crisis de las democracias y RRII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 crisis de las democracias y RRII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Settings\profesor\Escritorio\La crisis de las democracias y RRII.ppt</Template>
  <TotalTime>1026</TotalTime>
  <Words>3004</Words>
  <Application>Microsoft Office PowerPoint</Application>
  <PresentationFormat>Presentación en pantalla (4:3)</PresentationFormat>
  <Paragraphs>198</Paragraphs>
  <Slides>39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5" baseType="lpstr">
      <vt:lpstr>Arial</vt:lpstr>
      <vt:lpstr>Calibri</vt:lpstr>
      <vt:lpstr>Times New Roman</vt:lpstr>
      <vt:lpstr>Wingdings</vt:lpstr>
      <vt:lpstr>La crisis de las democracias y RRII</vt:lpstr>
      <vt:lpstr>Photo House</vt:lpstr>
      <vt:lpstr>LOS TOTALITARISMOS</vt:lpstr>
      <vt:lpstr>Presentación de PowerPoint</vt:lpstr>
      <vt:lpstr>Características generales de los  totalitarismos</vt:lpstr>
      <vt:lpstr>I. La situación de Posguerra y la aparición de los partidos fascistas.</vt:lpstr>
      <vt:lpstr>Presentación de PowerPoint</vt:lpstr>
      <vt:lpstr>II. Los principios ideológicos del fascismo.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II. Mussolini y el fascismo.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fascismos.</dc:title>
  <dc:creator>profesor</dc:creator>
  <cp:lastModifiedBy>Maria Sanz</cp:lastModifiedBy>
  <cp:revision>40</cp:revision>
  <dcterms:created xsi:type="dcterms:W3CDTF">2009-01-09T09:40:36Z</dcterms:created>
  <dcterms:modified xsi:type="dcterms:W3CDTF">2021-03-13T10:21:39Z</dcterms:modified>
</cp:coreProperties>
</file>