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69" r:id="rId3"/>
    <p:sldId id="270" r:id="rId4"/>
    <p:sldId id="277" r:id="rId5"/>
    <p:sldId id="280" r:id="rId6"/>
    <p:sldId id="278" r:id="rId7"/>
    <p:sldId id="279" r:id="rId8"/>
    <p:sldId id="282" r:id="rId9"/>
    <p:sldId id="283" r:id="rId10"/>
    <p:sldId id="284" r:id="rId11"/>
    <p:sldId id="300" r:id="rId12"/>
    <p:sldId id="285" r:id="rId13"/>
    <p:sldId id="287" r:id="rId14"/>
    <p:sldId id="288" r:id="rId15"/>
    <p:sldId id="289" r:id="rId16"/>
    <p:sldId id="293" r:id="rId17"/>
    <p:sldId id="290" r:id="rId18"/>
    <p:sldId id="294" r:id="rId19"/>
    <p:sldId id="291" r:id="rId20"/>
    <p:sldId id="295" r:id="rId21"/>
    <p:sldId id="296" r:id="rId22"/>
    <p:sldId id="281" r:id="rId23"/>
    <p:sldId id="301" r:id="rId2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1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/>
  </p:normalViewPr>
  <p:slideViewPr>
    <p:cSldViewPr>
      <p:cViewPr>
        <p:scale>
          <a:sx n="66" d="100"/>
          <a:sy n="66" d="100"/>
        </p:scale>
        <p:origin x="1930" y="4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37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4C1847AB-2FA9-43C1-8426-0A236FC655D1}"/>
              </a:ext>
            </a:extLst>
          </p:cNvPr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13F95F10-3167-4A36-8226-77D46A0FB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6" name="Arc 4">
              <a:extLst>
                <a:ext uri="{FF2B5EF4-FFF2-40B4-BE49-F238E27FC236}">
                  <a16:creationId xmlns:a16="http://schemas.microsoft.com/office/drawing/2014/main" id="{E6164E02-C773-4E0B-9B49-77A4601B6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G0" fmla="+- 0 0 0"/>
                <a:gd name="G1" fmla="+- 21231 0 0"/>
                <a:gd name="G2" fmla="+- 21600 0 0"/>
                <a:gd name="T0" fmla="*/ 3977 w 21600"/>
                <a:gd name="T1" fmla="*/ 0 h 21231"/>
                <a:gd name="T2" fmla="*/ 21600 w 21600"/>
                <a:gd name="T3" fmla="*/ 21231 h 21231"/>
                <a:gd name="T4" fmla="*/ 0 w 21600"/>
                <a:gd name="T5" fmla="*/ 21231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</p:grpSp>
      <p:sp>
        <p:nvSpPr>
          <p:cNvPr id="512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>
                <a:latin typeface="Times New Roman" pitchFamily="18" charset="0"/>
              </a:defRPr>
            </a:lvl1pPr>
          </a:lstStyle>
          <a:p>
            <a:r>
              <a:rPr lang="es-ES_tradnl"/>
              <a:t>I. La crisis de las democracias y sus causas.</a:t>
            </a:r>
            <a:r>
              <a:rPr lang="es-ES"/>
              <a:t>tulo del patrón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14BB6A7-438A-4A94-AD18-2DB1E0E221E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7A2B1EA0-BD76-4BD3-AE8C-18CFBF9A30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B1B9BBCA-EC1E-44B5-B8BB-E779E3B44C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6E783F-7A2E-4433-AD29-03E3C985AF4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33634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0101582-0F15-4D96-849B-B9A3B0744C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A248AFF-1A89-42D5-9670-495080CC6C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164E195-29B9-4AB6-9EDD-0BA53821E1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8575AA-72BA-4078-A105-F4A478E498C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15438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CE34AB5-C2EF-45D5-9E62-C0C63A3FC6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CB01BE1-C6AD-4E0A-86DB-4BF8F1920E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9DA7E21-FBEF-4CEE-8E46-D2C4C367FB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381528-61A3-40CE-9448-26D99FB91DD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89211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1512446-F6B0-49EC-9A77-AC1B090062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00C4F016-BA29-4426-9022-7FA45AA6AD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68F7CE6F-8674-498B-86D1-56CA1C5CA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6E8337-E62E-4703-A459-FF3815BCF38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30626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94745E-173A-43CE-8C81-86408E54E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9A1196-FD50-4B82-974C-77F96E2905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594197-3057-4C7D-AD39-41BAAC2967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223326-2E7A-4A57-92A7-2402FA7E0CA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40822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ECCA936-1254-4550-96A7-30B371D739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4A3B3C3-3543-4B46-9D3B-55A5ADFC2F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85C0785-E3DD-49DA-BEE4-03520FF552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608626-A91B-4A37-AEDA-E7769208B118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74798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F5E3D3DB-3F60-42BD-9909-885D2E246E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87731D32-2D76-4759-ADC4-E350A2A501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61A4D920-1F64-4744-9364-A53CDDDC4B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372B79-796F-42B6-8047-23B0F29D707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69692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5B9E5A7-A018-42DE-8F6F-261951E550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CE1C622D-C00C-4168-9BAD-743665A7DC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2DFE72DC-1D7B-4F7C-9884-D0EA255089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AF0890-C202-4395-83B5-EAE1FB93B3E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68790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82AFB65-7982-4EAB-9396-EF190E6DDC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4DD3CCE-7413-4142-8722-DDD855C61C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841239D9-9019-4895-8FBF-B2B2C03928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BB0665-C8C3-42BB-AF04-0CD94A73C7AA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9095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24765B4-DD15-47D8-8C57-C85B193D77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15419D6-8F9B-415E-87A6-6E873BCD07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4372E2B-06B9-4B08-BF70-12EA11C10C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B87F60-8214-442A-BD30-18A0B2E7129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4642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FDC42EF-23C0-42FF-B8FA-2AD219E891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5D86F5C-D75B-4717-8CBF-4210FF60B0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2CC9D01-EDCF-4829-B5D9-DDB2D0F81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5D2441-1308-453D-A4C5-DBFB3D7B511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69911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FAFCACD7-7BBB-4DAC-9D28-82EBD73C3BF2}"/>
              </a:ext>
            </a:extLst>
          </p:cNvPr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4099" name="Freeform 3">
              <a:extLst>
                <a:ext uri="{FF2B5EF4-FFF2-40B4-BE49-F238E27FC236}">
                  <a16:creationId xmlns:a16="http://schemas.microsoft.com/office/drawing/2014/main" id="{BA967A7E-6811-4C4D-B18F-C6DE3CBA3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4100" name="Arc 4">
              <a:extLst>
                <a:ext uri="{FF2B5EF4-FFF2-40B4-BE49-F238E27FC236}">
                  <a16:creationId xmlns:a16="http://schemas.microsoft.com/office/drawing/2014/main" id="{D829EC6D-0E4C-4F1F-A07A-B4F8F735E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</p:grpSp>
      <p:sp>
        <p:nvSpPr>
          <p:cNvPr id="4101" name="Rectangle 5">
            <a:extLst>
              <a:ext uri="{FF2B5EF4-FFF2-40B4-BE49-F238E27FC236}">
                <a16:creationId xmlns:a16="http://schemas.microsoft.com/office/drawing/2014/main" id="{E9BCB3DF-4EE2-47AB-B286-0A08A11D63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C5DE58EE-783A-4AC0-9842-A056FA733B2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20A39A06-4994-462D-BA72-9997F5B389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B77D8265-A891-432A-AAEF-59D6223D409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AE399BC-96C9-4E56-B457-2F190C956C1C}" type="slidenum">
              <a:rPr lang="es-ES" altLang="es-ES"/>
              <a:pPr/>
              <a:t>‹Nº›</a:t>
            </a:fld>
            <a:endParaRPr lang="es-ES" altLang="es-ES"/>
          </a:p>
        </p:txBody>
      </p:sp>
      <p:sp>
        <p:nvSpPr>
          <p:cNvPr id="1031" name="Rectangle 9">
            <a:extLst>
              <a:ext uri="{FF2B5EF4-FFF2-40B4-BE49-F238E27FC236}">
                <a16:creationId xmlns:a16="http://schemas.microsoft.com/office/drawing/2014/main" id="{B5EF12BF-588A-4766-A933-EF954167A0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6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es.wikipedia.org/wiki/Archivo:Lange-MigrantMother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FA0AE07-56F3-4F57-966D-2FAB0D7118F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1560" y="692696"/>
            <a:ext cx="8274011" cy="5832648"/>
          </a:xfrm>
        </p:spPr>
        <p:txBody>
          <a:bodyPr/>
          <a:lstStyle/>
          <a:p>
            <a:pPr algn="r" eaLnBrk="1" hangingPunct="1">
              <a:defRPr/>
            </a:pPr>
            <a:br>
              <a:rPr lang="es-ES_tradnl" sz="5400" b="1" i="1" dirty="0">
                <a:solidFill>
                  <a:schemeClr val="bg1"/>
                </a:solidFill>
              </a:rPr>
            </a:br>
            <a:br>
              <a:rPr lang="es-ES_tradnl" sz="5400" b="1" i="1" dirty="0">
                <a:solidFill>
                  <a:schemeClr val="bg1"/>
                </a:solidFill>
              </a:rPr>
            </a:br>
            <a:br>
              <a:rPr lang="es-ES_tradnl" sz="5400" b="1" i="1" dirty="0">
                <a:solidFill>
                  <a:schemeClr val="bg1"/>
                </a:solidFill>
              </a:rPr>
            </a:br>
            <a:br>
              <a:rPr lang="es-ES_tradnl" sz="5400" b="1" i="1" dirty="0">
                <a:solidFill>
                  <a:schemeClr val="bg1"/>
                </a:solidFill>
              </a:rPr>
            </a:br>
            <a:br>
              <a:rPr lang="es-ES_tradnl" sz="5400" b="1" i="1" dirty="0">
                <a:solidFill>
                  <a:schemeClr val="bg1"/>
                </a:solidFill>
              </a:rPr>
            </a:br>
            <a:br>
              <a:rPr lang="es-ES_tradnl" sz="5400" b="1" i="1" dirty="0">
                <a:solidFill>
                  <a:schemeClr val="bg1"/>
                </a:solidFill>
              </a:rPr>
            </a:br>
            <a:br>
              <a:rPr lang="es-ES_tradnl" sz="5400" b="1" i="1" dirty="0">
                <a:solidFill>
                  <a:schemeClr val="bg1"/>
                </a:solidFill>
              </a:rPr>
            </a:br>
            <a:r>
              <a:rPr lang="es-ES_tradnl" sz="5400" b="1" i="1" dirty="0">
                <a:solidFill>
                  <a:schemeClr val="bg1"/>
                </a:solidFill>
              </a:rPr>
              <a:t>La crisis económica de 1929</a:t>
            </a:r>
            <a:br>
              <a:rPr lang="es-ES_tradnl" sz="5400" b="1" i="1" dirty="0">
                <a:solidFill>
                  <a:schemeClr val="bg1"/>
                </a:solidFill>
              </a:rPr>
            </a:br>
            <a:r>
              <a:rPr lang="es-ES_tradnl" sz="3600" b="1" dirty="0">
                <a:solidFill>
                  <a:srgbClr val="FF0000"/>
                </a:solidFill>
              </a:rPr>
              <a:t>IES SAN JUAN BAUTISTA</a:t>
            </a:r>
            <a:br>
              <a:rPr lang="es-ES_tradnl" sz="3600" b="1" dirty="0">
                <a:solidFill>
                  <a:srgbClr val="FF0000"/>
                </a:solidFill>
              </a:rPr>
            </a:br>
            <a:r>
              <a:rPr lang="es-ES_tradnl" sz="3600" b="1" dirty="0">
                <a:solidFill>
                  <a:srgbClr val="FF0000"/>
                </a:solidFill>
              </a:rPr>
              <a:t>MARÍA SANZ</a:t>
            </a:r>
            <a:endParaRPr lang="es-ES" sz="5400" b="1" dirty="0">
              <a:solidFill>
                <a:schemeClr val="bg1"/>
              </a:solidFill>
            </a:endParaRPr>
          </a:p>
        </p:txBody>
      </p:sp>
      <p:pic>
        <p:nvPicPr>
          <p:cNvPr id="5" name="Imagen 4" descr="Resultado de imagen de cartoons crack 1929">
            <a:extLst>
              <a:ext uri="{FF2B5EF4-FFF2-40B4-BE49-F238E27FC236}">
                <a16:creationId xmlns:a16="http://schemas.microsoft.com/office/drawing/2014/main" id="{3907C714-47EC-42BD-B1DB-D316E6063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79" y="260648"/>
            <a:ext cx="4176464" cy="4104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Resultado de imagen de cartoons crack 1929">
            <a:extLst>
              <a:ext uri="{FF2B5EF4-FFF2-40B4-BE49-F238E27FC236}">
                <a16:creationId xmlns:a16="http://schemas.microsoft.com/office/drawing/2014/main" id="{AFA53193-5B06-43E9-932C-868C3DDC27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120" y="404664"/>
            <a:ext cx="4452653" cy="396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AB7A4162-C30E-4C00-94F1-2EF851A8A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357188"/>
            <a:ext cx="8072438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AutoNum type="romanUcPeriod"/>
            </a:pPr>
            <a:r>
              <a:rPr lang="es-ES_tradnl" altLang="es-ES" sz="3200" b="1" dirty="0">
                <a:solidFill>
                  <a:schemeClr val="folHlink"/>
                </a:solidFill>
              </a:rPr>
              <a:t>Las causas de la Crisis.  </a:t>
            </a:r>
          </a:p>
          <a:p>
            <a:pPr eaLnBrk="1" hangingPunct="1">
              <a:spcBef>
                <a:spcPct val="50000"/>
              </a:spcBef>
            </a:pPr>
            <a:endParaRPr lang="es-ES" altLang="es-ES" dirty="0"/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63389CF0-C051-4042-9592-721F0E398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1357313"/>
            <a:ext cx="792956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876300" indent="-5143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3" algn="just" eaLnBrk="1" hangingPunct="1">
              <a:spcBef>
                <a:spcPct val="50000"/>
              </a:spcBef>
              <a:buFontTx/>
              <a:buAutoNum type="arabicPeriod"/>
            </a:pPr>
            <a:r>
              <a:rPr lang="es-ES_tradnl" altLang="es-ES" b="1" u="sng" dirty="0">
                <a:solidFill>
                  <a:schemeClr val="folHlink"/>
                </a:solidFill>
              </a:rPr>
              <a:t>Superproducción,</a:t>
            </a:r>
            <a:r>
              <a:rPr lang="es-ES_tradnl" altLang="es-ES" b="1" dirty="0">
                <a:solidFill>
                  <a:schemeClr val="folHlink"/>
                </a:solidFill>
              </a:rPr>
              <a:t> ante un mercado que no demanda más productos (teoría neoliberal)</a:t>
            </a:r>
          </a:p>
          <a:p>
            <a:pPr lvl="3" algn="just" eaLnBrk="1" hangingPunct="1">
              <a:spcBef>
                <a:spcPct val="50000"/>
              </a:spcBef>
              <a:buFontTx/>
              <a:buAutoNum type="arabicPeriod"/>
            </a:pPr>
            <a:r>
              <a:rPr lang="es-ES_tradnl" altLang="es-ES" b="1" u="sng" dirty="0">
                <a:solidFill>
                  <a:schemeClr val="folHlink"/>
                </a:solidFill>
              </a:rPr>
              <a:t>Subconsumo</a:t>
            </a:r>
            <a:r>
              <a:rPr lang="es-ES_tradnl" altLang="es-ES" b="1" dirty="0">
                <a:solidFill>
                  <a:schemeClr val="folHlink"/>
                </a:solidFill>
              </a:rPr>
              <a:t>. El desarrollo económico sólo ha beneficiado a las clases altas, la inmensa mayoría de la población se ha empobrecido y ha reducido su capacidad adquisitiva (teoría </a:t>
            </a:r>
            <a:r>
              <a:rPr lang="es-ES_tradnl" altLang="es-ES" b="1" dirty="0" err="1">
                <a:solidFill>
                  <a:schemeClr val="folHlink"/>
                </a:solidFill>
              </a:rPr>
              <a:t>socialdemocratas</a:t>
            </a:r>
            <a:r>
              <a:rPr lang="es-ES_tradnl" altLang="es-ES" b="1" dirty="0">
                <a:solidFill>
                  <a:schemeClr val="folHlink"/>
                </a:solidFill>
              </a:rPr>
              <a:t> )</a:t>
            </a:r>
          </a:p>
          <a:p>
            <a:pPr lvl="3" algn="just" eaLnBrk="1" hangingPunct="1">
              <a:spcBef>
                <a:spcPct val="50000"/>
              </a:spcBef>
              <a:buFontTx/>
              <a:buAutoNum type="arabicPeriod"/>
            </a:pPr>
            <a:r>
              <a:rPr lang="es-ES_tradnl" altLang="es-ES" b="1" u="sng" dirty="0">
                <a:solidFill>
                  <a:schemeClr val="folHlink"/>
                </a:solidFill>
              </a:rPr>
              <a:t>Crisis de carácter cíclico</a:t>
            </a:r>
            <a:r>
              <a:rPr lang="es-ES_tradnl" altLang="es-ES" b="1" dirty="0">
                <a:solidFill>
                  <a:schemeClr val="folHlink"/>
                </a:solidFill>
              </a:rPr>
              <a:t> propia del sistema capitalista</a:t>
            </a:r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446B2F59-DB3B-4285-AE83-3688BA77B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5214938"/>
            <a:ext cx="726757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eaLnBrk="1" hangingPunct="1">
              <a:spcBef>
                <a:spcPct val="50000"/>
              </a:spcBef>
            </a:pPr>
            <a:endParaRPr lang="es-ES_tradnl" altLang="es-ES" sz="2800" b="1">
              <a:solidFill>
                <a:schemeClr val="folHlink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es-ES" altLang="es-ES"/>
          </a:p>
        </p:txBody>
      </p:sp>
      <p:pic>
        <p:nvPicPr>
          <p:cNvPr id="4102" name="Picture 6" descr="El Crack de 1929: La Gran Depresión - Zonavalue Club">
            <a:extLst>
              <a:ext uri="{FF2B5EF4-FFF2-40B4-BE49-F238E27FC236}">
                <a16:creationId xmlns:a16="http://schemas.microsoft.com/office/drawing/2014/main" id="{630CBC0D-FCAD-448C-BCE2-446B8772F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725144"/>
            <a:ext cx="3063825" cy="200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7" grpId="0" autoUpdateAnimBg="0"/>
      <p:bldP spid="1639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8" descr="Imagen%20bolsa%20de%20Nueva%20York">
            <a:extLst>
              <a:ext uri="{FF2B5EF4-FFF2-40B4-BE49-F238E27FC236}">
                <a16:creationId xmlns:a16="http://schemas.microsoft.com/office/drawing/2014/main" id="{8E1B5631-1E2A-4B07-99AB-2BBF4AB110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9" r="2437" b="-3"/>
          <a:stretch/>
        </p:blipFill>
        <p:spPr bwMode="auto">
          <a:xfrm>
            <a:off x="233809" y="1412776"/>
            <a:ext cx="4317876" cy="48574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Text Box 6">
            <a:extLst>
              <a:ext uri="{FF2B5EF4-FFF2-40B4-BE49-F238E27FC236}">
                <a16:creationId xmlns:a16="http://schemas.microsoft.com/office/drawing/2014/main" id="{11E56475-1A39-42AD-B51B-00FEB0E1A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8416" y="404664"/>
            <a:ext cx="4041775" cy="74496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514350" indent="-514350" eaLnBrk="0" hangingPunct="0">
              <a:lnSpc>
                <a:spcPct val="90000"/>
              </a:lnSpc>
              <a:spcBef>
                <a:spcPct val="20000"/>
              </a:spcBef>
              <a:buFontTx/>
              <a:buAutoNum type="arabicPeriod"/>
              <a:defRPr/>
            </a:pPr>
            <a:endParaRPr lang="es-ES" sz="1900" b="1" u="sng" dirty="0">
              <a:latin typeface="+mn-lt"/>
            </a:endParaRPr>
          </a:p>
          <a:p>
            <a:pPr marL="514350" indent="-514350" eaLnBrk="0" hangingPunct="0">
              <a:lnSpc>
                <a:spcPct val="90000"/>
              </a:lnSpc>
              <a:spcBef>
                <a:spcPct val="20000"/>
              </a:spcBef>
              <a:buFontTx/>
              <a:buAutoNum type="arabicPeriod"/>
              <a:defRPr/>
            </a:pPr>
            <a:endParaRPr lang="es-ES" sz="1900" b="1" u="sng" dirty="0">
              <a:latin typeface="+mn-lt"/>
            </a:endParaRPr>
          </a:p>
          <a:p>
            <a:pPr marL="514350" indent="-514350" eaLnBrk="0" hangingPunct="0">
              <a:lnSpc>
                <a:spcPct val="90000"/>
              </a:lnSpc>
              <a:spcBef>
                <a:spcPct val="20000"/>
              </a:spcBef>
              <a:buFontTx/>
              <a:buAutoNum type="arabicPeriod"/>
              <a:defRPr/>
            </a:pPr>
            <a:r>
              <a:rPr lang="es-ES" b="1" u="sng" dirty="0">
                <a:latin typeface="+mn-lt"/>
              </a:rPr>
              <a:t>El crecimiento artificial de la bolsa</a:t>
            </a:r>
            <a:r>
              <a:rPr lang="es-ES" b="1" dirty="0">
                <a:latin typeface="+mn-lt"/>
              </a:rPr>
              <a:t>. 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s-ES" b="1" dirty="0">
                <a:latin typeface="+mn-lt"/>
              </a:rPr>
              <a:t>Desde 1924 la economía había ido creciendo de una manera considerable, superando la crisis de posguerra – “ </a:t>
            </a:r>
            <a:r>
              <a:rPr lang="es-ES" b="1" i="1" dirty="0" err="1">
                <a:latin typeface="+mn-lt"/>
              </a:rPr>
              <a:t>prosperity</a:t>
            </a:r>
            <a:r>
              <a:rPr lang="es-ES" b="1" i="1" dirty="0">
                <a:latin typeface="+mn-lt"/>
              </a:rPr>
              <a:t> </a:t>
            </a:r>
            <a:r>
              <a:rPr lang="es-ES" b="1" dirty="0">
                <a:latin typeface="+mn-lt"/>
              </a:rPr>
              <a:t>” o “</a:t>
            </a:r>
            <a:r>
              <a:rPr lang="es-ES" b="1" i="1" dirty="0">
                <a:latin typeface="+mn-lt"/>
              </a:rPr>
              <a:t>locos años veinte”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s-ES" b="1" dirty="0">
                <a:latin typeface="+mn-lt"/>
              </a:rPr>
              <a:t>Los créditos bancarios crecen, siendo muchos de ellos invertidos en bolsa, lo que provoca : </a:t>
            </a:r>
          </a:p>
          <a:p>
            <a:pPr marL="457200" indent="-457200" eaLnBrk="0" hangingPunct="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es-ES" b="1" u="sng" dirty="0">
                <a:latin typeface="+mn-lt"/>
              </a:rPr>
              <a:t>especulación  bursátil</a:t>
            </a:r>
            <a:endParaRPr lang="es-ES" u="sng" dirty="0">
              <a:latin typeface="+mn-lt"/>
            </a:endParaRPr>
          </a:p>
          <a:p>
            <a:pPr marL="457200" indent="-457200" eaLnBrk="0" hangingPunct="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es-ES" b="1" u="sng" dirty="0">
                <a:latin typeface="+mn-lt"/>
              </a:rPr>
              <a:t>descapitalización  de  las empresas</a:t>
            </a:r>
            <a:endParaRPr lang="es-ES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3">
            <a:extLst>
              <a:ext uri="{FF2B5EF4-FFF2-40B4-BE49-F238E27FC236}">
                <a16:creationId xmlns:a16="http://schemas.microsoft.com/office/drawing/2014/main" id="{8505D933-5356-43D0-9C2A-D7BEE6831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381000"/>
            <a:ext cx="81962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ES" sz="3600" b="1">
                <a:solidFill>
                  <a:srgbClr val="E6E11A"/>
                </a:solidFill>
              </a:rPr>
              <a:t>2. La superproducción y el subconsumo </a:t>
            </a:r>
            <a:endParaRPr lang="es-ES" altLang="es-ES" sz="3600" b="1">
              <a:solidFill>
                <a:srgbClr val="E6E11A"/>
              </a:solidFill>
            </a:endParaRPr>
          </a:p>
        </p:txBody>
      </p:sp>
      <p:sp>
        <p:nvSpPr>
          <p:cNvPr id="7171" name="6 CuadroTexto">
            <a:extLst>
              <a:ext uri="{FF2B5EF4-FFF2-40B4-BE49-F238E27FC236}">
                <a16:creationId xmlns:a16="http://schemas.microsoft.com/office/drawing/2014/main" id="{18E95626-DA14-4DCB-96C2-972DD2756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143000"/>
            <a:ext cx="821531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s-ES" altLang="es-ES" b="1" dirty="0">
                <a:solidFill>
                  <a:srgbClr val="FFFF00"/>
                </a:solidFill>
              </a:rPr>
              <a:t> </a:t>
            </a:r>
            <a:r>
              <a:rPr lang="es-ES" altLang="es-ES" sz="2800" b="1" u="sng" dirty="0">
                <a:solidFill>
                  <a:srgbClr val="FFFF00"/>
                </a:solidFill>
              </a:rPr>
              <a:t>En la industria</a:t>
            </a:r>
            <a:r>
              <a:rPr lang="es-ES" altLang="es-ES" sz="2800" b="1" dirty="0">
                <a:solidFill>
                  <a:srgbClr val="FFFF00"/>
                </a:solidFill>
              </a:rPr>
              <a:t>  la producción se incrementa tras superar la crisis de 1921 , con un desarrollo constante hasta 1927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s-ES" altLang="es-ES" b="1" dirty="0">
              <a:solidFill>
                <a:srgbClr val="FFFF00"/>
              </a:solidFill>
            </a:endParaRPr>
          </a:p>
        </p:txBody>
      </p:sp>
      <p:pic>
        <p:nvPicPr>
          <p:cNvPr id="7172" name="Picture 1029" descr="F:\Documents\My RoboForm Data\Default Profile\HISTORIA DEL MUNDO CONTEMPORANEO\periodo de entreguerras\graficas\evolución de la producción industrial en el periodo de entreguerras.bmp">
            <a:extLst>
              <a:ext uri="{FF2B5EF4-FFF2-40B4-BE49-F238E27FC236}">
                <a16:creationId xmlns:a16="http://schemas.microsoft.com/office/drawing/2014/main" id="{9705850D-8FC9-4746-95B5-9BBE527E8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89212"/>
            <a:ext cx="5028579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12 CuadroTexto">
            <a:extLst>
              <a:ext uri="{FF2B5EF4-FFF2-40B4-BE49-F238E27FC236}">
                <a16:creationId xmlns:a16="http://schemas.microsoft.com/office/drawing/2014/main" id="{5954EEB5-DC14-45F7-B9D5-CA9D1264F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0813" y="4214813"/>
            <a:ext cx="20716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s-ES"/>
              <a:t>Producción industrial entre 1922 y 1933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Rectángulo">
            <a:extLst>
              <a:ext uri="{FF2B5EF4-FFF2-40B4-BE49-F238E27FC236}">
                <a16:creationId xmlns:a16="http://schemas.microsoft.com/office/drawing/2014/main" id="{9C13BDF2-5A4B-4A12-A8ED-A172C10E0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688" y="357188"/>
            <a:ext cx="764381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s-ES" altLang="es-ES" b="1" dirty="0">
                <a:solidFill>
                  <a:srgbClr val="FFFF00"/>
                </a:solidFill>
              </a:rPr>
              <a:t> </a:t>
            </a:r>
            <a:r>
              <a:rPr lang="es-ES" altLang="es-ES" b="1" u="sng" dirty="0">
                <a:solidFill>
                  <a:srgbClr val="FFFF00"/>
                </a:solidFill>
              </a:rPr>
              <a:t>En la agricultura</a:t>
            </a:r>
            <a:r>
              <a:rPr lang="es-ES" altLang="es-ES" b="1" dirty="0">
                <a:solidFill>
                  <a:srgbClr val="FFFF00"/>
                </a:solidFill>
              </a:rPr>
              <a:t> las buenas cosechas en E.E.U.U.  y  la incorporación de otros países a la producción masiva (Argentina, Canadá y Europa recuperada de la posguerra ) genera una superproducción.</a:t>
            </a:r>
          </a:p>
        </p:txBody>
      </p:sp>
      <p:sp>
        <p:nvSpPr>
          <p:cNvPr id="8195" name="2 CuadroTexto">
            <a:extLst>
              <a:ext uri="{FF2B5EF4-FFF2-40B4-BE49-F238E27FC236}">
                <a16:creationId xmlns:a16="http://schemas.microsoft.com/office/drawing/2014/main" id="{39551283-17E4-48E7-9345-A2AE53516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1928813"/>
            <a:ext cx="8358187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2800" b="1" dirty="0">
                <a:solidFill>
                  <a:srgbClr val="FFFF00"/>
                </a:solidFill>
              </a:rPr>
              <a:t>La  superproducción  provoca: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s-ES" altLang="es-ES" dirty="0">
                <a:solidFill>
                  <a:srgbClr val="FFFF00"/>
                </a:solidFill>
              </a:rPr>
              <a:t>  </a:t>
            </a:r>
            <a:r>
              <a:rPr lang="es-ES" altLang="es-ES" b="1" dirty="0">
                <a:solidFill>
                  <a:srgbClr val="FFFF00"/>
                </a:solidFill>
              </a:rPr>
              <a:t>bajada de precios de los productos agrarios e industriales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s-ES" altLang="es-ES" b="1" dirty="0">
                <a:solidFill>
                  <a:srgbClr val="FFFF00"/>
                </a:solidFill>
              </a:rPr>
              <a:t> cierres de empresas y ruina de los campesinos al no obtener beneficios </a:t>
            </a:r>
          </a:p>
        </p:txBody>
      </p:sp>
      <p:pic>
        <p:nvPicPr>
          <p:cNvPr id="8196" name="Picture 2" descr="http://upload.wikimedia.org/wikipedia/commons/thumb/e/ee/Lange-MigrantMother.jpg/250px-Lange-MigrantMother.jpg">
            <a:hlinkClick r:id="rId2" tooltip="Madre migrante, foto de Dorothea Lange, muestra a los desposeídos cosechadores de California, centrándose en Florence Owens Thompson, de 32 años, madre de 7 hijos, en Nipomo, California (marzo de 1936)."/>
            <a:extLst>
              <a:ext uri="{FF2B5EF4-FFF2-40B4-BE49-F238E27FC236}">
                <a16:creationId xmlns:a16="http://schemas.microsoft.com/office/drawing/2014/main" id="{C313130D-D34E-4AB1-8C3D-D71799684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3500438"/>
            <a:ext cx="221456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6" descr="http://www.claseshistoria.com/entreguerras/imagenes/%2Bmiseria1935.jpg">
            <a:extLst>
              <a:ext uri="{FF2B5EF4-FFF2-40B4-BE49-F238E27FC236}">
                <a16:creationId xmlns:a16="http://schemas.microsoft.com/office/drawing/2014/main" id="{65D52E61-3939-480A-B787-465738939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3643313"/>
            <a:ext cx="27813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CuadroTexto">
            <a:extLst>
              <a:ext uri="{FF2B5EF4-FFF2-40B4-BE49-F238E27FC236}">
                <a16:creationId xmlns:a16="http://schemas.microsoft.com/office/drawing/2014/main" id="{DD4CB761-66DE-4A49-9FC5-F19DE6EB2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428625"/>
            <a:ext cx="735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s-ES" sz="3200" b="1">
                <a:solidFill>
                  <a:srgbClr val="FFFF00"/>
                </a:solidFill>
              </a:rPr>
              <a:t>II.  El desarrollo de la crisis</a:t>
            </a:r>
          </a:p>
        </p:txBody>
      </p:sp>
      <p:sp>
        <p:nvSpPr>
          <p:cNvPr id="9219" name="2 CuadroTexto">
            <a:extLst>
              <a:ext uri="{FF2B5EF4-FFF2-40B4-BE49-F238E27FC236}">
                <a16:creationId xmlns:a16="http://schemas.microsoft.com/office/drawing/2014/main" id="{F9B92E38-4E38-4712-AFDF-08E0AC6A6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1143000"/>
            <a:ext cx="5857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3200" b="1">
                <a:solidFill>
                  <a:srgbClr val="FFFF00"/>
                </a:solidFill>
              </a:rPr>
              <a:t>1. La crisis en Estados Unidos</a:t>
            </a:r>
          </a:p>
        </p:txBody>
      </p:sp>
      <p:sp>
        <p:nvSpPr>
          <p:cNvPr id="4" name="3 CuadroTexto">
            <a:extLst>
              <a:ext uri="{FF2B5EF4-FFF2-40B4-BE49-F238E27FC236}">
                <a16:creationId xmlns:a16="http://schemas.microsoft.com/office/drawing/2014/main" id="{710A3D04-9AC5-4760-8A59-0E1240EB8B70}"/>
              </a:ext>
            </a:extLst>
          </p:cNvPr>
          <p:cNvSpPr txBox="1"/>
          <p:nvPr/>
        </p:nvSpPr>
        <p:spPr>
          <a:xfrm>
            <a:off x="500063" y="1857375"/>
            <a:ext cx="8143875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b="1" u="sng" dirty="0">
                <a:solidFill>
                  <a:srgbClr val="FFFF00"/>
                </a:solidFill>
              </a:rPr>
              <a:t>La  crisis de la bolsa es determinante</a:t>
            </a:r>
            <a:r>
              <a:rPr lang="es-ES" b="1" dirty="0">
                <a:solidFill>
                  <a:srgbClr val="FFFF00"/>
                </a:solidFill>
              </a:rPr>
              <a:t>. Desde septiembre de 1929 se  observan los primeros indicios de la crisis: </a:t>
            </a:r>
          </a:p>
          <a:p>
            <a:pPr marL="266700">
              <a:buFont typeface="Arial" pitchFamily="34" charset="0"/>
              <a:buChar char="•"/>
              <a:defRPr/>
            </a:pPr>
            <a:r>
              <a:rPr lang="es-ES" b="1" dirty="0">
                <a:solidFill>
                  <a:srgbClr val="FFFF00"/>
                </a:solidFill>
              </a:rPr>
              <a:t> la bolsa se estanca</a:t>
            </a:r>
          </a:p>
        </p:txBody>
      </p:sp>
      <p:sp>
        <p:nvSpPr>
          <p:cNvPr id="9221" name="5 CuadroTexto">
            <a:extLst>
              <a:ext uri="{FF2B5EF4-FFF2-40B4-BE49-F238E27FC236}">
                <a16:creationId xmlns:a16="http://schemas.microsoft.com/office/drawing/2014/main" id="{DB733721-A2D2-412E-B0F9-574CEC66C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3429000"/>
            <a:ext cx="492918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s-ES" altLang="es-ES" b="1" dirty="0">
                <a:solidFill>
                  <a:srgbClr val="FFFF00"/>
                </a:solidFill>
              </a:rPr>
              <a:t>En la última semana de octubre de 1929 se empiezan a acumular las órdenes de venta de acciones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s-ES" altLang="es-ES" b="1" dirty="0">
                <a:solidFill>
                  <a:srgbClr val="FFFF00"/>
                </a:solidFill>
              </a:rPr>
              <a:t>El 24 de octubre (</a:t>
            </a:r>
            <a:r>
              <a:rPr lang="es-ES" altLang="es-ES" b="1" i="1" dirty="0">
                <a:solidFill>
                  <a:srgbClr val="FFFF00"/>
                </a:solidFill>
              </a:rPr>
              <a:t>jueves negro</a:t>
            </a:r>
            <a:r>
              <a:rPr lang="es-ES" altLang="es-ES" b="1" dirty="0">
                <a:solidFill>
                  <a:srgbClr val="FFFF00"/>
                </a:solidFill>
              </a:rPr>
              <a:t>) se produce el desplome (13.000.0000 de acciones salen al mercado</a:t>
            </a:r>
          </a:p>
        </p:txBody>
      </p:sp>
      <p:pic>
        <p:nvPicPr>
          <p:cNvPr id="9222" name="Picture 2" descr="Cotizaciones%20en%20EEUU%20de%201925%20a%201932">
            <a:extLst>
              <a:ext uri="{FF2B5EF4-FFF2-40B4-BE49-F238E27FC236}">
                <a16:creationId xmlns:a16="http://schemas.microsoft.com/office/drawing/2014/main" id="{BE923454-EBBE-4CFF-AC85-E4AA57699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3214688"/>
            <a:ext cx="3200400" cy="307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CuadroTexto">
            <a:extLst>
              <a:ext uri="{FF2B5EF4-FFF2-40B4-BE49-F238E27FC236}">
                <a16:creationId xmlns:a16="http://schemas.microsoft.com/office/drawing/2014/main" id="{C996DD46-AE22-4AB9-B4D2-0590585CB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428625"/>
            <a:ext cx="8215312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es-ES" altLang="es-ES" sz="2600" b="1" dirty="0">
                <a:solidFill>
                  <a:srgbClr val="FFFF00"/>
                </a:solidFill>
              </a:rPr>
              <a:t>El 29 de septiembre la bolsa se desinfla,  el pánico se apodera de los inversores  y el precio de las acciones cae  en picado. </a:t>
            </a:r>
          </a:p>
          <a:p>
            <a:pPr algn="just" eaLnBrk="1" hangingPunct="1"/>
            <a:r>
              <a:rPr lang="es-ES" altLang="es-ES" sz="2600" b="1" dirty="0">
                <a:solidFill>
                  <a:srgbClr val="FFFF00"/>
                </a:solidFill>
              </a:rPr>
              <a:t>Ello provoca: </a:t>
            </a:r>
            <a:endParaRPr lang="es-ES" altLang="es-ES" sz="2600" b="1" i="1" dirty="0">
              <a:solidFill>
                <a:srgbClr val="FFFF00"/>
              </a:solidFill>
            </a:endParaRPr>
          </a:p>
        </p:txBody>
      </p:sp>
      <p:sp>
        <p:nvSpPr>
          <p:cNvPr id="10243" name="2 CuadroTexto">
            <a:extLst>
              <a:ext uri="{FF2B5EF4-FFF2-40B4-BE49-F238E27FC236}">
                <a16:creationId xmlns:a16="http://schemas.microsoft.com/office/drawing/2014/main" id="{AA50C176-C5E0-4668-BBEA-E87A7DECC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2357438"/>
            <a:ext cx="535781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 algn="just" eaLnBrk="1" hangingPunct="1">
              <a:buFont typeface="+mj-lt"/>
              <a:buAutoNum type="arabicPeriod"/>
            </a:pPr>
            <a:r>
              <a:rPr lang="es-ES" altLang="es-ES" b="1" u="sng" dirty="0">
                <a:solidFill>
                  <a:srgbClr val="FFFF00"/>
                </a:solidFill>
              </a:rPr>
              <a:t>Una crisis financiera</a:t>
            </a:r>
            <a:r>
              <a:rPr lang="es-ES" altLang="es-ES" b="1" dirty="0">
                <a:solidFill>
                  <a:srgbClr val="FFFF00"/>
                </a:solidFill>
              </a:rPr>
              <a:t>: los bancos pierden liquidez al vender sus acciones a menor precio y al retirar los impositores sus ahorros de forma masiva.</a:t>
            </a:r>
          </a:p>
          <a:p>
            <a:pPr marL="457200" indent="-457200" algn="just" eaLnBrk="1" hangingPunct="1">
              <a:buFont typeface="+mj-lt"/>
              <a:buAutoNum type="arabicPeriod"/>
            </a:pPr>
            <a:endParaRPr lang="es-ES" altLang="es-ES" b="1" dirty="0">
              <a:solidFill>
                <a:srgbClr val="FFFF00"/>
              </a:solidFill>
            </a:endParaRPr>
          </a:p>
          <a:p>
            <a:pPr marL="457200" indent="-457200" algn="just" eaLnBrk="1" hangingPunct="1">
              <a:buFont typeface="+mj-lt"/>
              <a:buAutoNum type="arabicPeriod"/>
            </a:pPr>
            <a:r>
              <a:rPr lang="es-ES" altLang="es-ES" b="1" u="sng" dirty="0">
                <a:solidFill>
                  <a:srgbClr val="FFFF00"/>
                </a:solidFill>
              </a:rPr>
              <a:t>Una crisis empresarial</a:t>
            </a:r>
            <a:r>
              <a:rPr lang="es-ES" altLang="es-ES" b="1" dirty="0">
                <a:solidFill>
                  <a:srgbClr val="FFFF00"/>
                </a:solidFill>
              </a:rPr>
              <a:t>: descienden las ventas y se producen despidos masivos y cierres empresarial.</a:t>
            </a:r>
            <a:endParaRPr lang="es-ES" altLang="es-ES" dirty="0"/>
          </a:p>
        </p:txBody>
      </p:sp>
      <p:pic>
        <p:nvPicPr>
          <p:cNvPr id="10244" name="Picture 2" descr="Ahorradores%20intentando%20retirar%20sus%20fondos%20en%20un%20banco">
            <a:extLst>
              <a:ext uri="{FF2B5EF4-FFF2-40B4-BE49-F238E27FC236}">
                <a16:creationId xmlns:a16="http://schemas.microsoft.com/office/drawing/2014/main" id="{232E91D8-D580-44A8-85BE-A6AEBD34A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107" y="2119568"/>
            <a:ext cx="2455862" cy="18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3" descr="crack29">
            <a:extLst>
              <a:ext uri="{FF2B5EF4-FFF2-40B4-BE49-F238E27FC236}">
                <a16:creationId xmlns:a16="http://schemas.microsoft.com/office/drawing/2014/main" id="{1A530424-B628-41E8-AEB5-C6AE3D35F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775" y="4357688"/>
            <a:ext cx="2422525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CuadroTexto">
            <a:extLst>
              <a:ext uri="{FF2B5EF4-FFF2-40B4-BE49-F238E27FC236}">
                <a16:creationId xmlns:a16="http://schemas.microsoft.com/office/drawing/2014/main" id="{EA3B7B26-FD2B-49FB-A300-F3310E576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8625"/>
            <a:ext cx="91440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3400" b="1" dirty="0">
                <a:solidFill>
                  <a:srgbClr val="FFFF00"/>
                </a:solidFill>
              </a:rPr>
              <a:t>2. La expansión de la crisis al resto del mundo</a:t>
            </a:r>
          </a:p>
        </p:txBody>
      </p:sp>
      <p:sp>
        <p:nvSpPr>
          <p:cNvPr id="11267" name="2 CuadroTexto">
            <a:extLst>
              <a:ext uri="{FF2B5EF4-FFF2-40B4-BE49-F238E27FC236}">
                <a16:creationId xmlns:a16="http://schemas.microsoft.com/office/drawing/2014/main" id="{84415CE6-6C5B-42C3-B702-2B72E0E9E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484784"/>
            <a:ext cx="7816354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lphaLcParenR"/>
            </a:pPr>
            <a:r>
              <a:rPr lang="es-ES" altLang="es-ES" sz="2600" b="1" u="sng" dirty="0">
                <a:solidFill>
                  <a:srgbClr val="FFFF00"/>
                </a:solidFill>
              </a:rPr>
              <a:t>La crisis a escala mundial </a:t>
            </a:r>
            <a:r>
              <a:rPr lang="es-ES" altLang="es-ES" dirty="0">
                <a:solidFill>
                  <a:srgbClr val="FFFF00"/>
                </a:solidFill>
              </a:rPr>
              <a:t>.  </a:t>
            </a:r>
            <a:r>
              <a:rPr lang="es-ES" altLang="es-ES" sz="2600" dirty="0">
                <a:solidFill>
                  <a:srgbClr val="FFFF00"/>
                </a:solidFill>
              </a:rPr>
              <a:t>E.E.U.U. es el primer productor mundial y también el principal mercado, tiene invertidos capitales por todo el mundo- Tras la crisis se retiran y provoca una crisis internacional.</a:t>
            </a:r>
          </a:p>
        </p:txBody>
      </p:sp>
      <p:pic>
        <p:nvPicPr>
          <p:cNvPr id="11268" name="Picture 5" descr="D:\Mis documentos\Documents\My RoboForm Data\Default Profile\HISTORIA DEL MUNDO CONTEMPORANEO\periodo de entreguerras\TRANSPARENCIAS CRISIS DE LOS AÑOS TREINTA\esquema dependencia económica de los E.E.U.U. posguerra.gif">
            <a:extLst>
              <a:ext uri="{FF2B5EF4-FFF2-40B4-BE49-F238E27FC236}">
                <a16:creationId xmlns:a16="http://schemas.microsoft.com/office/drawing/2014/main" id="{421ECEED-B0E2-4700-97A4-0B1498DE1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571875"/>
            <a:ext cx="273367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7" descr="[LA+CRISIS+ECONÃ“MICA+DE+1929+Y+LA+GRAN+DEPRESIÃ“N+2.gif]">
            <a:extLst>
              <a:ext uri="{FF2B5EF4-FFF2-40B4-BE49-F238E27FC236}">
                <a16:creationId xmlns:a16="http://schemas.microsoft.com/office/drawing/2014/main" id="{1C745593-3E80-4FD4-ABF1-970AD5422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3429000"/>
            <a:ext cx="4005263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CuadroTexto">
            <a:extLst>
              <a:ext uri="{FF2B5EF4-FFF2-40B4-BE49-F238E27FC236}">
                <a16:creationId xmlns:a16="http://schemas.microsoft.com/office/drawing/2014/main" id="{BC0B0C97-0189-4CAC-A21B-B589BBCE1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1357313"/>
            <a:ext cx="7786687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s-ES">
                <a:solidFill>
                  <a:srgbClr val="FFFF00"/>
                </a:solidFill>
              </a:rPr>
              <a:t>Alemania y Austria, son los más afectados,  al depender  financieramente de E.E.U.U. : </a:t>
            </a:r>
          </a:p>
          <a:p>
            <a:pPr eaLnBrk="1" hangingPunct="1"/>
            <a:endParaRPr lang="es-ES" altLang="es-ES">
              <a:solidFill>
                <a:srgbClr val="FFFF00"/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>
                <a:solidFill>
                  <a:srgbClr val="FFFF00"/>
                </a:solidFill>
              </a:rPr>
              <a:t> </a:t>
            </a:r>
            <a:r>
              <a:rPr lang="es-ES" altLang="es-ES" u="sng">
                <a:solidFill>
                  <a:srgbClr val="FFFF00"/>
                </a:solidFill>
              </a:rPr>
              <a:t>En Alemania</a:t>
            </a:r>
            <a:r>
              <a:rPr lang="es-ES" altLang="es-ES">
                <a:solidFill>
                  <a:srgbClr val="FFFF00"/>
                </a:solidFill>
              </a:rPr>
              <a:t> en 1930  el Reichstang  rechaza los ajustes presupuestarios del gobierno, lo que provoca su disolución y las  nuevas elecciones llevan a Hitler y al partido Nazi al poder.</a:t>
            </a:r>
          </a:p>
          <a:p>
            <a:pPr eaLnBrk="1" hangingPunct="1"/>
            <a:endParaRPr lang="es-ES" altLang="es-ES">
              <a:solidFill>
                <a:srgbClr val="FFFF00"/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>
                <a:solidFill>
                  <a:srgbClr val="FFFF00"/>
                </a:solidFill>
              </a:rPr>
              <a:t>  </a:t>
            </a:r>
            <a:r>
              <a:rPr lang="es-ES" altLang="es-ES" u="sng">
                <a:solidFill>
                  <a:srgbClr val="FFFF00"/>
                </a:solidFill>
              </a:rPr>
              <a:t>En Austria</a:t>
            </a:r>
            <a:r>
              <a:rPr lang="es-ES" altLang="es-ES">
                <a:solidFill>
                  <a:srgbClr val="FFFF00"/>
                </a:solidFill>
              </a:rPr>
              <a:t>, en mayo de 1931 el </a:t>
            </a:r>
            <a:r>
              <a:rPr lang="es-ES" altLang="es-ES" i="1">
                <a:solidFill>
                  <a:srgbClr val="FFFF00"/>
                </a:solidFill>
              </a:rPr>
              <a:t>Kredit Anstall</a:t>
            </a:r>
            <a:r>
              <a:rPr lang="es-ES" altLang="es-ES">
                <a:solidFill>
                  <a:srgbClr val="FFFF00"/>
                </a:solidFill>
              </a:rPr>
              <a:t>, con el 70% del capital privado suspende los pagos. El presidente Hoover declaró una moratoria, pero no evitó el cierre de bancos</a:t>
            </a:r>
          </a:p>
          <a:p>
            <a:pPr eaLnBrk="1" hangingPunct="1"/>
            <a:endParaRPr lang="es-ES" altLang="es-ES" i="1">
              <a:solidFill>
                <a:srgbClr val="FFFF00"/>
              </a:solidFill>
            </a:endParaRPr>
          </a:p>
        </p:txBody>
      </p:sp>
      <p:sp>
        <p:nvSpPr>
          <p:cNvPr id="12291" name="2 CuadroTexto">
            <a:extLst>
              <a:ext uri="{FF2B5EF4-FFF2-40B4-BE49-F238E27FC236}">
                <a16:creationId xmlns:a16="http://schemas.microsoft.com/office/drawing/2014/main" id="{F5C5D65F-1FF7-4C45-ABD0-73C8BFE37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125" y="714375"/>
            <a:ext cx="5500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s-ES" sz="2800">
                <a:solidFill>
                  <a:srgbClr val="FFFF00"/>
                </a:solidFill>
              </a:rPr>
              <a:t>b)  </a:t>
            </a:r>
            <a:r>
              <a:rPr lang="es-ES" altLang="es-ES" sz="2800" b="1" u="sng">
                <a:solidFill>
                  <a:srgbClr val="FFFF00"/>
                </a:solidFill>
              </a:rPr>
              <a:t>La crisis en Europa</a:t>
            </a:r>
            <a:endParaRPr lang="es-ES" altLang="es-ES"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2 CuadroTexto">
            <a:extLst>
              <a:ext uri="{FF2B5EF4-FFF2-40B4-BE49-F238E27FC236}">
                <a16:creationId xmlns:a16="http://schemas.microsoft.com/office/drawing/2014/main" id="{67EA7DB2-64D5-4ADF-AC47-90673B983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125" y="357188"/>
            <a:ext cx="7715250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b="1" u="sng">
                <a:solidFill>
                  <a:srgbClr val="FFFF00"/>
                </a:solidFill>
              </a:rPr>
              <a:t>Francia</a:t>
            </a:r>
            <a:r>
              <a:rPr lang="es-ES" altLang="es-ES" b="1">
                <a:solidFill>
                  <a:srgbClr val="FFFF00"/>
                </a:solidFill>
              </a:rPr>
              <a:t> fue el país menos afectado debido a su menor industrialización y a una agricultura más diversificada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b="1">
                <a:solidFill>
                  <a:srgbClr val="FFFF00"/>
                </a:solidFill>
              </a:rPr>
              <a:t> </a:t>
            </a:r>
            <a:r>
              <a:rPr lang="es-ES" altLang="es-ES" b="1" u="sng">
                <a:solidFill>
                  <a:srgbClr val="FFFF00"/>
                </a:solidFill>
              </a:rPr>
              <a:t>Gran Bretaña</a:t>
            </a:r>
            <a:r>
              <a:rPr lang="es-ES" altLang="es-ES" b="1">
                <a:solidFill>
                  <a:srgbClr val="FFFF00"/>
                </a:solidFill>
              </a:rPr>
              <a:t> tiene ventajas: existe oro en sus dominios, tiene una gran imperio comercial que le permite seguir vendiendo y además con la bajada de los precios pudo controlar su inflación. Pese a ello hizo ajustes: abandonó del patrón-oro, devaluó la libra y volvió al proteccionismo </a:t>
            </a:r>
            <a:endParaRPr lang="es-ES" altLang="es-ES" b="1" i="1">
              <a:solidFill>
                <a:srgbClr val="FFFF00"/>
              </a:solidFill>
            </a:endParaRPr>
          </a:p>
        </p:txBody>
      </p:sp>
      <p:sp>
        <p:nvSpPr>
          <p:cNvPr id="13316" name="4 CuadroTexto">
            <a:extLst>
              <a:ext uri="{FF2B5EF4-FFF2-40B4-BE49-F238E27FC236}">
                <a16:creationId xmlns:a16="http://schemas.microsoft.com/office/drawing/2014/main" id="{4DB5BD25-BE75-4759-A9A0-33F47BE4E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188" y="5572125"/>
            <a:ext cx="2714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s-ES" sz="1400"/>
              <a:t>Evolución del volumen del comercio mundial (1929-1933) expresado en millones de dólares americanos</a:t>
            </a:r>
          </a:p>
        </p:txBody>
      </p:sp>
      <p:pic>
        <p:nvPicPr>
          <p:cNvPr id="13317" name="Picture 5" descr="grafica de la evolucion del comercio durante la crisis de 1929">
            <a:extLst>
              <a:ext uri="{FF2B5EF4-FFF2-40B4-BE49-F238E27FC236}">
                <a16:creationId xmlns:a16="http://schemas.microsoft.com/office/drawing/2014/main" id="{7CA9E31A-DB5E-4893-881D-5E08BA0BA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t="4950" r="50323" b="11111"/>
          <a:stretch>
            <a:fillRect/>
          </a:stretch>
        </p:blipFill>
        <p:spPr bwMode="auto">
          <a:xfrm>
            <a:off x="815296" y="3431673"/>
            <a:ext cx="4764816" cy="323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images\Evolucion_del_comercio_mundial_de_1929_a_1933.jpg">
            <a:extLst>
              <a:ext uri="{FF2B5EF4-FFF2-40B4-BE49-F238E27FC236}">
                <a16:creationId xmlns:a16="http://schemas.microsoft.com/office/drawing/2014/main" id="{EF4B6931-C9F3-472A-95FD-AF8F97048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642938"/>
            <a:ext cx="8064500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4" descr="D:\Mis documentos\Documents\My RoboForm Data\Default Profile\HISTORIA DEL MUNDO CONTEMPORANEO\periodo de entreguerras\TRANSPARENCIAS CRISIS DE LOS AÑOS TREINTA\Gráfica de la crisis de los años 30.  Paro y producción industrial.jpg">
            <a:extLst>
              <a:ext uri="{FF2B5EF4-FFF2-40B4-BE49-F238E27FC236}">
                <a16:creationId xmlns:a16="http://schemas.microsoft.com/office/drawing/2014/main" id="{70593F1A-AB0E-4586-B1F1-367DDE210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3357563"/>
            <a:ext cx="4097337" cy="217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 descr="D:\Mis documentos\Documents\My RoboForm Data\Default Profile\HISTORIA DEL MUNDO CONTEMPORANEO\periodo de entreguerras\TRANSPARENCIAS CRISIS DE LOS AÑOS TREINTA\graficoparopaises.gif">
            <a:extLst>
              <a:ext uri="{FF2B5EF4-FFF2-40B4-BE49-F238E27FC236}">
                <a16:creationId xmlns:a16="http://schemas.microsoft.com/office/drawing/2014/main" id="{C3BD3BB4-710A-4B41-B274-3F18AB662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3286124"/>
            <a:ext cx="3324225" cy="2657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341" name="4 CuadroTexto">
            <a:extLst>
              <a:ext uri="{FF2B5EF4-FFF2-40B4-BE49-F238E27FC236}">
                <a16:creationId xmlns:a16="http://schemas.microsoft.com/office/drawing/2014/main" id="{E8D2196A-DF17-4F46-A447-CD16518D1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285750"/>
            <a:ext cx="8001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2000" b="1">
                <a:solidFill>
                  <a:srgbClr val="FFFF00"/>
                </a:solidFill>
              </a:rPr>
              <a:t>Evolución de las importaciones y exportaciones del comercio mundial </a:t>
            </a:r>
          </a:p>
        </p:txBody>
      </p:sp>
      <p:sp>
        <p:nvSpPr>
          <p:cNvPr id="14342" name="5 CuadroTexto">
            <a:extLst>
              <a:ext uri="{FF2B5EF4-FFF2-40B4-BE49-F238E27FC236}">
                <a16:creationId xmlns:a16="http://schemas.microsoft.com/office/drawing/2014/main" id="{01A70299-9E2A-486A-88AC-1B50FAB90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5643563"/>
            <a:ext cx="40005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2000" b="1">
                <a:solidFill>
                  <a:srgbClr val="FFFF00"/>
                </a:solidFill>
              </a:rPr>
              <a:t>Gráfico comparativo entre la crisis de la producción industrial y el incremento del paro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CuadroTexto">
            <a:extLst>
              <a:ext uri="{FF2B5EF4-FFF2-40B4-BE49-F238E27FC236}">
                <a16:creationId xmlns:a16="http://schemas.microsoft.com/office/drawing/2014/main" id="{9FB22E35-4C05-4586-A603-9835201E1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88" y="285750"/>
            <a:ext cx="6357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s-ES" b="1">
                <a:solidFill>
                  <a:srgbClr val="FFFF00"/>
                </a:solidFill>
              </a:rPr>
              <a:t>III. CONSECUENCIAS DE LA CRISIS</a:t>
            </a:r>
          </a:p>
        </p:txBody>
      </p:sp>
      <p:sp>
        <p:nvSpPr>
          <p:cNvPr id="15363" name="2 CuadroTexto">
            <a:extLst>
              <a:ext uri="{FF2B5EF4-FFF2-40B4-BE49-F238E27FC236}">
                <a16:creationId xmlns:a16="http://schemas.microsoft.com/office/drawing/2014/main" id="{7AFF1243-05BC-40F7-BD05-78B8EE959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785813"/>
            <a:ext cx="7858125" cy="384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s-ES" b="1">
                <a:solidFill>
                  <a:srgbClr val="FFFF00"/>
                </a:solidFill>
              </a:rPr>
              <a:t>Las </a:t>
            </a:r>
            <a:r>
              <a:rPr lang="es-ES" altLang="es-ES" sz="2800" b="1" u="sng">
                <a:solidFill>
                  <a:srgbClr val="FFFF00"/>
                </a:solidFill>
              </a:rPr>
              <a:t>consecuencias</a:t>
            </a:r>
            <a:r>
              <a:rPr lang="es-ES" altLang="es-ES" b="1" u="sng">
                <a:solidFill>
                  <a:srgbClr val="FFFF00"/>
                </a:solidFill>
              </a:rPr>
              <a:t> de la crisis fueron tremendas</a:t>
            </a:r>
            <a:r>
              <a:rPr lang="es-ES" altLang="es-ES" b="1">
                <a:solidFill>
                  <a:srgbClr val="FFFF00"/>
                </a:solidFill>
              </a:rPr>
              <a:t>: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b="1">
                <a:solidFill>
                  <a:srgbClr val="FFFF00"/>
                </a:solidFill>
              </a:rPr>
              <a:t>  </a:t>
            </a:r>
            <a:r>
              <a:rPr lang="es-ES" altLang="es-ES" b="1" u="sng">
                <a:solidFill>
                  <a:srgbClr val="FFFF00"/>
                </a:solidFill>
              </a:rPr>
              <a:t>Desastre económico</a:t>
            </a:r>
            <a:r>
              <a:rPr lang="es-ES" altLang="es-ES" b="1">
                <a:solidFill>
                  <a:srgbClr val="FFFF00"/>
                </a:solidFill>
              </a:rPr>
              <a:t>, con quiebra bancaria y cierre de muchas empresas)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b="1">
                <a:solidFill>
                  <a:srgbClr val="FFFF00"/>
                </a:solidFill>
              </a:rPr>
              <a:t>  </a:t>
            </a:r>
            <a:r>
              <a:rPr lang="es-ES" altLang="es-ES" b="1" u="sng">
                <a:solidFill>
                  <a:srgbClr val="FFFF00"/>
                </a:solidFill>
              </a:rPr>
              <a:t>Desde el punto de vista social y humano</a:t>
            </a:r>
            <a:r>
              <a:rPr lang="es-ES" altLang="es-ES" b="1">
                <a:solidFill>
                  <a:srgbClr val="FFFF00"/>
                </a:solidFill>
              </a:rPr>
              <a:t>: aumento del paro, la indigencia y la delincuencia.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b="1">
                <a:solidFill>
                  <a:srgbClr val="FFFF00"/>
                </a:solidFill>
              </a:rPr>
              <a:t> </a:t>
            </a:r>
            <a:r>
              <a:rPr lang="es-ES" altLang="es-ES" b="1" u="sng">
                <a:solidFill>
                  <a:srgbClr val="FFFF00"/>
                </a:solidFill>
              </a:rPr>
              <a:t>Desde el punto de vista político</a:t>
            </a:r>
            <a:r>
              <a:rPr lang="es-ES" altLang="es-ES" b="1">
                <a:solidFill>
                  <a:srgbClr val="FFFF00"/>
                </a:solidFill>
              </a:rPr>
              <a:t> los partidos de corte autoritario</a:t>
            </a:r>
            <a:r>
              <a:rPr lang="es-ES" altLang="es-ES" b="1" i="1">
                <a:solidFill>
                  <a:srgbClr val="FFFF00"/>
                </a:solidFill>
              </a:rPr>
              <a:t> </a:t>
            </a:r>
            <a:r>
              <a:rPr lang="es-ES" altLang="es-ES" b="1">
                <a:solidFill>
                  <a:srgbClr val="FFFF00"/>
                </a:solidFill>
              </a:rPr>
              <a:t>crecieron.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_tradnl" altLang="es-ES" b="1">
                <a:solidFill>
                  <a:srgbClr val="FFFF00"/>
                </a:solidFill>
              </a:rPr>
              <a:t> </a:t>
            </a:r>
            <a:r>
              <a:rPr lang="es-ES_tradnl" altLang="es-ES" b="1" u="sng">
                <a:solidFill>
                  <a:srgbClr val="FFFF00"/>
                </a:solidFill>
              </a:rPr>
              <a:t>Desde el punto de vista intelectual</a:t>
            </a:r>
            <a:r>
              <a:rPr lang="es-ES_tradnl" altLang="es-ES" b="1">
                <a:solidFill>
                  <a:srgbClr val="FFFF00"/>
                </a:solidFill>
              </a:rPr>
              <a:t> se creó una generación de intelectuales y artistas con una visión pesimista de la vida</a:t>
            </a:r>
            <a:r>
              <a:rPr lang="es-ES_tradnl" altLang="es-ES" b="1"/>
              <a:t>. </a:t>
            </a:r>
            <a:endParaRPr lang="es-ES" altLang="es-ES" b="1"/>
          </a:p>
        </p:txBody>
      </p:sp>
      <p:sp>
        <p:nvSpPr>
          <p:cNvPr id="15364" name="4 CuadroTexto">
            <a:extLst>
              <a:ext uri="{FF2B5EF4-FFF2-40B4-BE49-F238E27FC236}">
                <a16:creationId xmlns:a16="http://schemas.microsoft.com/office/drawing/2014/main" id="{8E4651AC-2D85-41AF-8499-85D549B5C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4500563"/>
            <a:ext cx="7786688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b="1"/>
              <a:t> </a:t>
            </a:r>
            <a:r>
              <a:rPr lang="es-ES" altLang="es-ES" b="1">
                <a:solidFill>
                  <a:srgbClr val="FFFF00"/>
                </a:solidFill>
              </a:rPr>
              <a:t>Los gobiernos intentan atajar los efectos de la crisis. Estados Unidos con la política del presidente Roosevelt denominada </a:t>
            </a:r>
            <a:r>
              <a:rPr lang="es-ES" altLang="es-ES" sz="2800" b="1">
                <a:solidFill>
                  <a:srgbClr val="FFFF00"/>
                </a:solidFill>
              </a:rPr>
              <a:t>New Deal</a:t>
            </a:r>
            <a:r>
              <a:rPr lang="es-ES" altLang="es-ES" b="1">
                <a:solidFill>
                  <a:srgbClr val="FFFF00"/>
                </a:solidFill>
              </a:rPr>
              <a:t>, se pretende la subida de precios y salarios para reactivar el consumo</a:t>
            </a:r>
            <a:endParaRPr lang="es-ES" altLang="es-ES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CuadroTexto">
            <a:extLst>
              <a:ext uri="{FF2B5EF4-FFF2-40B4-BE49-F238E27FC236}">
                <a16:creationId xmlns:a16="http://schemas.microsoft.com/office/drawing/2014/main" id="{9F55BCFE-DF51-427E-9B19-3A0E905BC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571500"/>
            <a:ext cx="6072187" cy="5238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2800" b="1" dirty="0">
                <a:solidFill>
                  <a:srgbClr val="FFFF00"/>
                </a:solidFill>
              </a:rPr>
              <a:t> CONSECUENCIAS  SOCIALES</a:t>
            </a:r>
          </a:p>
        </p:txBody>
      </p:sp>
      <p:sp>
        <p:nvSpPr>
          <p:cNvPr id="17411" name="3 CuadroTexto">
            <a:extLst>
              <a:ext uri="{FF2B5EF4-FFF2-40B4-BE49-F238E27FC236}">
                <a16:creationId xmlns:a16="http://schemas.microsoft.com/office/drawing/2014/main" id="{5A845E83-DD1A-4CA7-A46E-EBD4EE983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428750"/>
            <a:ext cx="6143625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AutoNum type="arabicPeriod"/>
            </a:pPr>
            <a:r>
              <a:rPr lang="es-ES" altLang="es-ES" b="1">
                <a:solidFill>
                  <a:srgbClr val="FFFF00"/>
                </a:solidFill>
              </a:rPr>
              <a:t>Los problemas empresariales agudizan los problemas sociales con el aumenta del paro, la mendicidad y la delincuencia.</a:t>
            </a:r>
          </a:p>
          <a:p>
            <a:pPr eaLnBrk="1" hangingPunct="1">
              <a:buFont typeface="Arial" panose="020B0604020202020204" pitchFamily="34" charset="0"/>
              <a:buAutoNum type="arabicPeriod"/>
            </a:pPr>
            <a:r>
              <a:rPr lang="es-ES" altLang="es-ES" b="1">
                <a:solidFill>
                  <a:srgbClr val="FFFF00"/>
                </a:solidFill>
              </a:rPr>
              <a:t>En el campo la bajada de los precios agrarios provoca la ruina de  los granjeros y campesinos al no pueden hacer frente a sus hipotecas y préstamos. Se ven obligados a emigrar a la ciudad</a:t>
            </a:r>
          </a:p>
        </p:txBody>
      </p:sp>
      <p:pic>
        <p:nvPicPr>
          <p:cNvPr id="17412" name="Picture 3">
            <a:extLst>
              <a:ext uri="{FF2B5EF4-FFF2-40B4-BE49-F238E27FC236}">
                <a16:creationId xmlns:a16="http://schemas.microsoft.com/office/drawing/2014/main" id="{720D2D16-0910-44C1-A078-1AEEBBBFE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4714875"/>
            <a:ext cx="2143125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6" descr="D:\Mis documentos\Documents\My RoboForm Data\Default Profile\HISTORIA DEL MUNDO CONTEMPORANEO\periodo de entreguerras\TRANSPARENCIAS CRISIS DE LOS AÑOS TREINTA\grafica de los indices de paro en la crisis del 29.png">
            <a:extLst>
              <a:ext uri="{FF2B5EF4-FFF2-40B4-BE49-F238E27FC236}">
                <a16:creationId xmlns:a16="http://schemas.microsoft.com/office/drawing/2014/main" id="{07EA8EDE-C6AA-4503-B36B-A704F1325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1428750"/>
            <a:ext cx="2443162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1" descr="http://www.claseshistoria.com/entreguerras/imagenes/%2Bdesempleonyork.jpg">
            <a:extLst>
              <a:ext uri="{FF2B5EF4-FFF2-40B4-BE49-F238E27FC236}">
                <a16:creationId xmlns:a16="http://schemas.microsoft.com/office/drawing/2014/main" id="{C85234E9-E05A-442D-9429-4F751132A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714875"/>
            <a:ext cx="2286000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13 Tabla">
            <a:extLst>
              <a:ext uri="{FF2B5EF4-FFF2-40B4-BE49-F238E27FC236}">
                <a16:creationId xmlns:a16="http://schemas.microsoft.com/office/drawing/2014/main" id="{C403932E-CAAC-43EE-824B-55AF3EB5669C}"/>
              </a:ext>
            </a:extLst>
          </p:cNvPr>
          <p:cNvGraphicFramePr>
            <a:graphicFrameLocks noGrp="1"/>
          </p:cNvGraphicFramePr>
          <p:nvPr/>
        </p:nvGraphicFramePr>
        <p:xfrm>
          <a:off x="5072063" y="4643438"/>
          <a:ext cx="3643314" cy="17478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7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2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72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6124">
                <a:tc gridSpan="6">
                  <a:txBody>
                    <a:bodyPr/>
                    <a:lstStyle/>
                    <a:p>
                      <a:pPr algn="ctr"/>
                      <a:r>
                        <a:rPr lang="es-ES" sz="1600" i="0" baseline="0" dirty="0">
                          <a:solidFill>
                            <a:schemeClr val="bg2"/>
                          </a:solidFill>
                        </a:rPr>
                        <a:t>Nº DE PARADOS  (EN MILES)</a:t>
                      </a:r>
                    </a:p>
                  </a:txBody>
                  <a:tcPr marL="91439" marR="91439" marT="45724" marB="45724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90">
                <a:tc>
                  <a:txBody>
                    <a:bodyPr/>
                    <a:lstStyle/>
                    <a:p>
                      <a:endParaRPr lang="es-ES" sz="1800"/>
                    </a:p>
                  </a:txBody>
                  <a:tcPr marL="91439" marR="91439" marT="45724" marB="45724"/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1929</a:t>
                      </a:r>
                    </a:p>
                  </a:txBody>
                  <a:tcPr marL="91439" marR="91439" marT="45724" marB="45724"/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1930</a:t>
                      </a:r>
                    </a:p>
                  </a:txBody>
                  <a:tcPr marL="91439" marR="91439" marT="45724" marB="45724"/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1931</a:t>
                      </a:r>
                    </a:p>
                  </a:txBody>
                  <a:tcPr marL="91439" marR="91439" marT="45724" marB="45724"/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1932</a:t>
                      </a:r>
                    </a:p>
                  </a:txBody>
                  <a:tcPr marL="91439" marR="91439" marT="45724" marB="45724"/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1933</a:t>
                      </a:r>
                    </a:p>
                  </a:txBody>
                  <a:tcPr marL="91439" marR="91439"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923">
                <a:tc>
                  <a:txBody>
                    <a:bodyPr/>
                    <a:lstStyle/>
                    <a:p>
                      <a:r>
                        <a:rPr lang="es-ES" sz="1200" b="1" dirty="0"/>
                        <a:t>USA</a:t>
                      </a:r>
                    </a:p>
                    <a:p>
                      <a:r>
                        <a:rPr lang="es-ES" sz="1200" b="1" dirty="0"/>
                        <a:t>G.</a:t>
                      </a:r>
                      <a:r>
                        <a:rPr lang="es-ES" sz="1200" b="1" baseline="0" dirty="0"/>
                        <a:t> B</a:t>
                      </a:r>
                      <a:endParaRPr lang="es-ES" sz="1200" b="1" dirty="0"/>
                    </a:p>
                    <a:p>
                      <a:r>
                        <a:rPr lang="es-ES" sz="1200" b="1" dirty="0" err="1"/>
                        <a:t>Alem</a:t>
                      </a:r>
                      <a:r>
                        <a:rPr lang="es-ES" sz="1200" b="1" dirty="0"/>
                        <a:t>.</a:t>
                      </a:r>
                    </a:p>
                    <a:p>
                      <a:r>
                        <a:rPr lang="es-ES" sz="1200" b="1" dirty="0" err="1"/>
                        <a:t>Franc</a:t>
                      </a:r>
                      <a:endParaRPr lang="es-ES" sz="1200" b="1" dirty="0"/>
                    </a:p>
                  </a:txBody>
                  <a:tcPr marL="91439" marR="91439" marT="45724" marB="45724"/>
                </a:tc>
                <a:tc>
                  <a:txBody>
                    <a:bodyPr/>
                    <a:lstStyle/>
                    <a:p>
                      <a:endParaRPr lang="es-ES" sz="1200" b="1" dirty="0"/>
                    </a:p>
                    <a:p>
                      <a:r>
                        <a:rPr lang="es-ES" sz="1200" b="1" dirty="0"/>
                        <a:t>1204</a:t>
                      </a:r>
                    </a:p>
                    <a:p>
                      <a:r>
                        <a:rPr lang="es-ES" sz="1200" b="1" dirty="0"/>
                        <a:t>2484</a:t>
                      </a:r>
                    </a:p>
                    <a:p>
                      <a:r>
                        <a:rPr lang="es-ES" sz="1200" b="1" dirty="0"/>
                        <a:t>9</a:t>
                      </a:r>
                    </a:p>
                  </a:txBody>
                  <a:tcPr marL="91439" marR="91439" marT="45724" marB="45724"/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2964</a:t>
                      </a:r>
                    </a:p>
                    <a:p>
                      <a:r>
                        <a:rPr lang="es-ES" sz="1200" b="1" dirty="0"/>
                        <a:t>1694</a:t>
                      </a:r>
                    </a:p>
                    <a:p>
                      <a:r>
                        <a:rPr lang="es-ES" sz="1200" b="1" dirty="0"/>
                        <a:t>3041</a:t>
                      </a:r>
                    </a:p>
                    <a:p>
                      <a:r>
                        <a:rPr lang="es-ES" sz="1200" b="1" dirty="0"/>
                        <a:t>14</a:t>
                      </a:r>
                    </a:p>
                  </a:txBody>
                  <a:tcPr marL="91439" marR="91439" marT="45724" marB="45724"/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6403</a:t>
                      </a:r>
                    </a:p>
                    <a:p>
                      <a:r>
                        <a:rPr lang="es-ES" sz="1200" b="1" dirty="0"/>
                        <a:t>2666</a:t>
                      </a:r>
                    </a:p>
                    <a:p>
                      <a:r>
                        <a:rPr lang="es-ES" sz="1200" b="1" dirty="0"/>
                        <a:t>4744</a:t>
                      </a:r>
                    </a:p>
                    <a:p>
                      <a:r>
                        <a:rPr lang="es-ES" sz="1200" b="1" dirty="0"/>
                        <a:t>72</a:t>
                      </a:r>
                    </a:p>
                  </a:txBody>
                  <a:tcPr marL="91439" marR="91439" marT="45724" marB="45724"/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10477</a:t>
                      </a:r>
                    </a:p>
                    <a:p>
                      <a:r>
                        <a:rPr lang="es-ES" sz="1200" b="1" dirty="0"/>
                        <a:t>2660</a:t>
                      </a:r>
                    </a:p>
                    <a:p>
                      <a:r>
                        <a:rPr lang="es-ES" sz="1200" b="1" dirty="0"/>
                        <a:t>6034</a:t>
                      </a:r>
                    </a:p>
                    <a:p>
                      <a:r>
                        <a:rPr lang="es-ES" sz="1200" b="1" dirty="0"/>
                        <a:t>347</a:t>
                      </a:r>
                    </a:p>
                  </a:txBody>
                  <a:tcPr marL="91439" marR="91439" marT="45724" marB="45724"/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13359</a:t>
                      </a:r>
                    </a:p>
                    <a:p>
                      <a:r>
                        <a:rPr lang="es-ES" sz="1200" b="1" dirty="0"/>
                        <a:t>2821</a:t>
                      </a:r>
                    </a:p>
                    <a:p>
                      <a:r>
                        <a:rPr lang="es-ES" sz="1200" b="1" dirty="0"/>
                        <a:t>5599</a:t>
                      </a:r>
                    </a:p>
                    <a:p>
                      <a:r>
                        <a:rPr lang="es-ES" sz="1200" b="1" dirty="0"/>
                        <a:t>356</a:t>
                      </a:r>
                    </a:p>
                    <a:p>
                      <a:endParaRPr lang="es-ES" sz="1200" b="1" dirty="0"/>
                    </a:p>
                  </a:txBody>
                  <a:tcPr marL="91439" marR="91439" marT="45724" marB="457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40" name="7 CuadroTexto">
            <a:extLst>
              <a:ext uri="{FF2B5EF4-FFF2-40B4-BE49-F238E27FC236}">
                <a16:creationId xmlns:a16="http://schemas.microsoft.com/office/drawing/2014/main" id="{2DB19F0F-1EDA-411A-A3B5-CC1B75CE0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5786438"/>
            <a:ext cx="1643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s-ES" b="1" i="1">
                <a:solidFill>
                  <a:schemeClr val="bg2"/>
                </a:solidFill>
              </a:rPr>
              <a:t>Hooverville</a:t>
            </a:r>
          </a:p>
        </p:txBody>
      </p:sp>
      <p:sp>
        <p:nvSpPr>
          <p:cNvPr id="17441" name="8 CuadroTexto">
            <a:extLst>
              <a:ext uri="{FF2B5EF4-FFF2-40B4-BE49-F238E27FC236}">
                <a16:creationId xmlns:a16="http://schemas.microsoft.com/office/drawing/2014/main" id="{B8816A60-1C12-4F1C-B217-00AF69C46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563" y="3857625"/>
            <a:ext cx="1928812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400" b="1">
                <a:solidFill>
                  <a:srgbClr val="FFFF00"/>
                </a:solidFill>
              </a:rPr>
              <a:t>Evolución de las tasas de paro en E.E.U.U. durante la depresión</a:t>
            </a:r>
          </a:p>
        </p:txBody>
      </p:sp>
      <p:sp>
        <p:nvSpPr>
          <p:cNvPr id="17442" name="9 CuadroTexto">
            <a:extLst>
              <a:ext uri="{FF2B5EF4-FFF2-40B4-BE49-F238E27FC236}">
                <a16:creationId xmlns:a16="http://schemas.microsoft.com/office/drawing/2014/main" id="{A30CC859-F4A9-4435-A0E6-AC5B15406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25" y="6143625"/>
            <a:ext cx="21431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600" b="1">
                <a:solidFill>
                  <a:schemeClr val="bg2"/>
                </a:solidFill>
              </a:rPr>
              <a:t>Asistencia social durante la Gran Depresión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CuadroTexto">
            <a:extLst>
              <a:ext uri="{FF2B5EF4-FFF2-40B4-BE49-F238E27FC236}">
                <a16:creationId xmlns:a16="http://schemas.microsoft.com/office/drawing/2014/main" id="{DD689FC2-E527-45EA-A28C-B9DB6C4B4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571500"/>
            <a:ext cx="6858000" cy="5238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2800" b="1" dirty="0">
                <a:solidFill>
                  <a:srgbClr val="FFFF00"/>
                </a:solidFill>
              </a:rPr>
              <a:t> CONSECUENCIAS  DEMOGRÁFICAS</a:t>
            </a:r>
          </a:p>
        </p:txBody>
      </p:sp>
      <p:sp>
        <p:nvSpPr>
          <p:cNvPr id="18435" name="3 CuadroTexto">
            <a:extLst>
              <a:ext uri="{FF2B5EF4-FFF2-40B4-BE49-F238E27FC236}">
                <a16:creationId xmlns:a16="http://schemas.microsoft.com/office/drawing/2014/main" id="{6BDC904C-487B-43D9-997B-CEE19D6F8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1500188"/>
            <a:ext cx="6072188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AutoNum type="arabicPeriod"/>
            </a:pPr>
            <a:r>
              <a:rPr lang="es-ES" altLang="es-ES" b="1">
                <a:solidFill>
                  <a:srgbClr val="FFFF00"/>
                </a:solidFill>
              </a:rPr>
              <a:t>Se produce  un descenso de la natalidad en E.E.U.U. y se restringe la entrada de inmigrantes</a:t>
            </a:r>
          </a:p>
          <a:p>
            <a:pPr eaLnBrk="1" hangingPunct="1">
              <a:buFont typeface="Arial" panose="020B0604020202020204" pitchFamily="34" charset="0"/>
              <a:buAutoNum type="arabicPeriod"/>
            </a:pPr>
            <a:r>
              <a:rPr lang="es-ES" altLang="es-ES" b="1">
                <a:solidFill>
                  <a:srgbClr val="FFFF00"/>
                </a:solidFill>
              </a:rPr>
              <a:t>En los países europeos donde han triunfado los fascismos y los regímenes autoritarios se practican por el contrario, políticas demográficas natalistas </a:t>
            </a:r>
          </a:p>
        </p:txBody>
      </p:sp>
      <p:pic>
        <p:nvPicPr>
          <p:cNvPr id="18437" name="Picture 9" descr="http://www.losblogueros.net/fotos/Ku-Klux-Klan2sm.jpg">
            <a:extLst>
              <a:ext uri="{FF2B5EF4-FFF2-40B4-BE49-F238E27FC236}">
                <a16:creationId xmlns:a16="http://schemas.microsoft.com/office/drawing/2014/main" id="{C676BFD9-97D8-481A-9EF4-7369F3CC7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4277692"/>
            <a:ext cx="3528392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5 CuadroTexto">
            <a:extLst>
              <a:ext uri="{FF2B5EF4-FFF2-40B4-BE49-F238E27FC236}">
                <a16:creationId xmlns:a16="http://schemas.microsoft.com/office/drawing/2014/main" id="{70B56324-0165-4437-BC0D-86E3E2207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080" y="2643188"/>
            <a:ext cx="3851921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s-ES" altLang="es-ES" b="1" i="1" dirty="0"/>
          </a:p>
          <a:p>
            <a:pPr algn="ctr" eaLnBrk="1" hangingPunct="1"/>
            <a:endParaRPr lang="es-ES" altLang="es-ES" b="1" i="1" dirty="0"/>
          </a:p>
          <a:p>
            <a:pPr algn="ctr" eaLnBrk="1" hangingPunct="1"/>
            <a:endParaRPr lang="es-ES" altLang="es-ES" b="1" i="1" dirty="0"/>
          </a:p>
          <a:p>
            <a:pPr algn="ctr" eaLnBrk="1" hangingPunct="1"/>
            <a:endParaRPr lang="es-ES" altLang="es-ES" b="1" i="1" dirty="0"/>
          </a:p>
          <a:p>
            <a:pPr algn="ctr" eaLnBrk="1" hangingPunct="1"/>
            <a:endParaRPr lang="es-ES" altLang="es-ES" b="1" i="1" dirty="0"/>
          </a:p>
          <a:p>
            <a:pPr algn="ctr" eaLnBrk="1" hangingPunct="1"/>
            <a:r>
              <a:rPr lang="es-ES" altLang="es-ES" b="1" i="1" dirty="0" err="1"/>
              <a:t>Ku-Klux-Klan</a:t>
            </a:r>
            <a:r>
              <a:rPr lang="es-ES" altLang="es-ES" b="1" i="1" dirty="0"/>
              <a:t>, </a:t>
            </a:r>
            <a:r>
              <a:rPr lang="es-ES" altLang="es-ES" sz="1800" b="1" i="1" dirty="0"/>
              <a:t>organización racista y  xenófoba opuesta  a la entrada de inmigrantes  (latinos y eslavos)</a:t>
            </a:r>
            <a:endParaRPr lang="es-ES" altLang="es-E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CuadroTexto">
            <a:extLst>
              <a:ext uri="{FF2B5EF4-FFF2-40B4-BE49-F238E27FC236}">
                <a16:creationId xmlns:a16="http://schemas.microsoft.com/office/drawing/2014/main" id="{3CF4A1FC-3212-4697-BD9E-BB91910A3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88" y="714375"/>
            <a:ext cx="6072187" cy="5238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2800" b="1">
                <a:solidFill>
                  <a:srgbClr val="FFFF00"/>
                </a:solidFill>
              </a:rPr>
              <a:t>3. CONSECUENCIAS  POLÍTICAS</a:t>
            </a:r>
          </a:p>
        </p:txBody>
      </p:sp>
      <p:sp>
        <p:nvSpPr>
          <p:cNvPr id="19459" name="2 CuadroTexto">
            <a:extLst>
              <a:ext uri="{FF2B5EF4-FFF2-40B4-BE49-F238E27FC236}">
                <a16:creationId xmlns:a16="http://schemas.microsoft.com/office/drawing/2014/main" id="{821BE687-1891-43E3-B0B7-F9B25D8EF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1428750"/>
            <a:ext cx="7858125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AutoNum type="arabicPeriod"/>
            </a:pPr>
            <a:r>
              <a:rPr lang="es-ES" altLang="es-ES" b="1">
                <a:solidFill>
                  <a:srgbClr val="FFFF00"/>
                </a:solidFill>
              </a:rPr>
              <a:t>Se produce el descrédito y la crisis de las democracias parlamentarias, al identificar liberalismo económico con el sistema democrático. </a:t>
            </a:r>
          </a:p>
          <a:p>
            <a:pPr eaLnBrk="1" hangingPunct="1">
              <a:buFont typeface="Arial" panose="020B0604020202020204" pitchFamily="34" charset="0"/>
              <a:buAutoNum type="arabicPeriod"/>
            </a:pPr>
            <a:r>
              <a:rPr lang="es-ES" altLang="es-ES" b="1">
                <a:solidFill>
                  <a:srgbClr val="FFFF00"/>
                </a:solidFill>
              </a:rPr>
              <a:t>La  crisis va a provocar un </a:t>
            </a:r>
            <a:r>
              <a:rPr lang="es-ES" altLang="es-ES" b="1" u="sng">
                <a:solidFill>
                  <a:srgbClr val="FFFF00"/>
                </a:solidFill>
              </a:rPr>
              <a:t>aumento de las afiliaciones a partidos y sindicatos</a:t>
            </a:r>
            <a:r>
              <a:rPr lang="es-ES" altLang="es-ES" b="1">
                <a:solidFill>
                  <a:srgbClr val="FFFF00"/>
                </a:solidFill>
              </a:rPr>
              <a:t> (comunistas, socialistas y anarquistas), aumentando la inestabilidad social y políticamente </a:t>
            </a:r>
            <a:r>
              <a:rPr lang="es-ES" altLang="es-ES" b="1" u="sng">
                <a:solidFill>
                  <a:srgbClr val="FFFF00"/>
                </a:solidFill>
              </a:rPr>
              <a:t>favorece la instauración de regímenes autoritarios  y dictatoriale</a:t>
            </a:r>
            <a:r>
              <a:rPr lang="es-ES" altLang="es-ES" b="1">
                <a:solidFill>
                  <a:srgbClr val="FFFF00"/>
                </a:solidFill>
              </a:rPr>
              <a:t>s, incluso en los países de larga tradición parlamentaria se produce un ascenso de los partidos fascistas (Francia, Gran Bretaña e incluso en E.E.U.U ) </a:t>
            </a:r>
          </a:p>
          <a:p>
            <a:pPr eaLnBrk="1" hangingPunct="1">
              <a:buFont typeface="Arial" panose="020B0604020202020204" pitchFamily="34" charset="0"/>
              <a:buAutoNum type="arabicPeriod"/>
            </a:pPr>
            <a:r>
              <a:rPr lang="es-ES" altLang="es-ES" b="1" u="sng">
                <a:solidFill>
                  <a:srgbClr val="FFFF00"/>
                </a:solidFill>
              </a:rPr>
              <a:t>Exaltación del nacionalismo</a:t>
            </a:r>
            <a:r>
              <a:rPr lang="es-ES" altLang="es-ES" b="1">
                <a:solidFill>
                  <a:srgbClr val="FFFF00"/>
                </a:solidFill>
              </a:rPr>
              <a:t> entre los países, aumentando la competencia comercial, la rivalidad económica  y el intervencionismo estatal.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claseshistoria.com/entreguerras/imagenes/votosnazis.gif">
            <a:extLst>
              <a:ext uri="{FF2B5EF4-FFF2-40B4-BE49-F238E27FC236}">
                <a16:creationId xmlns:a16="http://schemas.microsoft.com/office/drawing/2014/main" id="{06D7A929-2EBC-47AE-8E23-364CE81C2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714356"/>
            <a:ext cx="5279685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83" name="Picture 5">
            <a:extLst>
              <a:ext uri="{FF2B5EF4-FFF2-40B4-BE49-F238E27FC236}">
                <a16:creationId xmlns:a16="http://schemas.microsoft.com/office/drawing/2014/main" id="{EE94EA70-14B3-49E3-9BC2-B0457C4CB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500438"/>
            <a:ext cx="3500437" cy="315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>
            <a:extLst>
              <a:ext uri="{FF2B5EF4-FFF2-40B4-BE49-F238E27FC236}">
                <a16:creationId xmlns:a16="http://schemas.microsoft.com/office/drawing/2014/main" id="{9664F1DA-D834-4D84-B6AD-A500DC0A4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928688"/>
            <a:ext cx="1928813" cy="23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>
            <a:extLst>
              <a:ext uri="{FF2B5EF4-FFF2-40B4-BE49-F238E27FC236}">
                <a16:creationId xmlns:a16="http://schemas.microsoft.com/office/drawing/2014/main" id="{E294F786-B980-438B-96DF-E02A20B40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3500438"/>
            <a:ext cx="3929063" cy="274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6 CuadroTexto">
            <a:extLst>
              <a:ext uri="{FF2B5EF4-FFF2-40B4-BE49-F238E27FC236}">
                <a16:creationId xmlns:a16="http://schemas.microsoft.com/office/drawing/2014/main" id="{82A7A92D-B2F8-4327-B932-ADF5C3D0E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214313"/>
            <a:ext cx="7000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b="1">
                <a:solidFill>
                  <a:srgbClr val="FFFF00"/>
                </a:solidFill>
              </a:rPr>
              <a:t>La crisis económica favoreció el ascenso del nazismo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CuadroTexto">
            <a:extLst>
              <a:ext uri="{FF2B5EF4-FFF2-40B4-BE49-F238E27FC236}">
                <a16:creationId xmlns:a16="http://schemas.microsoft.com/office/drawing/2014/main" id="{F8362126-BF9E-41DD-820D-BF1C0EA8E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500063"/>
            <a:ext cx="7143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b="1" dirty="0">
                <a:solidFill>
                  <a:srgbClr val="FFFF00"/>
                </a:solidFill>
              </a:rPr>
              <a:t>MEDIDAS ADOPTADAS CONTRA LA CRISIS</a:t>
            </a:r>
          </a:p>
        </p:txBody>
      </p:sp>
      <p:sp>
        <p:nvSpPr>
          <p:cNvPr id="21507" name="2 CuadroTexto">
            <a:extLst>
              <a:ext uri="{FF2B5EF4-FFF2-40B4-BE49-F238E27FC236}">
                <a16:creationId xmlns:a16="http://schemas.microsoft.com/office/drawing/2014/main" id="{F44FC534-41C9-4960-9220-F9789AAB2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071563"/>
            <a:ext cx="7143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s-ES">
                <a:solidFill>
                  <a:srgbClr val="FFFF00"/>
                </a:solidFill>
              </a:rPr>
              <a:t>1</a:t>
            </a:r>
            <a:r>
              <a:rPr lang="es-ES" altLang="es-ES" b="1">
                <a:solidFill>
                  <a:srgbClr val="FFFF00"/>
                </a:solidFill>
              </a:rPr>
              <a:t>. </a:t>
            </a:r>
            <a:r>
              <a:rPr lang="es-ES" altLang="es-ES" sz="2800" b="1">
                <a:solidFill>
                  <a:srgbClr val="FFFF00"/>
                </a:solidFill>
              </a:rPr>
              <a:t>Estados Unidos : Roosevelt y el New </a:t>
            </a:r>
            <a:r>
              <a:rPr lang="es-ES" altLang="es-ES" sz="2800">
                <a:solidFill>
                  <a:srgbClr val="FFFF00"/>
                </a:solidFill>
              </a:rPr>
              <a:t>Deal</a:t>
            </a:r>
          </a:p>
        </p:txBody>
      </p:sp>
      <p:sp>
        <p:nvSpPr>
          <p:cNvPr id="21508" name="4 CuadroTexto">
            <a:extLst>
              <a:ext uri="{FF2B5EF4-FFF2-40B4-BE49-F238E27FC236}">
                <a16:creationId xmlns:a16="http://schemas.microsoft.com/office/drawing/2014/main" id="{344FB2B5-4879-4FC4-A923-3BCA286EF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643063"/>
            <a:ext cx="5143500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s-ES" altLang="es-ES" dirty="0"/>
              <a:t> </a:t>
            </a:r>
            <a:r>
              <a:rPr lang="es-ES" altLang="es-ES" b="1" dirty="0">
                <a:solidFill>
                  <a:srgbClr val="FFFF00"/>
                </a:solidFill>
              </a:rPr>
              <a:t>En 1933  </a:t>
            </a:r>
            <a:r>
              <a:rPr lang="es-ES" altLang="es-ES" b="1" u="sng" dirty="0">
                <a:solidFill>
                  <a:srgbClr val="FFFF00"/>
                </a:solidFill>
              </a:rPr>
              <a:t>los demócratas con Franklin Delano Roosevelt llegan al poder.</a:t>
            </a:r>
            <a:r>
              <a:rPr lang="es-ES" altLang="es-ES" b="1" dirty="0">
                <a:solidFill>
                  <a:srgbClr val="FFFF00"/>
                </a:solidFill>
              </a:rPr>
              <a:t>   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s-ES" altLang="es-ES" b="1" dirty="0">
                <a:solidFill>
                  <a:srgbClr val="FFFF00"/>
                </a:solidFill>
              </a:rPr>
              <a:t>La política que llevará a cabo se llama </a:t>
            </a:r>
            <a:r>
              <a:rPr lang="es-ES" altLang="es-ES" sz="2800" b="1" i="1" dirty="0">
                <a:solidFill>
                  <a:srgbClr val="FFFF00"/>
                </a:solidFill>
              </a:rPr>
              <a:t>New Deal</a:t>
            </a:r>
            <a:r>
              <a:rPr lang="es-ES" altLang="es-ES" b="1" i="1" dirty="0">
                <a:solidFill>
                  <a:srgbClr val="FFFF00"/>
                </a:solidFill>
              </a:rPr>
              <a:t>  </a:t>
            </a:r>
            <a:r>
              <a:rPr lang="es-ES" altLang="es-ES" b="1" dirty="0">
                <a:solidFill>
                  <a:srgbClr val="FFFF00"/>
                </a:solidFill>
              </a:rPr>
              <a:t>término</a:t>
            </a:r>
            <a:r>
              <a:rPr lang="es-ES" altLang="es-ES" b="1" i="1" dirty="0">
                <a:solidFill>
                  <a:srgbClr val="FFFF00"/>
                </a:solidFill>
              </a:rPr>
              <a:t> </a:t>
            </a:r>
            <a:r>
              <a:rPr lang="es-ES" altLang="es-ES" b="1" dirty="0">
                <a:solidFill>
                  <a:srgbClr val="FFFF00"/>
                </a:solidFill>
              </a:rPr>
              <a:t>sacado del juego de bridge que significa “</a:t>
            </a:r>
            <a:r>
              <a:rPr lang="es-ES" altLang="es-ES" b="1" i="1" dirty="0">
                <a:solidFill>
                  <a:srgbClr val="FFFF00"/>
                </a:solidFill>
              </a:rPr>
              <a:t>nuevo reparto</a:t>
            </a:r>
            <a:r>
              <a:rPr lang="es-ES" altLang="es-ES" b="1" dirty="0">
                <a:solidFill>
                  <a:srgbClr val="FFFF00"/>
                </a:solidFill>
              </a:rPr>
              <a:t>”.  El estado opta por el intervencionismo influido por la teoría del economista inglés  Keynes que propone  una revisión de l capitalismo</a:t>
            </a:r>
          </a:p>
        </p:txBody>
      </p:sp>
      <p:pic>
        <p:nvPicPr>
          <p:cNvPr id="21509" name="Picture 2" descr="D:\Mis documentos\Documents\My RoboForm Data\Default Profile\HISTORIA DEL MUNDO CONTEMPORANEO\periodo de entreguerras\TRANSPARENCIAS CRISIS DE LOS AÑOS TREINTA\esquema de la teoría de Keynes.JPG">
            <a:extLst>
              <a:ext uri="{FF2B5EF4-FFF2-40B4-BE49-F238E27FC236}">
                <a16:creationId xmlns:a16="http://schemas.microsoft.com/office/drawing/2014/main" id="{9FEADA7A-9C08-48E2-80CD-CC0795768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119" y="1665542"/>
            <a:ext cx="3417888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>
            <a:extLst>
              <a:ext uri="{FF2B5EF4-FFF2-40B4-BE49-F238E27FC236}">
                <a16:creationId xmlns:a16="http://schemas.microsoft.com/office/drawing/2014/main" id="{8AC31A32-9C54-45B1-81A2-0ECA0C39D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199" y="4968221"/>
            <a:ext cx="2066130" cy="178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6 CuadroTexto">
            <a:extLst>
              <a:ext uri="{FF2B5EF4-FFF2-40B4-BE49-F238E27FC236}">
                <a16:creationId xmlns:a16="http://schemas.microsoft.com/office/drawing/2014/main" id="{393D960E-BEC6-4056-AD98-E663F6227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5250" y="5192457"/>
            <a:ext cx="1143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s-ES" sz="1400" b="1" dirty="0"/>
              <a:t>Keynes,</a:t>
            </a:r>
            <a:endParaRPr lang="es-ES" altLang="es-E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6F15B4AB-BC8A-4A27-8909-0E05E5F4C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357313"/>
            <a:ext cx="4275137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2 CuadroTexto">
            <a:extLst>
              <a:ext uri="{FF2B5EF4-FFF2-40B4-BE49-F238E27FC236}">
                <a16:creationId xmlns:a16="http://schemas.microsoft.com/office/drawing/2014/main" id="{CA61F620-E111-4EFA-99AD-24EF72E2B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71500"/>
            <a:ext cx="4429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3200" b="1">
                <a:solidFill>
                  <a:srgbClr val="FFFF00"/>
                </a:solidFill>
              </a:rPr>
              <a:t>Roosevelt y el New </a:t>
            </a:r>
            <a:r>
              <a:rPr lang="es-ES" altLang="es-ES" sz="3200">
                <a:solidFill>
                  <a:srgbClr val="FFFF00"/>
                </a:solidFill>
              </a:rPr>
              <a:t>Deal </a:t>
            </a:r>
            <a:endParaRPr lang="es-ES" altLang="es-ES" sz="3200"/>
          </a:p>
        </p:txBody>
      </p:sp>
      <p:pic>
        <p:nvPicPr>
          <p:cNvPr id="22532" name="Picture 7" descr="http://www.spartacus.schoolnet.co.uk/USArooseveltF3.JPG">
            <a:extLst>
              <a:ext uri="{FF2B5EF4-FFF2-40B4-BE49-F238E27FC236}">
                <a16:creationId xmlns:a16="http://schemas.microsoft.com/office/drawing/2014/main" id="{5307C2BA-7B3B-4E9E-B32C-6D0159520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1285875"/>
            <a:ext cx="4429125" cy="394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CuadroTexto">
            <a:extLst>
              <a:ext uri="{FF2B5EF4-FFF2-40B4-BE49-F238E27FC236}">
                <a16:creationId xmlns:a16="http://schemas.microsoft.com/office/drawing/2014/main" id="{AD3194B3-A0A6-4C59-B075-21E162C82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113" y="1628800"/>
            <a:ext cx="564356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 eaLnBrk="1" hangingPunct="1">
              <a:buFont typeface="+mj-lt"/>
              <a:buAutoNum type="arabicPeriod"/>
            </a:pPr>
            <a:r>
              <a:rPr lang="es-ES" altLang="es-ES" b="1" dirty="0">
                <a:solidFill>
                  <a:srgbClr val="FFFF00"/>
                </a:solidFill>
              </a:rPr>
              <a:t>R</a:t>
            </a:r>
            <a:r>
              <a:rPr lang="es-ES" altLang="es-ES" b="1" u="sng" dirty="0">
                <a:solidFill>
                  <a:srgbClr val="FFFF00"/>
                </a:solidFill>
              </a:rPr>
              <a:t>eforma  del sistema bancario</a:t>
            </a:r>
            <a:r>
              <a:rPr lang="es-ES" altLang="es-ES" b="1" dirty="0">
                <a:solidFill>
                  <a:srgbClr val="FFFF00"/>
                </a:solidFill>
              </a:rPr>
              <a:t> que había quedado deshecho tras la crisis y era la clave para reactivar otros sectores. 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es-ES" altLang="es-ES" b="1" u="sng" dirty="0">
                <a:solidFill>
                  <a:srgbClr val="FFFF00"/>
                </a:solidFill>
              </a:rPr>
              <a:t>Devaluación del dólar</a:t>
            </a:r>
            <a:r>
              <a:rPr lang="es-ES" altLang="es-ES" b="1" dirty="0">
                <a:solidFill>
                  <a:srgbClr val="FFFF00"/>
                </a:solidFill>
              </a:rPr>
              <a:t> ( aumentando los precios) y </a:t>
            </a:r>
            <a:r>
              <a:rPr lang="es-ES" altLang="es-ES" b="1" u="sng" dirty="0">
                <a:solidFill>
                  <a:srgbClr val="FFFF00"/>
                </a:solidFill>
              </a:rPr>
              <a:t>aumento de la moneda a la circulación</a:t>
            </a:r>
            <a:r>
              <a:rPr lang="es-ES" altLang="es-ES" b="1" dirty="0">
                <a:solidFill>
                  <a:srgbClr val="FFFF00"/>
                </a:solidFill>
              </a:rPr>
              <a:t> (provocó más inflación pero estimuló la economía).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es-ES" altLang="es-ES" b="1" u="sng" dirty="0">
                <a:solidFill>
                  <a:srgbClr val="FFFF00"/>
                </a:solidFill>
              </a:rPr>
              <a:t>Reforma de la bolsa</a:t>
            </a:r>
          </a:p>
        </p:txBody>
      </p:sp>
      <p:sp>
        <p:nvSpPr>
          <p:cNvPr id="23555" name="2 CuadroTexto">
            <a:extLst>
              <a:ext uri="{FF2B5EF4-FFF2-40B4-BE49-F238E27FC236}">
                <a16:creationId xmlns:a16="http://schemas.microsoft.com/office/drawing/2014/main" id="{92122235-E9E9-4BEB-B7F5-386CEE849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500063"/>
            <a:ext cx="80724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lphaLcParenR"/>
            </a:pPr>
            <a:r>
              <a:rPr lang="es-ES" altLang="es-ES" sz="2800" b="1">
                <a:solidFill>
                  <a:srgbClr val="FFFF00"/>
                </a:solidFill>
              </a:rPr>
              <a:t>Medidas de orden financiero para salvar el sistema bancario</a:t>
            </a:r>
            <a:r>
              <a:rPr lang="es-ES" altLang="es-ES" sz="2800" b="1"/>
              <a:t> </a:t>
            </a:r>
          </a:p>
        </p:txBody>
      </p:sp>
      <p:pic>
        <p:nvPicPr>
          <p:cNvPr id="23556" name="Picture 4" descr="http://www.vw.vccs.edu/vwhansd/HIS122/Images/NRA.gif">
            <a:extLst>
              <a:ext uri="{FF2B5EF4-FFF2-40B4-BE49-F238E27FC236}">
                <a16:creationId xmlns:a16="http://schemas.microsoft.com/office/drawing/2014/main" id="{6CBE8849-0AFA-47AC-A3AA-4169A969E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564904"/>
            <a:ext cx="2846388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Rectángulo">
            <a:extLst>
              <a:ext uri="{FF2B5EF4-FFF2-40B4-BE49-F238E27FC236}">
                <a16:creationId xmlns:a16="http://schemas.microsoft.com/office/drawing/2014/main" id="{B0109E62-F3C4-48C3-8868-724B80B7A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795338"/>
            <a:ext cx="6535613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Char char="•"/>
            </a:pPr>
            <a:endParaRPr lang="es-ES" altLang="es-ES" sz="2000" dirty="0">
              <a:solidFill>
                <a:srgbClr val="FFFF00"/>
              </a:solidFill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s-ES" altLang="es-ES" sz="2000" dirty="0">
              <a:solidFill>
                <a:srgbClr val="FFFF00"/>
              </a:solidFill>
            </a:endParaRP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es-ES" altLang="es-ES" sz="2800" dirty="0">
                <a:solidFill>
                  <a:srgbClr val="FFFF00"/>
                </a:solidFill>
              </a:rPr>
              <a:t>El problema principal de la agricultura era el gran número de excedentes para ello crea la </a:t>
            </a:r>
            <a:r>
              <a:rPr lang="es-ES" altLang="es-ES" sz="2800" b="1" i="1" dirty="0" err="1">
                <a:solidFill>
                  <a:srgbClr val="FFFF00"/>
                </a:solidFill>
              </a:rPr>
              <a:t>Agriculture</a:t>
            </a:r>
            <a:r>
              <a:rPr lang="es-ES" altLang="es-ES" sz="2800" b="1" i="1" dirty="0">
                <a:solidFill>
                  <a:srgbClr val="FFFF00"/>
                </a:solidFill>
              </a:rPr>
              <a:t> </a:t>
            </a:r>
            <a:r>
              <a:rPr lang="es-ES" altLang="es-ES" sz="2800" b="1" i="1" dirty="0" err="1">
                <a:solidFill>
                  <a:srgbClr val="FFFF00"/>
                </a:solidFill>
              </a:rPr>
              <a:t>Adjustement</a:t>
            </a:r>
            <a:r>
              <a:rPr lang="es-ES" altLang="es-ES" sz="2800" b="1" i="1" dirty="0">
                <a:solidFill>
                  <a:srgbClr val="FFFF00"/>
                </a:solidFill>
              </a:rPr>
              <a:t> Act (A.A.A.). 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endParaRPr lang="es-ES" altLang="es-ES" sz="2800" b="1" i="1" dirty="0">
              <a:solidFill>
                <a:srgbClr val="FFFF00"/>
              </a:solidFill>
            </a:endParaRP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es-ES" altLang="es-ES" sz="2800" dirty="0">
                <a:solidFill>
                  <a:srgbClr val="FFFF00"/>
                </a:solidFill>
              </a:rPr>
              <a:t>  La subida de los precios de los productos agrícolas (alimentos) era buena para aumentar el poder adquisitivo y relanzar la demanda, pero era mala para las clases desfavorecidas urbanas.</a:t>
            </a:r>
            <a:endParaRPr lang="es-ES" altLang="es-ES" sz="2800" b="1" dirty="0">
              <a:solidFill>
                <a:srgbClr val="FFFF00"/>
              </a:solidFill>
            </a:endParaRPr>
          </a:p>
        </p:txBody>
      </p:sp>
      <p:sp>
        <p:nvSpPr>
          <p:cNvPr id="24579" name="2 CuadroTexto">
            <a:extLst>
              <a:ext uri="{FF2B5EF4-FFF2-40B4-BE49-F238E27FC236}">
                <a16:creationId xmlns:a16="http://schemas.microsoft.com/office/drawing/2014/main" id="{16A3564A-C77E-44CD-8D7D-76022DC0B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688" y="285750"/>
            <a:ext cx="7215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s-ES" sz="2800" b="1">
                <a:solidFill>
                  <a:srgbClr val="FFFF00"/>
                </a:solidFill>
              </a:rPr>
              <a:t>b)  Medidas para relanzar la agricultura</a:t>
            </a:r>
          </a:p>
        </p:txBody>
      </p:sp>
      <p:pic>
        <p:nvPicPr>
          <p:cNvPr id="24580" name="Picture 4" descr="http://blingkits.com/DVD%20DVD/New%20Deal/New%20Deal%203.jpg">
            <a:extLst>
              <a:ext uri="{FF2B5EF4-FFF2-40B4-BE49-F238E27FC236}">
                <a16:creationId xmlns:a16="http://schemas.microsoft.com/office/drawing/2014/main" id="{36DA3675-79C1-4E46-8DA2-852970702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613" y="714375"/>
            <a:ext cx="2465387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6" descr="http://blingkits.com/DVD%20DVD/New%20Deal/New%20Deal%2012.jpg">
            <a:extLst>
              <a:ext uri="{FF2B5EF4-FFF2-40B4-BE49-F238E27FC236}">
                <a16:creationId xmlns:a16="http://schemas.microsoft.com/office/drawing/2014/main" id="{5E1506A2-4A3F-48AC-AA64-F49FC8975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571750"/>
            <a:ext cx="19050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10" descr="http://img.timeinc.net/time/80days/images/330304.jpg">
            <a:extLst>
              <a:ext uri="{FF2B5EF4-FFF2-40B4-BE49-F238E27FC236}">
                <a16:creationId xmlns:a16="http://schemas.microsoft.com/office/drawing/2014/main" id="{9D8C4702-231D-47E3-8CA6-1609AC8A2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4143375"/>
            <a:ext cx="20732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Rectángulo">
            <a:extLst>
              <a:ext uri="{FF2B5EF4-FFF2-40B4-BE49-F238E27FC236}">
                <a16:creationId xmlns:a16="http://schemas.microsoft.com/office/drawing/2014/main" id="{D1A23F41-8313-4021-8137-B24E74CA4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75" y="928688"/>
            <a:ext cx="807243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b="1" dirty="0">
                <a:solidFill>
                  <a:srgbClr val="FFFF00"/>
                </a:solidFill>
              </a:rPr>
              <a:t>Se basaba en </a:t>
            </a:r>
            <a:r>
              <a:rPr lang="es-ES" altLang="es-ES" b="1" u="sng" dirty="0">
                <a:solidFill>
                  <a:srgbClr val="FFFF00"/>
                </a:solidFill>
              </a:rPr>
              <a:t>aumentar los salarios </a:t>
            </a:r>
            <a:r>
              <a:rPr lang="es-ES" altLang="es-ES" b="1" dirty="0">
                <a:solidFill>
                  <a:srgbClr val="FFFF00"/>
                </a:solidFill>
              </a:rPr>
              <a:t>para aumentar el poder adquisitivo de la población y así relanzar la demanda.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s-ES" altLang="es-ES" b="1" dirty="0">
              <a:solidFill>
                <a:srgbClr val="FFFF00"/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b="1" dirty="0">
                <a:solidFill>
                  <a:srgbClr val="FFFF00"/>
                </a:solidFill>
              </a:rPr>
              <a:t>También se dictaron leyes para reducir la jornada laboral y conseguir precios más altos en los productos industriales.</a:t>
            </a:r>
          </a:p>
        </p:txBody>
      </p:sp>
      <p:pic>
        <p:nvPicPr>
          <p:cNvPr id="25603" name="Picture 2">
            <a:extLst>
              <a:ext uri="{FF2B5EF4-FFF2-40B4-BE49-F238E27FC236}">
                <a16:creationId xmlns:a16="http://schemas.microsoft.com/office/drawing/2014/main" id="{C20441BC-DE30-4DA8-970D-5381C03D0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3929063"/>
            <a:ext cx="3386138" cy="255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3 CuadroTexto">
            <a:extLst>
              <a:ext uri="{FF2B5EF4-FFF2-40B4-BE49-F238E27FC236}">
                <a16:creationId xmlns:a16="http://schemas.microsoft.com/office/drawing/2014/main" id="{1E96FEA5-6035-4255-9EA9-473CFFD9C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5750"/>
            <a:ext cx="6429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AutoNum type="alphaLcParenR" startAt="3"/>
            </a:pPr>
            <a:r>
              <a:rPr lang="es-ES" altLang="es-ES" sz="2800" b="1">
                <a:solidFill>
                  <a:srgbClr val="FFFF00"/>
                </a:solidFill>
              </a:rPr>
              <a:t>Medidas industriales</a:t>
            </a:r>
            <a:r>
              <a:rPr lang="es-ES" altLang="es-ES" sz="2800" b="1"/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:\Documents\My RoboForm Data\Default Profile\HISTORIA DEL MUNDO CONTEMPORANEO\periodo de entreguerras\TRANSPARENCIAS CRISIS DE LOS AÑOS TREINTA\esquema del crak del 29 y new deal.png">
            <a:extLst>
              <a:ext uri="{FF2B5EF4-FFF2-40B4-BE49-F238E27FC236}">
                <a16:creationId xmlns:a16="http://schemas.microsoft.com/office/drawing/2014/main" id="{4F42430A-57B7-42DB-A3BC-8EADD899D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357188"/>
            <a:ext cx="4535933" cy="618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2 CuadroTexto">
            <a:extLst>
              <a:ext uri="{FF2B5EF4-FFF2-40B4-BE49-F238E27FC236}">
                <a16:creationId xmlns:a16="http://schemas.microsoft.com/office/drawing/2014/main" id="{4EB170CF-8868-4009-BCDE-51E1F138F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357188"/>
            <a:ext cx="2286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s-ES"/>
              <a:t>Esquema general de la crisis de 1929</a:t>
            </a:r>
          </a:p>
        </p:txBody>
      </p:sp>
      <p:pic>
        <p:nvPicPr>
          <p:cNvPr id="31748" name="Picture 4" descr="D:\Mis documentos\Documents\My RoboForm Data\Default Profile\HISTORIA DEL MUNDO CONTEMPORANEO\periodo de entreguerras\TRANSPARENCIAS CRISIS DE LOS AÑOS TREINTA\crisis1929c.png">
            <a:extLst>
              <a:ext uri="{FF2B5EF4-FFF2-40B4-BE49-F238E27FC236}">
                <a16:creationId xmlns:a16="http://schemas.microsoft.com/office/drawing/2014/main" id="{2DBB70F0-B51B-44E1-B6F6-3022C297C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643063"/>
            <a:ext cx="3592512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D:\Mis documentos\Documents\My RoboForm Data\Default Profile\HISTORIA DEL MUNDO CONTEMPORANEO\periodo de entreguerras\TRANSPARENCIAS CRISIS DE LOS AÑOS TREINTA\esquema general de la crisis de 1929.jpg">
            <a:extLst>
              <a:ext uri="{FF2B5EF4-FFF2-40B4-BE49-F238E27FC236}">
                <a16:creationId xmlns:a16="http://schemas.microsoft.com/office/drawing/2014/main" id="{17444F41-7A88-439B-8023-9830E96BF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57188"/>
            <a:ext cx="6402387" cy="621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Vuelo sin motor">
  <a:themeElements>
    <a:clrScheme name="Vuelo sin motor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Vuelo sin motor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Vuelo sin motor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uelo sin motor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uelo sin motor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uelo sin motor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uelo sin motor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Office\Templates\Diseños de presentaciones\Vuelo sin motor.pot</Template>
  <TotalTime>1544</TotalTime>
  <Words>1323</Words>
  <Application>Microsoft Office PowerPoint</Application>
  <PresentationFormat>Presentación en pantalla (4:3)</PresentationFormat>
  <Paragraphs>121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8" baseType="lpstr">
      <vt:lpstr>Times New Roman</vt:lpstr>
      <vt:lpstr>Arial</vt:lpstr>
      <vt:lpstr>Wingdings</vt:lpstr>
      <vt:lpstr>Calibri</vt:lpstr>
      <vt:lpstr>Vuelo sin motor</vt:lpstr>
      <vt:lpstr>       La crisis económica de 1929 IES SAN JUAN BAUTISTA MARÍA SANZ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crisis de las democracias en el periodo de entreguerras.</dc:title>
  <dc:creator>DIEGO QUIROS LOPEZ</dc:creator>
  <cp:lastModifiedBy>Maria Sanz</cp:lastModifiedBy>
  <cp:revision>114</cp:revision>
  <dcterms:created xsi:type="dcterms:W3CDTF">2002-02-06T20:06:50Z</dcterms:created>
  <dcterms:modified xsi:type="dcterms:W3CDTF">2022-03-20T17:15:50Z</dcterms:modified>
</cp:coreProperties>
</file>