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98" r:id="rId2"/>
    <p:sldId id="256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4660"/>
  </p:normalViewPr>
  <p:slideViewPr>
    <p:cSldViewPr>
      <p:cViewPr varScale="1">
        <p:scale>
          <a:sx n="81" d="100"/>
          <a:sy n="81" d="100"/>
        </p:scale>
        <p:origin x="1507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A26E6D-37BD-4BA4-A720-C37A0BE8C3B9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0689E-63E4-421F-B188-B1CFB7714C6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23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81091" y="518540"/>
            <a:ext cx="2143125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5"/>
              </a:lnSpc>
            </a:pPr>
            <a:endParaRPr spc="-9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08032-7872-48B8-97B9-8F9F627CCFDE}" type="datetime1">
              <a:rPr lang="en-US" smtClean="0"/>
              <a:t>7/20/2022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95885">
              <a:lnSpc>
                <a:spcPts val="1195"/>
              </a:lnSpc>
            </a:pPr>
            <a:fld id="{81D60167-4931-47E6-BA6A-407CBD079E47}" type="slidenum">
              <a:rPr spc="-40" dirty="0"/>
              <a:t>‹Nº›</a:t>
            </a:fld>
            <a:endParaRPr spc="-4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5"/>
              </a:lnSpc>
            </a:pPr>
            <a:endParaRPr spc="-9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8C4B4-7339-41B6-B63B-E99AE9899D16}" type="datetime1">
              <a:rPr lang="en-US" smtClean="0"/>
              <a:t>7/20/2022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95885">
              <a:lnSpc>
                <a:spcPts val="1195"/>
              </a:lnSpc>
            </a:pPr>
            <a:fld id="{81D60167-4931-47E6-BA6A-407CBD079E47}" type="slidenum">
              <a:rPr spc="-40" dirty="0"/>
              <a:t>‹Nº›</a:t>
            </a:fld>
            <a:endParaRPr spc="-4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5"/>
              </a:lnSpc>
            </a:pPr>
            <a:endParaRPr spc="-90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34E44-A56F-44BB-BAAA-B516D11290C8}" type="datetime1">
              <a:rPr lang="en-US" smtClean="0"/>
              <a:t>7/20/2022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95885">
              <a:lnSpc>
                <a:spcPts val="1195"/>
              </a:lnSpc>
            </a:pPr>
            <a:fld id="{81D60167-4931-47E6-BA6A-407CBD079E47}" type="slidenum">
              <a:rPr spc="-40" dirty="0"/>
              <a:t>‹Nº›</a:t>
            </a:fld>
            <a:endParaRPr spc="-4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5"/>
              </a:lnSpc>
            </a:pPr>
            <a:endParaRPr spc="-90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4370B-AAFE-45A0-B2B9-A20FF2F0CBEB}" type="datetime1">
              <a:rPr lang="en-US" smtClean="0"/>
              <a:t>7/20/2022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95885">
              <a:lnSpc>
                <a:spcPts val="1195"/>
              </a:lnSpc>
            </a:pPr>
            <a:fld id="{81D60167-4931-47E6-BA6A-407CBD079E47}" type="slidenum">
              <a:rPr spc="-40" dirty="0"/>
              <a:t>‹Nº›</a:t>
            </a:fld>
            <a:endParaRPr spc="-4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5"/>
              </a:lnSpc>
            </a:pPr>
            <a:endParaRPr spc="-9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AEE3B-E0C2-462D-B613-6496A2C268F4}" type="datetime1">
              <a:rPr lang="en-US" smtClean="0"/>
              <a:t>7/20/2022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95885">
              <a:lnSpc>
                <a:spcPts val="1195"/>
              </a:lnSpc>
            </a:pPr>
            <a:fld id="{81D60167-4931-47E6-BA6A-407CBD079E47}" type="slidenum">
              <a:rPr spc="-40" dirty="0"/>
              <a:t>‹Nº›</a:t>
            </a:fld>
            <a:endParaRPr spc="-4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3A3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654294"/>
            <a:ext cx="9144000" cy="2203704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4751451"/>
            <a:ext cx="9144000" cy="2106930"/>
          </a:xfrm>
          <a:custGeom>
            <a:avLst/>
            <a:gdLst/>
            <a:ahLst/>
            <a:cxnLst/>
            <a:rect l="l" t="t" r="r" b="b"/>
            <a:pathLst>
              <a:path w="9144000" h="2106929">
                <a:moveTo>
                  <a:pt x="0" y="1692211"/>
                </a:moveTo>
                <a:lnTo>
                  <a:pt x="0" y="2106545"/>
                </a:lnTo>
                <a:lnTo>
                  <a:pt x="9144000" y="2106545"/>
                </a:lnTo>
                <a:lnTo>
                  <a:pt x="9144000" y="1750828"/>
                </a:lnTo>
                <a:lnTo>
                  <a:pt x="2266828" y="1750828"/>
                </a:lnTo>
                <a:lnTo>
                  <a:pt x="1613553" y="1743413"/>
                </a:lnTo>
                <a:lnTo>
                  <a:pt x="0" y="1692211"/>
                </a:lnTo>
                <a:close/>
              </a:path>
              <a:path w="9144000" h="2106929">
                <a:moveTo>
                  <a:pt x="9144000" y="0"/>
                </a:moveTo>
                <a:lnTo>
                  <a:pt x="8953853" y="89653"/>
                </a:lnTo>
                <a:lnTo>
                  <a:pt x="8464392" y="314238"/>
                </a:lnTo>
                <a:lnTo>
                  <a:pt x="8055839" y="494011"/>
                </a:lnTo>
                <a:lnTo>
                  <a:pt x="7664254" y="658794"/>
                </a:lnTo>
                <a:lnTo>
                  <a:pt x="7341069" y="788563"/>
                </a:lnTo>
                <a:lnTo>
                  <a:pt x="7028467" y="908141"/>
                </a:lnTo>
                <a:lnTo>
                  <a:pt x="6775423" y="1000278"/>
                </a:lnTo>
                <a:lnTo>
                  <a:pt x="6528624" y="1085822"/>
                </a:lnTo>
                <a:lnTo>
                  <a:pt x="6287566" y="1164993"/>
                </a:lnTo>
                <a:lnTo>
                  <a:pt x="6051747" y="1238009"/>
                </a:lnTo>
                <a:lnTo>
                  <a:pt x="5820664" y="1305091"/>
                </a:lnTo>
                <a:lnTo>
                  <a:pt x="5593815" y="1366459"/>
                </a:lnTo>
                <a:lnTo>
                  <a:pt x="5415046" y="1411586"/>
                </a:lnTo>
                <a:lnTo>
                  <a:pt x="5238407" y="1453309"/>
                </a:lnTo>
                <a:lnTo>
                  <a:pt x="5063642" y="1491741"/>
                </a:lnTo>
                <a:lnTo>
                  <a:pt x="4890493" y="1526993"/>
                </a:lnTo>
                <a:lnTo>
                  <a:pt x="4718701" y="1559179"/>
                </a:lnTo>
                <a:lnTo>
                  <a:pt x="4548012" y="1588411"/>
                </a:lnTo>
                <a:lnTo>
                  <a:pt x="4335806" y="1620967"/>
                </a:lnTo>
                <a:lnTo>
                  <a:pt x="4124415" y="1649303"/>
                </a:lnTo>
                <a:lnTo>
                  <a:pt x="3913339" y="1673639"/>
                </a:lnTo>
                <a:lnTo>
                  <a:pt x="3702072" y="1694194"/>
                </a:lnTo>
                <a:lnTo>
                  <a:pt x="3490114" y="1711187"/>
                </a:lnTo>
                <a:lnTo>
                  <a:pt x="3234143" y="1727188"/>
                </a:lnTo>
                <a:lnTo>
                  <a:pt x="2975583" y="1738757"/>
                </a:lnTo>
                <a:lnTo>
                  <a:pt x="2669499" y="1747159"/>
                </a:lnTo>
                <a:lnTo>
                  <a:pt x="2266828" y="1750828"/>
                </a:lnTo>
                <a:lnTo>
                  <a:pt x="9144000" y="1750828"/>
                </a:lnTo>
                <a:lnTo>
                  <a:pt x="9144000" y="0"/>
                </a:lnTo>
                <a:close/>
              </a:path>
            </a:pathLst>
          </a:custGeom>
          <a:solidFill>
            <a:srgbClr val="7B7B7B">
              <a:alpha val="4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11568" y="0"/>
            <a:ext cx="1932431" cy="6857999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585858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98827" y="-74930"/>
            <a:ext cx="454634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8267" y="1914525"/>
            <a:ext cx="8416290" cy="4013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252976" y="6455016"/>
            <a:ext cx="638809" cy="346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195"/>
              </a:lnSpc>
            </a:pPr>
            <a:endParaRPr spc="-9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17CC3-52FC-47B9-B4BD-A7ABAB0A005A}" type="datetime1">
              <a:rPr lang="en-US" smtClean="0"/>
              <a:t>7/20/2022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63000" y="6622046"/>
            <a:ext cx="205866" cy="179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1">
                <a:solidFill>
                  <a:srgbClr val="9B9A97"/>
                </a:solidFill>
                <a:latin typeface="Times New Roman"/>
                <a:cs typeface="Times New Roman"/>
              </a:defRPr>
            </a:lvl1pPr>
          </a:lstStyle>
          <a:p>
            <a:pPr marL="95885">
              <a:lnSpc>
                <a:spcPts val="1195"/>
              </a:lnSpc>
            </a:pPr>
            <a:fld id="{81D60167-4931-47E6-BA6A-407CBD079E47}" type="slidenum">
              <a:rPr spc="-40" dirty="0"/>
              <a:t>‹Nº›</a:t>
            </a:fld>
            <a:endParaRPr spc="-4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A872CC74-056A-4605-014C-FBBBDF53B8B5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215991"/>
          </a:xfrm>
        </p:spPr>
        <p:txBody>
          <a:bodyPr/>
          <a:lstStyle/>
          <a:p>
            <a:pPr algn="ctr"/>
            <a:r>
              <a:rPr lang="en-US" sz="7200" dirty="0"/>
              <a:t>LA PINTURA DEL ROMANTICISMO</a:t>
            </a:r>
          </a:p>
        </p:txBody>
      </p:sp>
      <p:pic>
        <p:nvPicPr>
          <p:cNvPr id="2" name="Picture 2" descr="Romanticismo - Wikipedia, la enciclopedia libre">
            <a:extLst>
              <a:ext uri="{FF2B5EF4-FFF2-40B4-BE49-F238E27FC236}">
                <a16:creationId xmlns:a16="http://schemas.microsoft.com/office/drawing/2014/main" id="{F8B65E25-59B7-146A-A88B-8BAA5F00C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520" y="182880"/>
            <a:ext cx="285496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774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28625"/>
          </a:xfrm>
          <a:custGeom>
            <a:avLst/>
            <a:gdLst/>
            <a:ahLst/>
            <a:cxnLst/>
            <a:rect l="l" t="t" r="r" b="b"/>
            <a:pathLst>
              <a:path w="9144000" h="428625">
                <a:moveTo>
                  <a:pt x="9144000" y="0"/>
                </a:moveTo>
                <a:lnTo>
                  <a:pt x="0" y="0"/>
                </a:lnTo>
                <a:lnTo>
                  <a:pt x="0" y="428625"/>
                </a:lnTo>
                <a:lnTo>
                  <a:pt x="9144000" y="428625"/>
                </a:lnTo>
                <a:lnTo>
                  <a:pt x="914400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2295">
              <a:lnSpc>
                <a:spcPct val="100000"/>
              </a:lnSpc>
              <a:spcBef>
                <a:spcPts val="100"/>
              </a:spcBef>
            </a:pPr>
            <a:r>
              <a:rPr spc="-200" dirty="0">
                <a:solidFill>
                  <a:srgbClr val="5E626A"/>
                </a:solidFill>
                <a:latin typeface="Arial"/>
                <a:cs typeface="Arial"/>
              </a:rPr>
              <a:t>Pintura</a:t>
            </a:r>
            <a:r>
              <a:rPr spc="-95" dirty="0">
                <a:solidFill>
                  <a:srgbClr val="5E626A"/>
                </a:solidFill>
                <a:latin typeface="Arial"/>
                <a:cs typeface="Arial"/>
              </a:rPr>
              <a:t> </a:t>
            </a:r>
            <a:r>
              <a:rPr spc="-175" dirty="0">
                <a:solidFill>
                  <a:srgbClr val="5E626A"/>
                </a:solidFill>
                <a:latin typeface="Arial"/>
                <a:cs typeface="Arial"/>
              </a:rPr>
              <a:t>del</a:t>
            </a:r>
            <a:r>
              <a:rPr spc="-85" dirty="0">
                <a:solidFill>
                  <a:srgbClr val="5E626A"/>
                </a:solidFill>
                <a:latin typeface="Arial"/>
                <a:cs typeface="Arial"/>
              </a:rPr>
              <a:t> </a:t>
            </a:r>
            <a:r>
              <a:rPr spc="-260" dirty="0">
                <a:solidFill>
                  <a:srgbClr val="5E626A"/>
                </a:solidFill>
                <a:latin typeface="Arial"/>
                <a:cs typeface="Arial"/>
              </a:rPr>
              <a:t>siglo</a:t>
            </a:r>
            <a:r>
              <a:rPr spc="-90" dirty="0">
                <a:solidFill>
                  <a:srgbClr val="5E626A"/>
                </a:solidFill>
                <a:latin typeface="Arial"/>
                <a:cs typeface="Arial"/>
              </a:rPr>
              <a:t> </a:t>
            </a:r>
            <a:r>
              <a:rPr spc="-365" dirty="0">
                <a:solidFill>
                  <a:srgbClr val="5E626A"/>
                </a:solidFill>
                <a:latin typeface="Arial"/>
                <a:cs typeface="Arial"/>
              </a:rPr>
              <a:t>XIX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53610" y="6609384"/>
            <a:ext cx="6381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spc="-90" dirty="0">
                <a:solidFill>
                  <a:srgbClr val="9B9A97"/>
                </a:solidFill>
                <a:latin typeface="Times New Roman"/>
                <a:cs typeface="Times New Roman"/>
              </a:rPr>
              <a:t>Impresionismo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46311" y="6609384"/>
            <a:ext cx="844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spc="-40" dirty="0">
                <a:solidFill>
                  <a:srgbClr val="9B9A97"/>
                </a:solidFill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84047" y="569976"/>
            <a:ext cx="8476615" cy="6144895"/>
            <a:chOff x="384047" y="569976"/>
            <a:chExt cx="8476615" cy="614489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4047" y="569976"/>
              <a:ext cx="8476488" cy="12573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7700" y="576072"/>
              <a:ext cx="1389888" cy="124663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4047" y="1792223"/>
              <a:ext cx="8476488" cy="12588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0643" y="1834895"/>
              <a:ext cx="1641348" cy="117195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4047" y="3014471"/>
              <a:ext cx="8476488" cy="12573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8827" y="3093720"/>
              <a:ext cx="1639824" cy="10988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4047" y="4235196"/>
              <a:ext cx="8476488" cy="12588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0643" y="4351020"/>
              <a:ext cx="1641348" cy="102717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4047" y="5457443"/>
              <a:ext cx="8476488" cy="1257300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2297938" y="745617"/>
            <a:ext cx="6295390" cy="550100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00"/>
              </a:spcBef>
            </a:pP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REALISMO</a:t>
            </a:r>
            <a:endParaRPr sz="210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  <a:spcBef>
                <a:spcPts val="505"/>
              </a:spcBef>
            </a:pP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Courbet</a:t>
            </a:r>
            <a:r>
              <a:rPr sz="21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1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Millet,</a:t>
            </a:r>
            <a:r>
              <a:rPr sz="21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Daumier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0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</a:pP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ROMANTICISMO</a:t>
            </a:r>
            <a:endParaRPr sz="2100">
              <a:latin typeface="Arial"/>
              <a:cs typeface="Arial"/>
            </a:endParaRPr>
          </a:p>
          <a:p>
            <a:pPr marL="16510">
              <a:lnSpc>
                <a:spcPts val="2345"/>
              </a:lnSpc>
              <a:spcBef>
                <a:spcPts val="509"/>
              </a:spcBef>
            </a:pP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Delacroix,</a:t>
            </a:r>
            <a:r>
              <a:rPr sz="21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Gericault,</a:t>
            </a:r>
            <a:r>
              <a:rPr sz="21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25" dirty="0">
                <a:solidFill>
                  <a:srgbClr val="FFFFFF"/>
                </a:solidFill>
                <a:latin typeface="Arial"/>
                <a:cs typeface="Arial"/>
              </a:rPr>
              <a:t>Turner,</a:t>
            </a:r>
            <a:r>
              <a:rPr sz="21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Constable,</a:t>
            </a:r>
            <a:r>
              <a:rPr sz="21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Friedrich,</a:t>
            </a:r>
            <a:endParaRPr sz="2100">
              <a:latin typeface="Arial"/>
              <a:cs typeface="Arial"/>
            </a:endParaRPr>
          </a:p>
          <a:p>
            <a:pPr marL="16510">
              <a:lnSpc>
                <a:spcPts val="2345"/>
              </a:lnSpc>
            </a:pP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Blake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</a:pP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IMPRESIONISM0</a:t>
            </a:r>
            <a:endParaRPr sz="210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  <a:spcBef>
                <a:spcPts val="505"/>
              </a:spcBef>
            </a:pP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Manet,</a:t>
            </a:r>
            <a:r>
              <a:rPr sz="21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Monet,</a:t>
            </a:r>
            <a:r>
              <a:rPr sz="21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Renoir,</a:t>
            </a:r>
            <a:r>
              <a:rPr sz="21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Degas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NEOIMPRESIONISMO</a:t>
            </a:r>
            <a:endParaRPr sz="20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Seurat,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Signac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1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POSTIMPRESIONISMO</a:t>
            </a:r>
            <a:endParaRPr sz="20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Gauguin,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Cezanne,</a:t>
            </a:r>
            <a:r>
              <a:rPr sz="20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Van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Gogh,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Touluse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Lautrec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60831" y="5535167"/>
            <a:ext cx="1680972" cy="11018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050"/>
            <a:ext cx="9144000" cy="530225"/>
          </a:xfrm>
          <a:custGeom>
            <a:avLst/>
            <a:gdLst/>
            <a:ahLst/>
            <a:cxnLst/>
            <a:rect l="l" t="t" r="r" b="b"/>
            <a:pathLst>
              <a:path w="9144000" h="530225">
                <a:moveTo>
                  <a:pt x="9144000" y="0"/>
                </a:moveTo>
                <a:lnTo>
                  <a:pt x="0" y="0"/>
                </a:lnTo>
                <a:lnTo>
                  <a:pt x="0" y="530225"/>
                </a:lnTo>
                <a:lnTo>
                  <a:pt x="9144000" y="530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8248" y="1600"/>
            <a:ext cx="800862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ROMANTICISMO:</a:t>
            </a:r>
            <a:r>
              <a:rPr spc="-45" dirty="0"/>
              <a:t> </a:t>
            </a:r>
            <a:r>
              <a:rPr dirty="0"/>
              <a:t>Jean</a:t>
            </a:r>
            <a:r>
              <a:rPr spc="-55" dirty="0"/>
              <a:t> </a:t>
            </a:r>
            <a:r>
              <a:rPr dirty="0"/>
              <a:t>Louis</a:t>
            </a:r>
            <a:r>
              <a:rPr spc="-55" dirty="0"/>
              <a:t> </a:t>
            </a:r>
            <a:r>
              <a:rPr dirty="0"/>
              <a:t>Géricault</a:t>
            </a:r>
            <a:r>
              <a:rPr spc="-50" dirty="0"/>
              <a:t> </a:t>
            </a:r>
            <a:r>
              <a:rPr sz="2400" spc="-10" dirty="0"/>
              <a:t>(1791-1824)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3392551" y="705434"/>
            <a:ext cx="5340985" cy="580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4970" marR="5080" indent="-382905">
              <a:lnSpc>
                <a:spcPct val="100000"/>
              </a:lnSpc>
              <a:spcBef>
                <a:spcPts val="100"/>
              </a:spcBef>
              <a:buClr>
                <a:srgbClr val="6D9FAF"/>
              </a:buClr>
              <a:buSzPct val="79166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Géricault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va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utilizar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Calibri"/>
                <a:cs typeface="Calibri"/>
              </a:rPr>
              <a:t>temas contemporáneos</a:t>
            </a:r>
            <a:r>
              <a:rPr sz="2400" spc="-5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sus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exposiciones,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abandonando</a:t>
            </a:r>
            <a:r>
              <a:rPr sz="24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los</a:t>
            </a:r>
            <a:r>
              <a:rPr sz="24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dibujos</a:t>
            </a:r>
            <a:r>
              <a:rPr sz="2400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Calibri"/>
                <a:cs typeface="Calibri"/>
              </a:rPr>
              <a:t>preparatorios,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trabajando</a:t>
            </a:r>
            <a:r>
              <a:rPr sz="2400" spc="-7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directamente</a:t>
            </a:r>
            <a:r>
              <a:rPr sz="2400" spc="-8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sobre</a:t>
            </a:r>
            <a:r>
              <a:rPr sz="2400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el</a:t>
            </a:r>
            <a:r>
              <a:rPr sz="2400" spc="-6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Calibri"/>
                <a:cs typeface="Calibri"/>
              </a:rPr>
              <a:t>lienzo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partir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unos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modelos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posaban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acuerdo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boceto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6D9FAF"/>
              </a:buClr>
              <a:buFont typeface="Segoe UI Symbol"/>
              <a:buChar char="⦿"/>
            </a:pPr>
            <a:endParaRPr sz="3300">
              <a:latin typeface="Calibri"/>
              <a:cs typeface="Calibri"/>
            </a:endParaRPr>
          </a:p>
          <a:p>
            <a:pPr marL="394970" marR="273050" indent="-382905">
              <a:lnSpc>
                <a:spcPct val="100000"/>
              </a:lnSpc>
              <a:buClr>
                <a:srgbClr val="6D9FAF"/>
              </a:buClr>
              <a:buSzPct val="79166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Estuvo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Italia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Londres,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realizando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obras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refleja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ambiente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pobreza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ciudad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pinturas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caballos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carreras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hípicas.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Font typeface="Segoe UI Symbol"/>
              <a:buChar char="⦿"/>
            </a:pPr>
            <a:endParaRPr sz="3300">
              <a:latin typeface="Calibri"/>
              <a:cs typeface="Calibri"/>
            </a:endParaRPr>
          </a:p>
          <a:p>
            <a:pPr marL="394970" marR="250825" indent="-382905">
              <a:lnSpc>
                <a:spcPct val="100000"/>
              </a:lnSpc>
              <a:buClr>
                <a:srgbClr val="6D9FAF"/>
              </a:buClr>
              <a:buSzPct val="79166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influyó</a:t>
            </a:r>
            <a:r>
              <a:rPr sz="2400" spc="-6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enormemente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sobre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movimiento</a:t>
            </a:r>
            <a:r>
              <a:rPr sz="2400" spc="-9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Calibri"/>
                <a:cs typeface="Calibri"/>
              </a:rPr>
              <a:t>romántico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sobre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todo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2400" spc="-10" dirty="0">
                <a:solidFill>
                  <a:srgbClr val="FFFF00"/>
                </a:solidFill>
                <a:latin typeface="Calibri"/>
                <a:cs typeface="Calibri"/>
              </a:rPr>
              <a:t>Delacroix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40663" y="1844801"/>
            <a:ext cx="2181225" cy="5013325"/>
            <a:chOff x="740663" y="1844801"/>
            <a:chExt cx="2181225" cy="50133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0663" y="4527802"/>
              <a:ext cx="2180844" cy="23301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573" y="1844801"/>
              <a:ext cx="2151202" cy="269328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466" y="5127752"/>
            <a:ext cx="8799195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355600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Géricault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planteó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cuadro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casi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cinco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metros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alto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más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siete metros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ancho</a:t>
            </a:r>
            <a:endParaRPr sz="2000">
              <a:latin typeface="Calibri"/>
              <a:cs typeface="Calibri"/>
            </a:endParaRPr>
          </a:p>
          <a:p>
            <a:pPr marL="355600" marR="139065" indent="-342900" algn="just">
              <a:lnSpc>
                <a:spcPct val="100000"/>
              </a:lnSpc>
              <a:buClr>
                <a:srgbClr val="FFFFFF"/>
              </a:buClr>
              <a:buFont typeface="Wingdings"/>
              <a:buChar char=""/>
              <a:tabLst>
                <a:tab pos="412115" algn="l"/>
              </a:tabLst>
            </a:pPr>
            <a:r>
              <a:rPr dirty="0"/>
              <a:t>	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Balsa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Medusa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fue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cuadro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insignia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movimiento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romántico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francés,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tono</a:t>
            </a:r>
            <a:r>
              <a:rPr sz="2000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apasionado</a:t>
            </a:r>
            <a:r>
              <a:rPr sz="20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y</a:t>
            </a:r>
            <a:r>
              <a:rPr sz="2000" spc="-5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tétrico,</a:t>
            </a:r>
            <a:r>
              <a:rPr sz="2000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con</a:t>
            </a:r>
            <a:r>
              <a:rPr sz="2000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el</a:t>
            </a:r>
            <a:r>
              <a:rPr sz="20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hombre</a:t>
            </a:r>
            <a:r>
              <a:rPr sz="20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desconocido</a:t>
            </a:r>
            <a:r>
              <a:rPr sz="2000" spc="-6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como</a:t>
            </a:r>
            <a:r>
              <a:rPr sz="2000" spc="-5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protagonista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absoluto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de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la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historia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637" y="18923"/>
            <a:ext cx="9123680" cy="5066030"/>
            <a:chOff x="20637" y="18923"/>
            <a:chExt cx="9123680" cy="50660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637" y="18923"/>
              <a:ext cx="7416800" cy="506577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140450" y="44450"/>
              <a:ext cx="3003550" cy="431800"/>
            </a:xfrm>
            <a:custGeom>
              <a:avLst/>
              <a:gdLst/>
              <a:ahLst/>
              <a:cxnLst/>
              <a:rect l="l" t="t" r="r" b="b"/>
              <a:pathLst>
                <a:path w="3003550" h="431800">
                  <a:moveTo>
                    <a:pt x="0" y="431800"/>
                  </a:moveTo>
                  <a:lnTo>
                    <a:pt x="3003549" y="431800"/>
                  </a:lnTo>
                  <a:lnTo>
                    <a:pt x="3003549" y="0"/>
                  </a:lnTo>
                  <a:lnTo>
                    <a:pt x="0" y="0"/>
                  </a:lnTo>
                  <a:lnTo>
                    <a:pt x="0" y="431800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490208" y="78485"/>
            <a:ext cx="23279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/>
              <a:t>La</a:t>
            </a:r>
            <a:r>
              <a:rPr sz="2000" spc="-5" dirty="0"/>
              <a:t> </a:t>
            </a:r>
            <a:r>
              <a:rPr sz="2000" dirty="0"/>
              <a:t>balsa</a:t>
            </a:r>
            <a:r>
              <a:rPr sz="2000" spc="-10" dirty="0"/>
              <a:t> </a:t>
            </a:r>
            <a:r>
              <a:rPr sz="2000" dirty="0"/>
              <a:t>de</a:t>
            </a:r>
            <a:r>
              <a:rPr sz="2000" spc="-5" dirty="0"/>
              <a:t> </a:t>
            </a:r>
            <a:r>
              <a:rPr sz="2000" dirty="0"/>
              <a:t>la</a:t>
            </a:r>
            <a:r>
              <a:rPr sz="2000" spc="-15" dirty="0"/>
              <a:t> </a:t>
            </a:r>
            <a:r>
              <a:rPr sz="2000" spc="-10" dirty="0"/>
              <a:t>medusa</a:t>
            </a: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76250"/>
          </a:xfrm>
          <a:custGeom>
            <a:avLst/>
            <a:gdLst/>
            <a:ahLst/>
            <a:cxnLst/>
            <a:rect l="l" t="t" r="r" b="b"/>
            <a:pathLst>
              <a:path w="9144000" h="476250">
                <a:moveTo>
                  <a:pt x="9144000" y="0"/>
                </a:moveTo>
                <a:lnTo>
                  <a:pt x="0" y="0"/>
                </a:lnTo>
                <a:lnTo>
                  <a:pt x="0" y="476250"/>
                </a:lnTo>
                <a:lnTo>
                  <a:pt x="9144000" y="47625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60575" y="-44373"/>
            <a:ext cx="502285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70000" algn="l"/>
              </a:tabLst>
            </a:pPr>
            <a:r>
              <a:rPr spc="-10" dirty="0"/>
              <a:t>Oficial</a:t>
            </a:r>
            <a:r>
              <a:rPr dirty="0"/>
              <a:t>	de</a:t>
            </a:r>
            <a:r>
              <a:rPr spc="-40" dirty="0"/>
              <a:t> </a:t>
            </a:r>
            <a:r>
              <a:rPr dirty="0"/>
              <a:t>la</a:t>
            </a:r>
            <a:r>
              <a:rPr spc="-30" dirty="0"/>
              <a:t> </a:t>
            </a:r>
            <a:r>
              <a:rPr dirty="0"/>
              <a:t>Guardia</a:t>
            </a:r>
            <a:r>
              <a:rPr spc="-55" dirty="0"/>
              <a:t> </a:t>
            </a:r>
            <a:r>
              <a:rPr spc="-10" dirty="0"/>
              <a:t>Imperial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50" y="1125600"/>
            <a:ext cx="3275076" cy="42687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98850" y="878586"/>
            <a:ext cx="5563235" cy="48431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4970" marR="205104" indent="-382905">
              <a:lnSpc>
                <a:spcPct val="100000"/>
              </a:lnSpc>
              <a:spcBef>
                <a:spcPts val="105"/>
              </a:spcBef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La</a:t>
            </a:r>
            <a:r>
              <a:rPr sz="2000" spc="-6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composición</a:t>
            </a:r>
            <a:r>
              <a:rPr sz="20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muestra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tremenda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diagonal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formada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caballo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encabritado.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su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movimiento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se</a:t>
            </a:r>
            <a:r>
              <a:rPr sz="20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opone</a:t>
            </a:r>
            <a:r>
              <a:rPr sz="2000" spc="-6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en</a:t>
            </a:r>
            <a:r>
              <a:rPr sz="2000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sentido</a:t>
            </a:r>
            <a:r>
              <a:rPr sz="2000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contrario</a:t>
            </a:r>
            <a:r>
              <a:rPr sz="2000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el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cuerpo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6D9FAF"/>
              </a:buClr>
              <a:buFont typeface="Segoe UI Symbol"/>
              <a:buChar char="⦿"/>
            </a:pPr>
            <a:endParaRPr sz="2750">
              <a:latin typeface="Calibri"/>
              <a:cs typeface="Calibri"/>
            </a:endParaRPr>
          </a:p>
          <a:p>
            <a:pPr marL="394970" marR="548640" indent="-382905"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Todos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estos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rasgos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hacen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sino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acentuar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impresión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fuerza</a:t>
            </a:r>
            <a:r>
              <a:rPr sz="20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desbocada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inmune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al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dominio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oficial.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6D9FAF"/>
              </a:buClr>
              <a:buFont typeface="Segoe UI Symbol"/>
              <a:buChar char="⦿"/>
            </a:pPr>
            <a:endParaRPr sz="2750">
              <a:latin typeface="Calibri"/>
              <a:cs typeface="Calibri"/>
            </a:endParaRPr>
          </a:p>
          <a:p>
            <a:pPr marL="394970" marR="5080" indent="-382905"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ambiente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último,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típicamente romántico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pleno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campo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batalla,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entre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los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restos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cañón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reventado,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llamas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al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fondo</a:t>
            </a:r>
            <a:r>
              <a:rPr sz="2000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silueta de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más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jinetes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sus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caballos aterrorizados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entre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nubes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de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humo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reflejos sanguinolentos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33730"/>
          </a:xfrm>
          <a:custGeom>
            <a:avLst/>
            <a:gdLst/>
            <a:ahLst/>
            <a:cxnLst/>
            <a:rect l="l" t="t" r="r" b="b"/>
            <a:pathLst>
              <a:path w="9144000" h="633730">
                <a:moveTo>
                  <a:pt x="0" y="633349"/>
                </a:moveTo>
                <a:lnTo>
                  <a:pt x="9144000" y="633349"/>
                </a:lnTo>
                <a:lnTo>
                  <a:pt x="9144000" y="0"/>
                </a:lnTo>
                <a:lnTo>
                  <a:pt x="0" y="0"/>
                </a:lnTo>
                <a:lnTo>
                  <a:pt x="0" y="633349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28801" y="-70612"/>
            <a:ext cx="70866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ROMANTICISMO:</a:t>
            </a:r>
            <a:r>
              <a:rPr spc="-50" dirty="0"/>
              <a:t> </a:t>
            </a:r>
            <a:r>
              <a:rPr dirty="0"/>
              <a:t>Eugèn</a:t>
            </a:r>
            <a:r>
              <a:rPr spc="-55" dirty="0"/>
              <a:t> </a:t>
            </a:r>
            <a:r>
              <a:rPr dirty="0"/>
              <a:t>Delacroix</a:t>
            </a:r>
            <a:r>
              <a:rPr spc="-65" dirty="0"/>
              <a:t> </a:t>
            </a:r>
            <a:r>
              <a:rPr sz="1800" dirty="0"/>
              <a:t>(1798</a:t>
            </a:r>
            <a:r>
              <a:rPr sz="1800" spc="-20" dirty="0"/>
              <a:t> </a:t>
            </a:r>
            <a:r>
              <a:rPr sz="1800" dirty="0"/>
              <a:t>-</a:t>
            </a:r>
            <a:r>
              <a:rPr sz="1800" spc="-25" dirty="0"/>
              <a:t> </a:t>
            </a:r>
            <a:r>
              <a:rPr sz="1800" spc="-10" dirty="0"/>
              <a:t>1863)</a:t>
            </a:r>
            <a:endParaRPr sz="1800"/>
          </a:p>
        </p:txBody>
      </p:sp>
      <p:sp>
        <p:nvSpPr>
          <p:cNvPr id="4" name="object 4"/>
          <p:cNvSpPr txBox="1"/>
          <p:nvPr/>
        </p:nvSpPr>
        <p:spPr>
          <a:xfrm>
            <a:off x="3027426" y="781557"/>
            <a:ext cx="6028690" cy="5696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4970" marR="802005" indent="-382905">
              <a:lnSpc>
                <a:spcPct val="100000"/>
              </a:lnSpc>
              <a:spcBef>
                <a:spcPts val="105"/>
              </a:spcBef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"más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moderno</a:t>
            </a:r>
            <a:r>
              <a:rPr sz="20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de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los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artistas",</a:t>
            </a:r>
            <a:r>
              <a:rPr sz="2000" spc="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Delacroix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despreciaba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época,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odiaba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progreso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era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conservador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sus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gustos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Font typeface="Segoe UI Symbol"/>
              <a:buChar char="⦿"/>
            </a:pPr>
            <a:endParaRPr sz="2750">
              <a:latin typeface="Calibri"/>
              <a:cs typeface="Calibri"/>
            </a:endParaRPr>
          </a:p>
          <a:p>
            <a:pPr marL="394970" indent="-382905">
              <a:lnSpc>
                <a:spcPct val="100000"/>
              </a:lnSpc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Admira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a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: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la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Escuela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Veneciana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,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Rafael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,Rubens,</a:t>
            </a:r>
            <a:r>
              <a:rPr sz="20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la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luz</a:t>
            </a:r>
            <a:endParaRPr sz="2000">
              <a:latin typeface="Calibri"/>
              <a:cs typeface="Calibri"/>
            </a:endParaRPr>
          </a:p>
          <a:p>
            <a:pPr marL="394970">
              <a:lnSpc>
                <a:spcPct val="100000"/>
              </a:lnSpc>
            </a:pP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de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Murillo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libri"/>
              <a:cs typeface="Calibri"/>
            </a:endParaRPr>
          </a:p>
          <a:p>
            <a:pPr marL="394970" marR="204470" indent="-382905">
              <a:lnSpc>
                <a:spcPct val="100000"/>
              </a:lnSpc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elección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temas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puramente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contemporáneo,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lo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evidente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la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tragedia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sitúan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indiscutible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cabeza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Romanticismo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Font typeface="Segoe UI Symbol"/>
              <a:buChar char="⦿"/>
            </a:pPr>
            <a:endParaRPr sz="2750">
              <a:latin typeface="Calibri"/>
              <a:cs typeface="Calibri"/>
            </a:endParaRPr>
          </a:p>
          <a:p>
            <a:pPr marL="394970" marR="5080" indent="-382905">
              <a:lnSpc>
                <a:spcPct val="100000"/>
              </a:lnSpc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Interés</a:t>
            </a:r>
            <a:r>
              <a:rPr sz="20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por</a:t>
            </a:r>
            <a:r>
              <a:rPr sz="2000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Oriente,</a:t>
            </a:r>
            <a:r>
              <a:rPr sz="20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por</a:t>
            </a:r>
            <a:r>
              <a:rPr sz="2000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lo</a:t>
            </a:r>
            <a:r>
              <a:rPr sz="20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exótico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Durante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décadas,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España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norte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África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serán</a:t>
            </a:r>
            <a:r>
              <a:rPr sz="2000" spc="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lugares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idóneos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buscadores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pintoresco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Font typeface="Segoe UI Symbol"/>
              <a:buChar char="⦿"/>
            </a:pPr>
            <a:endParaRPr sz="2750">
              <a:latin typeface="Calibri"/>
              <a:cs typeface="Calibri"/>
            </a:endParaRPr>
          </a:p>
          <a:p>
            <a:pPr marL="394970" marR="130810" indent="-382905">
              <a:lnSpc>
                <a:spcPct val="100000"/>
              </a:lnSpc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Delacroix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forma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parte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delegación</a:t>
            </a:r>
            <a:r>
              <a:rPr sz="20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enviada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por</a:t>
            </a:r>
            <a:r>
              <a:rPr sz="20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el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gobierno</a:t>
            </a:r>
            <a:r>
              <a:rPr sz="2000" spc="-6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francés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ante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el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sultán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de</a:t>
            </a:r>
            <a:r>
              <a:rPr sz="20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Marruecos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99644" y="1628775"/>
            <a:ext cx="2740660" cy="5229225"/>
            <a:chOff x="199644" y="1628775"/>
            <a:chExt cx="2740660" cy="52292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644" y="5219698"/>
              <a:ext cx="2740152" cy="163830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5150" y="1628775"/>
              <a:ext cx="2709278" cy="36004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76250"/>
          </a:xfrm>
          <a:custGeom>
            <a:avLst/>
            <a:gdLst/>
            <a:ahLst/>
            <a:cxnLst/>
            <a:rect l="l" t="t" r="r" b="b"/>
            <a:pathLst>
              <a:path w="9144000" h="476250">
                <a:moveTo>
                  <a:pt x="9144000" y="0"/>
                </a:moveTo>
                <a:lnTo>
                  <a:pt x="0" y="0"/>
                </a:lnTo>
                <a:lnTo>
                  <a:pt x="0" y="476250"/>
                </a:lnTo>
                <a:lnTo>
                  <a:pt x="9144000" y="47625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07819" y="-44373"/>
            <a:ext cx="49276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La</a:t>
            </a:r>
            <a:r>
              <a:rPr spc="-35" dirty="0"/>
              <a:t> </a:t>
            </a:r>
            <a:r>
              <a:rPr dirty="0"/>
              <a:t>libertad</a:t>
            </a:r>
            <a:r>
              <a:rPr spc="-40" dirty="0"/>
              <a:t> </a:t>
            </a:r>
            <a:r>
              <a:rPr dirty="0"/>
              <a:t>guiando</a:t>
            </a:r>
            <a:r>
              <a:rPr spc="-50" dirty="0"/>
              <a:t> </a:t>
            </a:r>
            <a:r>
              <a:rPr dirty="0"/>
              <a:t>al</a:t>
            </a:r>
            <a:r>
              <a:rPr spc="-30" dirty="0"/>
              <a:t> </a:t>
            </a:r>
            <a:r>
              <a:rPr spc="-10" dirty="0"/>
              <a:t>pueblo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675" y="549274"/>
            <a:ext cx="7958074" cy="630872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76250"/>
          </a:xfrm>
          <a:custGeom>
            <a:avLst/>
            <a:gdLst/>
            <a:ahLst/>
            <a:cxnLst/>
            <a:rect l="l" t="t" r="r" b="b"/>
            <a:pathLst>
              <a:path w="9144000" h="476250">
                <a:moveTo>
                  <a:pt x="9144000" y="0"/>
                </a:moveTo>
                <a:lnTo>
                  <a:pt x="0" y="0"/>
                </a:lnTo>
                <a:lnTo>
                  <a:pt x="0" y="476250"/>
                </a:lnTo>
                <a:lnTo>
                  <a:pt x="9144000" y="47625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149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La</a:t>
            </a:r>
            <a:r>
              <a:rPr sz="2800" spc="-70" dirty="0"/>
              <a:t> </a:t>
            </a:r>
            <a:r>
              <a:rPr sz="2800" dirty="0"/>
              <a:t>libertad</a:t>
            </a:r>
            <a:r>
              <a:rPr sz="2800" spc="-55" dirty="0"/>
              <a:t> </a:t>
            </a:r>
            <a:r>
              <a:rPr sz="2800" dirty="0"/>
              <a:t>guiando</a:t>
            </a:r>
            <a:r>
              <a:rPr sz="2800" spc="-65" dirty="0"/>
              <a:t> </a:t>
            </a:r>
            <a:r>
              <a:rPr sz="2800" dirty="0"/>
              <a:t>al</a:t>
            </a:r>
            <a:r>
              <a:rPr sz="2800" spc="-70" dirty="0"/>
              <a:t> </a:t>
            </a:r>
            <a:r>
              <a:rPr sz="2800" spc="-10" dirty="0"/>
              <a:t>pueblo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115315" y="659383"/>
            <a:ext cx="8893175" cy="5944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4970" indent="-382905">
              <a:lnSpc>
                <a:spcPct val="100000"/>
              </a:lnSpc>
              <a:spcBef>
                <a:spcPts val="105"/>
              </a:spcBef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tema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obra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insurrección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parisina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tuvo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lugar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1830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Segoe UI Symbol"/>
              <a:buChar char="⦿"/>
            </a:pPr>
            <a:endParaRPr sz="2750">
              <a:latin typeface="Calibri"/>
              <a:cs typeface="Calibri"/>
            </a:endParaRPr>
          </a:p>
          <a:p>
            <a:pPr marL="394970" indent="-382905"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figura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la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mujer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alegoría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de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la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libertad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también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endParaRPr sz="2000">
              <a:latin typeface="Calibri"/>
              <a:cs typeface="Calibri"/>
            </a:endParaRPr>
          </a:p>
          <a:p>
            <a:pPr marL="394970">
              <a:lnSpc>
                <a:spcPct val="100000"/>
              </a:lnSpc>
            </a:pP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nación.</a:t>
            </a:r>
            <a:r>
              <a:rPr sz="2000" spc="-6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Hay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estructura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en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forma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de</a:t>
            </a:r>
            <a:r>
              <a:rPr sz="20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pirámide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750">
              <a:latin typeface="Calibri"/>
              <a:cs typeface="Calibri"/>
            </a:endParaRPr>
          </a:p>
          <a:p>
            <a:pPr marL="394970" marR="5080" indent="-382905">
              <a:lnSpc>
                <a:spcPct val="100000"/>
              </a:lnSpc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Movimiento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gestos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dramáticos,</a:t>
            </a:r>
            <a:r>
              <a:rPr sz="2000" spc="3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composición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diagonales,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porque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personajes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primer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plano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avanzan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sobre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quietud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muertos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Segoe UI Symbol"/>
              <a:buChar char="⦿"/>
            </a:pPr>
            <a:endParaRPr sz="2900">
              <a:latin typeface="Calibri"/>
              <a:cs typeface="Calibri"/>
            </a:endParaRPr>
          </a:p>
          <a:p>
            <a:pPr marL="451484" indent="-439420">
              <a:lnSpc>
                <a:spcPct val="100000"/>
              </a:lnSpc>
              <a:buClr>
                <a:srgbClr val="6D9FAF"/>
              </a:buClr>
              <a:buSzPct val="88888"/>
              <a:buFont typeface="Segoe UI Symbol"/>
              <a:buChar char="⦿"/>
              <a:tabLst>
                <a:tab pos="451484" algn="l"/>
                <a:tab pos="452120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aumentar la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tensión</a:t>
            </a:r>
            <a:r>
              <a:rPr sz="18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18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el</a:t>
            </a:r>
            <a:r>
              <a:rPr sz="18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movimiento</a:t>
            </a:r>
            <a:r>
              <a:rPr sz="1800" spc="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añadió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contrastes</a:t>
            </a:r>
            <a:r>
              <a:rPr sz="1800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800" spc="4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Arial"/>
                <a:cs typeface="Arial"/>
              </a:rPr>
              <a:t>claroscuros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Segoe UI Symbol"/>
              <a:buChar char="⦿"/>
            </a:pPr>
            <a:endParaRPr sz="2700">
              <a:latin typeface="Arial"/>
              <a:cs typeface="Arial"/>
            </a:endParaRPr>
          </a:p>
          <a:p>
            <a:pPr marL="394970" marR="43815" indent="-382905">
              <a:lnSpc>
                <a:spcPct val="100000"/>
              </a:lnSpc>
              <a:buClr>
                <a:srgbClr val="6D9FAF"/>
              </a:buClr>
              <a:buSzPct val="80555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El</a:t>
            </a:r>
            <a:r>
              <a:rPr sz="18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color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Delacroix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solo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tenía</a:t>
            </a:r>
            <a:r>
              <a:rPr sz="18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valor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representación,</a:t>
            </a:r>
            <a:r>
              <a:rPr sz="18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sino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sobre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todo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FFFF00"/>
                </a:solidFill>
                <a:latin typeface="Arial"/>
                <a:cs typeface="Arial"/>
              </a:rPr>
              <a:t>un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significado</a:t>
            </a:r>
            <a:r>
              <a:rPr sz="18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emocional</a:t>
            </a:r>
            <a:r>
              <a:rPr sz="18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propio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Segoe UI Symbol"/>
              <a:buChar char="⦿"/>
            </a:pPr>
            <a:endParaRPr sz="2600">
              <a:latin typeface="Arial"/>
              <a:cs typeface="Arial"/>
            </a:endParaRPr>
          </a:p>
          <a:p>
            <a:pPr marL="394970" marR="652145" indent="-382905">
              <a:lnSpc>
                <a:spcPct val="100000"/>
              </a:lnSpc>
              <a:buClr>
                <a:srgbClr val="6D9FAF"/>
              </a:buClr>
              <a:buSzPct val="80555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Influencia</a:t>
            </a:r>
            <a:r>
              <a:rPr sz="1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00"/>
                </a:solidFill>
                <a:latin typeface="Arial"/>
                <a:cs typeface="Arial"/>
              </a:rPr>
              <a:t>Rubens</a:t>
            </a:r>
            <a:r>
              <a:rPr sz="1800" b="1" spc="-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(ondulaciones)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00"/>
                </a:solidFill>
                <a:latin typeface="Arial"/>
                <a:cs typeface="Arial"/>
              </a:rPr>
              <a:t>Caravaggio</a:t>
            </a:r>
            <a:r>
              <a:rPr sz="1800" b="1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(tenebrismo).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Luz</a:t>
            </a:r>
            <a:r>
              <a:rPr sz="1800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irreal</a:t>
            </a:r>
            <a:r>
              <a:rPr sz="1800" spc="-50" dirty="0">
                <a:solidFill>
                  <a:srgbClr val="FFFF00"/>
                </a:solidFill>
                <a:latin typeface="Arial"/>
                <a:cs typeface="Arial"/>
              </a:rPr>
              <a:t> y </a:t>
            </a:r>
            <a:r>
              <a:rPr sz="1800" spc="-10" dirty="0">
                <a:solidFill>
                  <a:srgbClr val="FFFF00"/>
                </a:solidFill>
                <a:latin typeface="Arial"/>
                <a:cs typeface="Arial"/>
              </a:rPr>
              <a:t>dramática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Segoe UI Symbol"/>
              <a:buChar char="⦿"/>
            </a:pPr>
            <a:endParaRPr sz="2600">
              <a:latin typeface="Arial"/>
              <a:cs typeface="Arial"/>
            </a:endParaRPr>
          </a:p>
          <a:p>
            <a:pPr marL="394970" marR="97790" indent="-382905">
              <a:lnSpc>
                <a:spcPct val="100000"/>
              </a:lnSpc>
              <a:buClr>
                <a:srgbClr val="6D9FAF"/>
              </a:buClr>
              <a:buSzPct val="80555"/>
              <a:buFont typeface="Segoe UI Symbol"/>
              <a:buChar char="⦿"/>
              <a:tabLst>
                <a:tab pos="394970" algn="l"/>
                <a:tab pos="395605" algn="l"/>
                <a:tab pos="6858000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Pincelada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suelta.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Predominio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las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tonalidades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ocres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grises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	frente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azul y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rojo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bandera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"/>
            <a:ext cx="9144000" cy="405130"/>
          </a:xfrm>
          <a:custGeom>
            <a:avLst/>
            <a:gdLst/>
            <a:ahLst/>
            <a:cxnLst/>
            <a:rect l="l" t="t" r="r" b="b"/>
            <a:pathLst>
              <a:path w="9144000" h="405130">
                <a:moveTo>
                  <a:pt x="9144000" y="0"/>
                </a:moveTo>
                <a:lnTo>
                  <a:pt x="0" y="0"/>
                </a:lnTo>
                <a:lnTo>
                  <a:pt x="0" y="404812"/>
                </a:lnTo>
                <a:lnTo>
                  <a:pt x="9144000" y="404812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405">
              <a:lnSpc>
                <a:spcPct val="100000"/>
              </a:lnSpc>
              <a:spcBef>
                <a:spcPts val="100"/>
              </a:spcBef>
            </a:pPr>
            <a:r>
              <a:rPr dirty="0"/>
              <a:t>La</a:t>
            </a:r>
            <a:r>
              <a:rPr spc="-40" dirty="0"/>
              <a:t> </a:t>
            </a:r>
            <a:r>
              <a:rPr dirty="0"/>
              <a:t>muerte</a:t>
            </a:r>
            <a:r>
              <a:rPr spc="-30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10" dirty="0"/>
              <a:t>Sardanápalo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925" y="457200"/>
            <a:ext cx="6013450" cy="47720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75666" y="5328920"/>
            <a:ext cx="8688070" cy="903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4970" marR="5080" indent="-382905">
              <a:lnSpc>
                <a:spcPct val="100000"/>
              </a:lnSpc>
              <a:spcBef>
                <a:spcPts val="100"/>
              </a:spcBef>
              <a:buClr>
                <a:srgbClr val="6D9FAF"/>
              </a:buClr>
              <a:buSzPct val="80555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Los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detalles de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las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joyas</a:t>
            </a:r>
            <a:r>
              <a:rPr sz="18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(Escuela</a:t>
            </a:r>
            <a:r>
              <a:rPr sz="18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veneciana)</a:t>
            </a:r>
            <a:r>
              <a:rPr sz="1800" spc="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las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calidades</a:t>
            </a:r>
            <a:r>
              <a:rPr sz="18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las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telas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resaltan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esta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obra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maestra</a:t>
            </a:r>
            <a:endParaRPr sz="1800">
              <a:latin typeface="Arial"/>
              <a:cs typeface="Arial"/>
            </a:endParaRPr>
          </a:p>
          <a:p>
            <a:pPr marL="394970" indent="-382905">
              <a:lnSpc>
                <a:spcPct val="100000"/>
              </a:lnSpc>
              <a:spcBef>
                <a:spcPts val="430"/>
              </a:spcBef>
              <a:buClr>
                <a:srgbClr val="6D9FAF"/>
              </a:buClr>
              <a:buSzPct val="80555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Gran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00"/>
                </a:solidFill>
                <a:latin typeface="Arial"/>
                <a:cs typeface="Arial"/>
              </a:rPr>
              <a:t>influencia</a:t>
            </a:r>
            <a:r>
              <a:rPr sz="1800" b="1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1800" b="1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00"/>
                </a:solidFill>
                <a:latin typeface="Arial"/>
                <a:cs typeface="Arial"/>
              </a:rPr>
              <a:t>Rubens</a:t>
            </a:r>
            <a:r>
              <a:rPr sz="1800" b="1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1800" b="1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00"/>
                </a:solidFill>
                <a:latin typeface="Arial"/>
                <a:cs typeface="Arial"/>
              </a:rPr>
              <a:t>Miguel</a:t>
            </a:r>
            <a:r>
              <a:rPr sz="1800" b="1" spc="-4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00"/>
                </a:solidFill>
                <a:latin typeface="Arial"/>
                <a:cs typeface="Arial"/>
              </a:rPr>
              <a:t>Ángel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80530" y="565784"/>
            <a:ext cx="2574290" cy="41040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escorzos,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las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diagonales,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fuertes contrastes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luz,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las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tonalidades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oscuras contrastando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claridad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cuerpos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desnudos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las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expresiones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las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figuras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protagonizan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una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escena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 que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violencia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generalizada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choca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tranquilidad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sátrapa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1692" y="308609"/>
            <a:ext cx="43497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330" dirty="0">
                <a:solidFill>
                  <a:srgbClr val="00AFEF"/>
                </a:solidFill>
                <a:latin typeface="Arial"/>
                <a:cs typeface="Arial"/>
              </a:rPr>
              <a:t>La</a:t>
            </a:r>
            <a:r>
              <a:rPr sz="4400" spc="-114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4400" spc="-270" dirty="0">
                <a:solidFill>
                  <a:srgbClr val="00AFEF"/>
                </a:solidFill>
                <a:latin typeface="Arial"/>
                <a:cs typeface="Arial"/>
              </a:rPr>
              <a:t>barca</a:t>
            </a:r>
            <a:r>
              <a:rPr sz="4400" spc="-15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4400" spc="-250" dirty="0">
                <a:solidFill>
                  <a:srgbClr val="00AFEF"/>
                </a:solidFill>
                <a:latin typeface="Arial"/>
                <a:cs typeface="Arial"/>
              </a:rPr>
              <a:t>de</a:t>
            </a:r>
            <a:r>
              <a:rPr sz="4400" spc="-13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4400" spc="-185" dirty="0">
                <a:solidFill>
                  <a:srgbClr val="00AFEF"/>
                </a:solidFill>
                <a:latin typeface="Arial"/>
                <a:cs typeface="Arial"/>
              </a:rPr>
              <a:t>Dante</a:t>
            </a:r>
            <a:endParaRPr sz="4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85812" y="1236725"/>
            <a:ext cx="7715250" cy="5621655"/>
            <a:chOff x="785812" y="1236725"/>
            <a:chExt cx="7715250" cy="56216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1562" y="1786001"/>
              <a:ext cx="4876800" cy="35528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5812" y="1236725"/>
              <a:ext cx="7715250" cy="562127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4462"/>
            <a:ext cx="9144000" cy="621030"/>
          </a:xfrm>
          <a:custGeom>
            <a:avLst/>
            <a:gdLst/>
            <a:ahLst/>
            <a:cxnLst/>
            <a:rect l="l" t="t" r="r" b="b"/>
            <a:pathLst>
              <a:path w="9144000" h="621030">
                <a:moveTo>
                  <a:pt x="0" y="0"/>
                </a:moveTo>
                <a:lnTo>
                  <a:pt x="0" y="620712"/>
                </a:lnTo>
                <a:lnTo>
                  <a:pt x="9143999" y="620712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88288" y="205816"/>
            <a:ext cx="25431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Mujeres</a:t>
            </a:r>
            <a:r>
              <a:rPr sz="28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8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FFFFFF"/>
                </a:solidFill>
                <a:latin typeface="Calibri"/>
                <a:cs typeface="Calibri"/>
              </a:rPr>
              <a:t>Argel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53324" y="205816"/>
            <a:ext cx="28314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La</a:t>
            </a:r>
            <a:r>
              <a:rPr sz="2800" spc="-60" dirty="0"/>
              <a:t> </a:t>
            </a:r>
            <a:r>
              <a:rPr sz="2800" dirty="0"/>
              <a:t>batalla</a:t>
            </a:r>
            <a:r>
              <a:rPr sz="2800" spc="-30" dirty="0"/>
              <a:t> </a:t>
            </a:r>
            <a:r>
              <a:rPr sz="2800" dirty="0"/>
              <a:t>de</a:t>
            </a:r>
            <a:r>
              <a:rPr sz="2800" spc="-65" dirty="0"/>
              <a:t> </a:t>
            </a:r>
            <a:r>
              <a:rPr sz="2800" spc="-10" dirty="0"/>
              <a:t>Quíos</a:t>
            </a:r>
            <a:endParaRPr sz="28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61922"/>
            <a:ext cx="4752975" cy="377672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16475" y="1162050"/>
            <a:ext cx="4327524" cy="36925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49275"/>
          </a:xfrm>
          <a:custGeom>
            <a:avLst/>
            <a:gdLst/>
            <a:ahLst/>
            <a:cxnLst/>
            <a:rect l="l" t="t" r="r" b="b"/>
            <a:pathLst>
              <a:path w="9144000" h="549275">
                <a:moveTo>
                  <a:pt x="9144000" y="0"/>
                </a:moveTo>
                <a:lnTo>
                  <a:pt x="0" y="0"/>
                </a:lnTo>
                <a:lnTo>
                  <a:pt x="0" y="549275"/>
                </a:lnTo>
                <a:lnTo>
                  <a:pt x="9144000" y="54927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37412" y="25654"/>
            <a:ext cx="60744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ROMANTICISMO:</a:t>
            </a:r>
            <a:r>
              <a:rPr sz="2800" spc="-80" dirty="0"/>
              <a:t> </a:t>
            </a:r>
            <a:r>
              <a:rPr sz="2800" dirty="0"/>
              <a:t>Friedrich,</a:t>
            </a:r>
            <a:r>
              <a:rPr sz="2800" spc="-85" dirty="0"/>
              <a:t> </a:t>
            </a:r>
            <a:r>
              <a:rPr sz="2800" dirty="0"/>
              <a:t>Caspar</a:t>
            </a:r>
            <a:r>
              <a:rPr sz="2800" spc="-90" dirty="0"/>
              <a:t> </a:t>
            </a:r>
            <a:r>
              <a:rPr sz="2800" spc="-10" dirty="0"/>
              <a:t>David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6950456" y="126238"/>
            <a:ext cx="14585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(1774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1840)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47950" y="576453"/>
            <a:ext cx="6351905" cy="5952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4970" marR="195580" indent="-382905">
              <a:lnSpc>
                <a:spcPct val="100000"/>
              </a:lnSpc>
              <a:spcBef>
                <a:spcPts val="100"/>
              </a:spcBef>
              <a:buClr>
                <a:srgbClr val="6D9FAF"/>
              </a:buClr>
              <a:buSzPct val="80555"/>
              <a:buFont typeface="Segoe UI Symbol"/>
              <a:buChar char="⦿"/>
              <a:tabLst>
                <a:tab pos="394970" algn="l"/>
                <a:tab pos="395605" algn="l"/>
                <a:tab pos="243903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Friedrich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visitó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los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numerosos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parques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ciudad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creando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este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estilo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	de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ruinas,</a:t>
            </a:r>
            <a:r>
              <a:rPr sz="18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iglesias</a:t>
            </a:r>
            <a:r>
              <a:rPr sz="1800" spc="-10" dirty="0">
                <a:solidFill>
                  <a:srgbClr val="FFFF00"/>
                </a:solidFill>
                <a:latin typeface="Arial"/>
                <a:cs typeface="Arial"/>
              </a:rPr>
              <a:t> góticas,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monumentos</a:t>
            </a:r>
            <a:r>
              <a:rPr sz="18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funerarios</a:t>
            </a:r>
            <a:r>
              <a:rPr sz="1800" spc="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18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rocas</a:t>
            </a:r>
            <a:r>
              <a:rPr sz="18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sz="18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un</a:t>
            </a:r>
            <a:r>
              <a:rPr sz="18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tono</a:t>
            </a:r>
            <a:r>
              <a:rPr sz="18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sentimental</a:t>
            </a:r>
            <a:r>
              <a:rPr sz="18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FFFF00"/>
                </a:solidFill>
                <a:latin typeface="Arial"/>
                <a:cs typeface="Arial"/>
              </a:rPr>
              <a:t>y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melancólico</a:t>
            </a:r>
            <a:r>
              <a:rPr sz="18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que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hoy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podemos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considerar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plenamente románticos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6D9FAF"/>
              </a:buClr>
              <a:buFont typeface="Segoe UI Symbol"/>
              <a:buChar char="⦿"/>
            </a:pPr>
            <a:endParaRPr sz="2600">
              <a:latin typeface="Arial"/>
              <a:cs typeface="Arial"/>
            </a:endParaRPr>
          </a:p>
          <a:p>
            <a:pPr marL="394970" marR="234315" indent="-382905">
              <a:lnSpc>
                <a:spcPct val="100000"/>
              </a:lnSpc>
              <a:buClr>
                <a:srgbClr val="6D9FAF"/>
              </a:buClr>
              <a:buSzPct val="80555"/>
              <a:buFont typeface="Segoe UI Symbol"/>
              <a:buChar char="⦿"/>
              <a:tabLst>
                <a:tab pos="394970" algn="l"/>
                <a:tab pos="395605" algn="l"/>
                <a:tab pos="2934970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los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paisajes,</a:t>
            </a:r>
            <a:r>
              <a:rPr sz="18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Arial"/>
                <a:cs typeface="Arial"/>
              </a:rPr>
              <a:t>emplea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	motivos</a:t>
            </a:r>
            <a:r>
              <a:rPr sz="18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simbólicos</a:t>
            </a:r>
            <a:r>
              <a:rPr sz="1800" spc="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FFFF00"/>
                </a:solidFill>
                <a:latin typeface="Arial"/>
                <a:cs typeface="Arial"/>
              </a:rPr>
              <a:t>como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senderos,</a:t>
            </a:r>
            <a:r>
              <a:rPr sz="18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puentes,</a:t>
            </a:r>
            <a:r>
              <a:rPr sz="18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ríos,</a:t>
            </a:r>
            <a:r>
              <a:rPr sz="18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colinas</a:t>
            </a:r>
            <a:r>
              <a:rPr sz="18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lejanas, árboles</a:t>
            </a:r>
            <a:r>
              <a:rPr sz="18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18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Arial"/>
                <a:cs typeface="Arial"/>
              </a:rPr>
              <a:t>vistas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de</a:t>
            </a:r>
            <a:r>
              <a:rPr sz="18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Arial"/>
                <a:cs typeface="Arial"/>
              </a:rPr>
              <a:t>ciudades.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6D9FAF"/>
              </a:buClr>
              <a:buFont typeface="Segoe UI Symbol"/>
              <a:buChar char="⦿"/>
            </a:pPr>
            <a:endParaRPr sz="2600">
              <a:latin typeface="Arial"/>
              <a:cs typeface="Arial"/>
            </a:endParaRPr>
          </a:p>
          <a:p>
            <a:pPr marL="394970" marR="487680" indent="-382905">
              <a:lnSpc>
                <a:spcPct val="100000"/>
              </a:lnSpc>
              <a:buClr>
                <a:srgbClr val="6D9FAF"/>
              </a:buClr>
              <a:buSzPct val="80555"/>
              <a:buFont typeface="Segoe UI Symbol"/>
              <a:buChar char="⦿"/>
              <a:tabLst>
                <a:tab pos="459105" algn="l"/>
                <a:tab pos="459740" algn="l"/>
              </a:tabLst>
            </a:pPr>
            <a:r>
              <a:rPr dirty="0"/>
              <a:t>	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Hacía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marcado</a:t>
            </a:r>
            <a:r>
              <a:rPr sz="18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uso</a:t>
            </a:r>
            <a:r>
              <a:rPr sz="18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del</a:t>
            </a:r>
            <a:r>
              <a:rPr sz="18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contraste,</a:t>
            </a:r>
            <a:r>
              <a:rPr sz="18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simbólico,</a:t>
            </a:r>
            <a:r>
              <a:rPr sz="1800" spc="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Arial"/>
                <a:cs typeface="Arial"/>
              </a:rPr>
              <a:t>entre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partes</a:t>
            </a:r>
            <a:r>
              <a:rPr sz="18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iluminadas</a:t>
            </a:r>
            <a:r>
              <a:rPr sz="1800" spc="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y</a:t>
            </a:r>
            <a:r>
              <a:rPr sz="18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Arial"/>
                <a:cs typeface="Arial"/>
              </a:rPr>
              <a:t>sombrías.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6D9FAF"/>
              </a:buClr>
              <a:buFont typeface="Segoe UI Symbol"/>
              <a:buChar char="⦿"/>
            </a:pPr>
            <a:endParaRPr sz="2600">
              <a:latin typeface="Arial"/>
              <a:cs typeface="Arial"/>
            </a:endParaRPr>
          </a:p>
          <a:p>
            <a:pPr marL="394970" marR="1186815" indent="-382905"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SzPct val="80555"/>
              <a:buFont typeface="Segoe UI Symbol"/>
              <a:buChar char="⦿"/>
              <a:tabLst>
                <a:tab pos="459105" algn="l"/>
                <a:tab pos="459740" algn="l"/>
                <a:tab pos="3443604" algn="l"/>
              </a:tabLst>
            </a:pPr>
            <a:r>
              <a:rPr dirty="0"/>
              <a:t>	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Motivos</a:t>
            </a:r>
            <a:r>
              <a:rPr sz="1800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predominantes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son: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figuras</a:t>
            </a:r>
            <a:r>
              <a:rPr sz="18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Arial"/>
                <a:cs typeface="Arial"/>
              </a:rPr>
              <a:t>solitarias,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melancólicas,</a:t>
            </a:r>
            <a:r>
              <a:rPr sz="18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sz="18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árboles</a:t>
            </a:r>
            <a:r>
              <a:rPr sz="1800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Arial"/>
                <a:cs typeface="Arial"/>
              </a:rPr>
              <a:t>muertos,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6D9FAF"/>
              </a:buClr>
              <a:buFont typeface="Segoe UI Symbol"/>
              <a:buChar char="⦿"/>
            </a:pPr>
            <a:endParaRPr sz="2600">
              <a:latin typeface="Arial"/>
              <a:cs typeface="Arial"/>
            </a:endParaRPr>
          </a:p>
          <a:p>
            <a:pPr marL="394970" marR="5080" indent="-382905"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SzPct val="80555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Si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los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románticos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franceses, para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romper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con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presente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vuelven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su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mirada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80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Antigüedad clásica,</a:t>
            </a:r>
            <a:r>
              <a:rPr sz="18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los</a:t>
            </a:r>
            <a:r>
              <a:rPr sz="18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Arial"/>
                <a:cs typeface="Arial"/>
              </a:rPr>
              <a:t>pintores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alemanes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como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Friedrich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Runge,</a:t>
            </a:r>
            <a:r>
              <a:rPr sz="18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tornan</a:t>
            </a:r>
            <a:r>
              <a:rPr sz="18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la</a:t>
            </a:r>
            <a:r>
              <a:rPr sz="1800" spc="-3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vista</a:t>
            </a:r>
            <a:r>
              <a:rPr sz="18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hacia</a:t>
            </a:r>
            <a:r>
              <a:rPr sz="1800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FFFF00"/>
                </a:solidFill>
                <a:latin typeface="Arial"/>
                <a:cs typeface="Arial"/>
              </a:rPr>
              <a:t>el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paganismo y</a:t>
            </a:r>
            <a:r>
              <a:rPr sz="1800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el</a:t>
            </a:r>
            <a:r>
              <a:rPr sz="1800" spc="-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00"/>
                </a:solidFill>
                <a:latin typeface="Arial"/>
                <a:cs typeface="Arial"/>
              </a:rPr>
              <a:t>goticismo</a:t>
            </a:r>
            <a:r>
              <a:rPr sz="1800" spc="-10" dirty="0">
                <a:solidFill>
                  <a:srgbClr val="FFFF00"/>
                </a:solidFill>
                <a:latin typeface="Arial"/>
                <a:cs typeface="Arial"/>
              </a:rPr>
              <a:t> germánico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2964" y="1478280"/>
            <a:ext cx="2510155" cy="5379720"/>
            <a:chOff x="92964" y="1478280"/>
            <a:chExt cx="2510155" cy="537972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964" y="4643626"/>
              <a:ext cx="2510028" cy="221437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04" y="1478280"/>
              <a:ext cx="2480501" cy="317487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200"/>
            <a:ext cx="9109075" cy="615950"/>
          </a:xfrm>
          <a:custGeom>
            <a:avLst/>
            <a:gdLst/>
            <a:ahLst/>
            <a:cxnLst/>
            <a:rect l="l" t="t" r="r" b="b"/>
            <a:pathLst>
              <a:path w="9109075" h="615950">
                <a:moveTo>
                  <a:pt x="9109075" y="0"/>
                </a:moveTo>
                <a:lnTo>
                  <a:pt x="0" y="0"/>
                </a:lnTo>
                <a:lnTo>
                  <a:pt x="0" y="615950"/>
                </a:lnTo>
                <a:lnTo>
                  <a:pt x="9109075" y="615950"/>
                </a:lnTo>
                <a:lnTo>
                  <a:pt x="9109075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1572" rIns="0" bIns="0" rtlCol="0">
            <a:spAutoFit/>
          </a:bodyPr>
          <a:lstStyle/>
          <a:p>
            <a:pPr marL="534670">
              <a:lnSpc>
                <a:spcPct val="100000"/>
              </a:lnSpc>
              <a:spcBef>
                <a:spcPts val="100"/>
              </a:spcBef>
            </a:pPr>
            <a:r>
              <a:rPr dirty="0"/>
              <a:t>Abadía</a:t>
            </a:r>
            <a:r>
              <a:rPr spc="-45" dirty="0"/>
              <a:t> </a:t>
            </a:r>
            <a:r>
              <a:rPr dirty="0"/>
              <a:t>en</a:t>
            </a:r>
            <a:r>
              <a:rPr spc="-5" dirty="0"/>
              <a:t> </a:t>
            </a:r>
            <a:r>
              <a:rPr dirty="0"/>
              <a:t>el </a:t>
            </a:r>
            <a:r>
              <a:rPr spc="-10" dirty="0"/>
              <a:t>encinar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462" y="836612"/>
            <a:ext cx="8964549" cy="57245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88" y="44450"/>
            <a:ext cx="4714875" cy="504825"/>
          </a:xfrm>
          <a:custGeom>
            <a:avLst/>
            <a:gdLst/>
            <a:ahLst/>
            <a:cxnLst/>
            <a:rect l="l" t="t" r="r" b="b"/>
            <a:pathLst>
              <a:path w="4714875" h="504825">
                <a:moveTo>
                  <a:pt x="4714875" y="0"/>
                </a:moveTo>
                <a:lnTo>
                  <a:pt x="0" y="0"/>
                </a:lnTo>
                <a:lnTo>
                  <a:pt x="0" y="504825"/>
                </a:lnTo>
                <a:lnTo>
                  <a:pt x="4714875" y="504825"/>
                </a:lnTo>
                <a:lnTo>
                  <a:pt x="4714875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8573" y="20573"/>
            <a:ext cx="3260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Rocas</a:t>
            </a:r>
            <a:r>
              <a:rPr sz="2400" spc="-75" dirty="0"/>
              <a:t> </a:t>
            </a:r>
            <a:r>
              <a:rPr sz="2400" dirty="0"/>
              <a:t>cretáceas</a:t>
            </a:r>
            <a:r>
              <a:rPr sz="2400" spc="-55" dirty="0"/>
              <a:t> </a:t>
            </a:r>
            <a:r>
              <a:rPr sz="2400" dirty="0"/>
              <a:t>en</a:t>
            </a:r>
            <a:r>
              <a:rPr sz="2400" spc="-35" dirty="0"/>
              <a:t> </a:t>
            </a:r>
            <a:r>
              <a:rPr sz="2400" spc="-20" dirty="0"/>
              <a:t>Rügen</a:t>
            </a:r>
            <a:endParaRPr sz="2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925" y="685800"/>
            <a:ext cx="4641850" cy="58388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45101" y="685863"/>
            <a:ext cx="4398899" cy="559587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4745101" y="44513"/>
            <a:ext cx="4399280" cy="513080"/>
          </a:xfrm>
          <a:custGeom>
            <a:avLst/>
            <a:gdLst/>
            <a:ahLst/>
            <a:cxnLst/>
            <a:rect l="l" t="t" r="r" b="b"/>
            <a:pathLst>
              <a:path w="4399280" h="513080">
                <a:moveTo>
                  <a:pt x="4398899" y="0"/>
                </a:moveTo>
                <a:lnTo>
                  <a:pt x="0" y="0"/>
                </a:lnTo>
                <a:lnTo>
                  <a:pt x="0" y="512762"/>
                </a:lnTo>
                <a:lnTo>
                  <a:pt x="4398899" y="512762"/>
                </a:lnTo>
                <a:lnTo>
                  <a:pt x="4398899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60950" y="158622"/>
            <a:ext cx="37617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80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caminante</a:t>
            </a:r>
            <a:r>
              <a:rPr sz="20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ante</a:t>
            </a:r>
            <a:r>
              <a:rPr sz="20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90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mar</a:t>
            </a:r>
            <a:r>
              <a:rPr sz="20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0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65" dirty="0">
                <a:solidFill>
                  <a:srgbClr val="FFFFFF"/>
                </a:solidFill>
                <a:latin typeface="Arial"/>
                <a:cs typeface="Arial"/>
              </a:rPr>
              <a:t>niebla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3187" y="47625"/>
            <a:ext cx="9041130" cy="6765925"/>
            <a:chOff x="103187" y="47625"/>
            <a:chExt cx="9041130" cy="67659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6351" y="3313174"/>
              <a:ext cx="4557649" cy="35003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187" y="155511"/>
              <a:ext cx="4468749" cy="65135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3501" y="47625"/>
              <a:ext cx="4465574" cy="32004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411730" cy="476250"/>
          </a:xfrm>
          <a:custGeom>
            <a:avLst/>
            <a:gdLst/>
            <a:ahLst/>
            <a:cxnLst/>
            <a:rect l="l" t="t" r="r" b="b"/>
            <a:pathLst>
              <a:path w="2411730" h="476250">
                <a:moveTo>
                  <a:pt x="2411476" y="0"/>
                </a:moveTo>
                <a:lnTo>
                  <a:pt x="0" y="0"/>
                </a:lnTo>
                <a:lnTo>
                  <a:pt x="0" y="476250"/>
                </a:lnTo>
                <a:lnTo>
                  <a:pt x="2411476" y="476250"/>
                </a:lnTo>
                <a:lnTo>
                  <a:pt x="2411476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0024" y="-68833"/>
            <a:ext cx="1809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El</a:t>
            </a:r>
            <a:r>
              <a:rPr sz="2400" spc="-10" dirty="0"/>
              <a:t> </a:t>
            </a:r>
            <a:r>
              <a:rPr sz="2400" dirty="0"/>
              <a:t>Mar</a:t>
            </a:r>
            <a:r>
              <a:rPr sz="2400" spc="-15" dirty="0"/>
              <a:t> </a:t>
            </a:r>
            <a:r>
              <a:rPr sz="2400" spc="-10" dirty="0"/>
              <a:t>Helado</a:t>
            </a:r>
            <a:endParaRPr sz="2400"/>
          </a:p>
        </p:txBody>
      </p:sp>
      <p:sp>
        <p:nvSpPr>
          <p:cNvPr id="4" name="object 4"/>
          <p:cNvSpPr/>
          <p:nvPr/>
        </p:nvSpPr>
        <p:spPr>
          <a:xfrm>
            <a:off x="2484501" y="44450"/>
            <a:ext cx="6659880" cy="400050"/>
          </a:xfrm>
          <a:custGeom>
            <a:avLst/>
            <a:gdLst/>
            <a:ahLst/>
            <a:cxnLst/>
            <a:rect l="l" t="t" r="r" b="b"/>
            <a:pathLst>
              <a:path w="6659880" h="400050">
                <a:moveTo>
                  <a:pt x="6659499" y="0"/>
                </a:moveTo>
                <a:lnTo>
                  <a:pt x="0" y="0"/>
                </a:lnTo>
                <a:lnTo>
                  <a:pt x="0" y="400050"/>
                </a:lnTo>
                <a:lnTo>
                  <a:pt x="6659499" y="400050"/>
                </a:lnTo>
                <a:lnTo>
                  <a:pt x="6659499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63495" y="69849"/>
            <a:ext cx="63798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Friedrich</a:t>
            </a: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había "descubierto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tragedia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paisaje".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850" y="498411"/>
            <a:ext cx="8491474" cy="635958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76250"/>
          </a:xfrm>
          <a:custGeom>
            <a:avLst/>
            <a:gdLst/>
            <a:ahLst/>
            <a:cxnLst/>
            <a:rect l="l" t="t" r="r" b="b"/>
            <a:pathLst>
              <a:path w="9144000" h="476250">
                <a:moveTo>
                  <a:pt x="9144000" y="0"/>
                </a:moveTo>
                <a:lnTo>
                  <a:pt x="0" y="0"/>
                </a:lnTo>
                <a:lnTo>
                  <a:pt x="0" y="476250"/>
                </a:lnTo>
                <a:lnTo>
                  <a:pt x="9144000" y="47625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149" rIns="0" bIns="0" rtlCol="0">
            <a:spAutoFit/>
          </a:bodyPr>
          <a:lstStyle/>
          <a:p>
            <a:pPr marL="1232535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El</a:t>
            </a:r>
            <a:r>
              <a:rPr sz="2800" spc="-40" dirty="0"/>
              <a:t> </a:t>
            </a:r>
            <a:r>
              <a:rPr sz="2800" dirty="0"/>
              <a:t>Mar</a:t>
            </a:r>
            <a:r>
              <a:rPr sz="2800" spc="-30" dirty="0"/>
              <a:t> </a:t>
            </a:r>
            <a:r>
              <a:rPr sz="2800" spc="-10" dirty="0"/>
              <a:t>Helado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472541" y="730453"/>
            <a:ext cx="8102600" cy="50876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4970" indent="-382905">
              <a:lnSpc>
                <a:spcPct val="100000"/>
              </a:lnSpc>
              <a:spcBef>
                <a:spcPts val="105"/>
              </a:spcBef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pintor</a:t>
            </a:r>
            <a:r>
              <a:rPr sz="20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rompe</a:t>
            </a:r>
            <a:r>
              <a:rPr sz="20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en</a:t>
            </a:r>
            <a:r>
              <a:rPr sz="20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ella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con</a:t>
            </a:r>
            <a:r>
              <a:rPr sz="2000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toda</a:t>
            </a:r>
            <a:r>
              <a:rPr sz="2000" spc="-5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la</a:t>
            </a:r>
            <a:r>
              <a:rPr sz="20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tradición</a:t>
            </a:r>
            <a:r>
              <a:rPr sz="2000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paisajista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clásica</a:t>
            </a:r>
            <a:r>
              <a:rPr sz="200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través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endParaRPr sz="2000">
              <a:latin typeface="Calibri"/>
              <a:cs typeface="Calibri"/>
            </a:endParaRPr>
          </a:p>
          <a:p>
            <a:pPr marL="39497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construcción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espacial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libri"/>
              <a:cs typeface="Calibri"/>
            </a:endParaRPr>
          </a:p>
          <a:p>
            <a:pPr marL="394970" marR="5080" indent="-382905">
              <a:lnSpc>
                <a:spcPct val="100000"/>
              </a:lnSpc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primer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término,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bloques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de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hielo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se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superponen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como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las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escaleras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de</a:t>
            </a:r>
            <a:r>
              <a:rPr sz="2000" spc="-6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un</a:t>
            </a:r>
            <a:r>
              <a:rPr sz="20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templo,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en</a:t>
            </a:r>
            <a:r>
              <a:rPr sz="20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tres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niveles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;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segundo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término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alza,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imponente,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una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afilada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masa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hielo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según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eje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diagonal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uno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sus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lados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asoma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popa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nave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Font typeface="Segoe UI Symbol"/>
              <a:buChar char="⦿"/>
            </a:pPr>
            <a:endParaRPr sz="2750">
              <a:latin typeface="Calibri"/>
              <a:cs typeface="Calibri"/>
            </a:endParaRPr>
          </a:p>
          <a:p>
            <a:pPr marL="394970" indent="-382905"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aparecen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restos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vida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humana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ni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supervivientes.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6D9FAF"/>
              </a:buClr>
              <a:buFont typeface="Segoe UI Symbol"/>
              <a:buChar char="⦿"/>
            </a:pPr>
            <a:endParaRPr sz="2750">
              <a:latin typeface="Calibri"/>
              <a:cs typeface="Calibri"/>
            </a:endParaRPr>
          </a:p>
          <a:p>
            <a:pPr marL="394970" indent="-382905">
              <a:lnSpc>
                <a:spcPct val="100000"/>
              </a:lnSpc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mástil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sigue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mismo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eje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diagonal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composición.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Font typeface="Segoe UI Symbol"/>
              <a:buChar char="⦿"/>
            </a:pPr>
            <a:endParaRPr sz="2750">
              <a:latin typeface="Calibri"/>
              <a:cs typeface="Calibri"/>
            </a:endParaRPr>
          </a:p>
          <a:p>
            <a:pPr marL="394970" marR="180975" indent="-382905">
              <a:lnSpc>
                <a:spcPct val="100000"/>
              </a:lnSpc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Sobre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escena,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abriéndose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paso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sobre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cielo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impenetrable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azul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oscuro,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asoma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una</a:t>
            </a:r>
            <a:r>
              <a:rPr sz="20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luz</a:t>
            </a:r>
            <a:r>
              <a:rPr sz="2000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que</a:t>
            </a:r>
            <a:r>
              <a:rPr sz="20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cae</a:t>
            </a:r>
            <a:r>
              <a:rPr sz="20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directamente</a:t>
            </a:r>
            <a:r>
              <a:rPr sz="200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sobre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la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masa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central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y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deja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en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penumbra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el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primer</a:t>
            </a:r>
            <a:r>
              <a:rPr sz="200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plano.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"/>
            <a:ext cx="9144000" cy="643255"/>
          </a:xfrm>
          <a:custGeom>
            <a:avLst/>
            <a:gdLst/>
            <a:ahLst/>
            <a:cxnLst/>
            <a:rect l="l" t="t" r="r" b="b"/>
            <a:pathLst>
              <a:path w="9144000" h="643255">
                <a:moveTo>
                  <a:pt x="9144000" y="0"/>
                </a:moveTo>
                <a:lnTo>
                  <a:pt x="0" y="0"/>
                </a:lnTo>
                <a:lnTo>
                  <a:pt x="0" y="642937"/>
                </a:lnTo>
                <a:lnTo>
                  <a:pt x="9144000" y="64293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06525" y="69595"/>
            <a:ext cx="69322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25800" algn="l"/>
              </a:tabLst>
            </a:pPr>
            <a:r>
              <a:rPr dirty="0"/>
              <a:t>ROMANTICISMO</a:t>
            </a:r>
            <a:r>
              <a:rPr spc="-95" dirty="0"/>
              <a:t> </a:t>
            </a:r>
            <a:r>
              <a:rPr spc="-50" dirty="0"/>
              <a:t>:</a:t>
            </a:r>
            <a:r>
              <a:rPr dirty="0"/>
              <a:t>	</a:t>
            </a:r>
            <a:r>
              <a:rPr spc="-90" dirty="0"/>
              <a:t>W.</a:t>
            </a:r>
            <a:r>
              <a:rPr spc="-60" dirty="0"/>
              <a:t> </a:t>
            </a:r>
            <a:r>
              <a:rPr spc="-10" dirty="0"/>
              <a:t>Turner</a:t>
            </a:r>
            <a:r>
              <a:rPr spc="-65" dirty="0"/>
              <a:t> </a:t>
            </a:r>
            <a:r>
              <a:rPr dirty="0"/>
              <a:t>1775</a:t>
            </a:r>
            <a:r>
              <a:rPr spc="-50" dirty="0"/>
              <a:t> </a:t>
            </a:r>
            <a:r>
              <a:rPr dirty="0"/>
              <a:t>-</a:t>
            </a:r>
            <a:r>
              <a:rPr spc="-60" dirty="0"/>
              <a:t> </a:t>
            </a:r>
            <a:r>
              <a:rPr spc="-20" dirty="0"/>
              <a:t>1851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35123" y="971803"/>
            <a:ext cx="6266180" cy="4771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indent="-273050">
              <a:lnSpc>
                <a:spcPct val="100000"/>
              </a:lnSpc>
              <a:spcBef>
                <a:spcPts val="100"/>
              </a:spcBef>
              <a:buClr>
                <a:srgbClr val="6D9FAF"/>
              </a:buClr>
              <a:buSzPct val="80555"/>
              <a:buFont typeface="Segoe UI Symbol"/>
              <a:buChar char="⚫"/>
              <a:tabLst>
                <a:tab pos="285115" algn="l"/>
                <a:tab pos="28575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Acuarelista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pintor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óleo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interesado por</a:t>
            </a:r>
            <a:r>
              <a:rPr sz="1800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la</a:t>
            </a:r>
            <a:r>
              <a:rPr sz="18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luz</a:t>
            </a:r>
            <a:r>
              <a:rPr sz="180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y</a:t>
            </a:r>
            <a:r>
              <a:rPr sz="18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el</a:t>
            </a:r>
            <a:r>
              <a:rPr sz="18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paisaje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Segoe UI Symbol"/>
              <a:buChar char="⚫"/>
            </a:pPr>
            <a:endParaRPr sz="1600">
              <a:latin typeface="Calibri"/>
              <a:cs typeface="Calibri"/>
            </a:endParaRPr>
          </a:p>
          <a:p>
            <a:pPr marL="285115" marR="7620" indent="-273050">
              <a:lnSpc>
                <a:spcPts val="1939"/>
              </a:lnSpc>
              <a:buClr>
                <a:srgbClr val="6D9FAF"/>
              </a:buClr>
              <a:buSzPct val="80555"/>
              <a:buFont typeface="Segoe UI Symbol"/>
              <a:buChar char="⚫"/>
              <a:tabLst>
                <a:tab pos="285115" algn="l"/>
                <a:tab pos="28575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1800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1800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pintor</a:t>
            </a:r>
            <a:r>
              <a:rPr sz="1800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romántico</a:t>
            </a:r>
            <a:r>
              <a:rPr sz="1800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1800" spc="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1800" spc="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interesa</a:t>
            </a:r>
            <a:r>
              <a:rPr sz="1800" spc="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800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800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poder</a:t>
            </a:r>
            <a:r>
              <a:rPr sz="1800" spc="1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terrorífico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de</a:t>
            </a:r>
            <a:r>
              <a:rPr sz="1800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la</a:t>
            </a:r>
            <a:r>
              <a:rPr sz="18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naturaleza</a:t>
            </a:r>
            <a:r>
              <a:rPr sz="18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sobre</a:t>
            </a:r>
            <a:r>
              <a:rPr sz="18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el</a:t>
            </a:r>
            <a:r>
              <a:rPr sz="18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hombre.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Segoe UI Symbol"/>
              <a:buChar char="⚫"/>
            </a:pPr>
            <a:endParaRPr sz="1600">
              <a:latin typeface="Calibri"/>
              <a:cs typeface="Calibri"/>
            </a:endParaRPr>
          </a:p>
          <a:p>
            <a:pPr marL="285115" marR="5080" indent="-273050">
              <a:lnSpc>
                <a:spcPts val="1939"/>
              </a:lnSpc>
              <a:buClr>
                <a:srgbClr val="6D9FAF"/>
              </a:buClr>
              <a:buSzPct val="80555"/>
              <a:buFont typeface="Segoe UI Symbol"/>
              <a:buChar char="⚫"/>
              <a:tabLst>
                <a:tab pos="285115" algn="l"/>
                <a:tab pos="28575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Fuegos,</a:t>
            </a:r>
            <a:r>
              <a:rPr sz="18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naufragios,</a:t>
            </a:r>
            <a:r>
              <a:rPr sz="180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tempestades,</a:t>
            </a:r>
            <a:r>
              <a:rPr sz="1800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grandes</a:t>
            </a:r>
            <a:r>
              <a:rPr sz="1800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abismos</a:t>
            </a:r>
            <a:r>
              <a:rPr sz="1800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800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montañas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son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sus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temas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sacados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sus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viajes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 los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Alpes,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Escocia,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Italia.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Segoe UI Symbol"/>
              <a:buChar char="⚫"/>
            </a:pPr>
            <a:endParaRPr sz="1600">
              <a:latin typeface="Calibri"/>
              <a:cs typeface="Calibri"/>
            </a:endParaRPr>
          </a:p>
          <a:p>
            <a:pPr marL="285115" marR="5715" indent="-273050">
              <a:lnSpc>
                <a:spcPts val="1939"/>
              </a:lnSpc>
              <a:buClr>
                <a:srgbClr val="6D9FAF"/>
              </a:buClr>
              <a:buSzPct val="80555"/>
              <a:buFont typeface="Segoe UI Symbol"/>
              <a:buChar char="⚫"/>
              <a:tabLst>
                <a:tab pos="285115" algn="l"/>
                <a:tab pos="28575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Sus</a:t>
            </a:r>
            <a:r>
              <a:rPr sz="1800" spc="4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fuentes</a:t>
            </a:r>
            <a:r>
              <a:rPr sz="1800" spc="4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4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inspiración</a:t>
            </a:r>
            <a:r>
              <a:rPr sz="1800" spc="4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estarán</a:t>
            </a:r>
            <a:r>
              <a:rPr sz="1800" spc="4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800" spc="4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Rembrandt,</a:t>
            </a:r>
            <a:r>
              <a:rPr sz="1800" spc="40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Poussin</a:t>
            </a:r>
            <a:r>
              <a:rPr sz="1800" spc="4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00"/>
                </a:solidFill>
                <a:latin typeface="Calibri"/>
                <a:cs typeface="Calibri"/>
              </a:rPr>
              <a:t>y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Claudio de</a:t>
            </a:r>
            <a:r>
              <a:rPr sz="180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Lorena.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Segoe UI Symbol"/>
              <a:buChar char="⚫"/>
            </a:pPr>
            <a:endParaRPr sz="1600">
              <a:latin typeface="Calibri"/>
              <a:cs typeface="Calibri"/>
            </a:endParaRPr>
          </a:p>
          <a:p>
            <a:pPr marL="285115" marR="7620" indent="-273050">
              <a:lnSpc>
                <a:spcPts val="1939"/>
              </a:lnSpc>
              <a:spcBef>
                <a:spcPts val="5"/>
              </a:spcBef>
              <a:buClr>
                <a:srgbClr val="6D9FAF"/>
              </a:buClr>
              <a:buSzPct val="80555"/>
              <a:buFont typeface="Segoe UI Symbol"/>
              <a:buChar char="⚫"/>
              <a:tabLst>
                <a:tab pos="285115" algn="l"/>
                <a:tab pos="28575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800" spc="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humanidad</a:t>
            </a:r>
            <a:r>
              <a:rPr sz="1800" spc="4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1800" spc="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1800" spc="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más</a:t>
            </a:r>
            <a:r>
              <a:rPr sz="1800" spc="4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1800" spc="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1800" spc="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conjunto</a:t>
            </a:r>
            <a:r>
              <a:rPr sz="1800" spc="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peones</a:t>
            </a:r>
            <a:r>
              <a:rPr sz="1800" spc="4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Naturaleza.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Segoe UI Symbol"/>
              <a:buChar char="⚫"/>
            </a:pPr>
            <a:endParaRPr sz="1350">
              <a:latin typeface="Calibri"/>
              <a:cs typeface="Calibri"/>
            </a:endParaRPr>
          </a:p>
          <a:p>
            <a:pPr marL="285115" indent="-273050">
              <a:lnSpc>
                <a:spcPct val="100000"/>
              </a:lnSpc>
              <a:buClr>
                <a:srgbClr val="6D9FAF"/>
              </a:buClr>
              <a:buSzPct val="80555"/>
              <a:buFont typeface="Segoe UI Symbol"/>
              <a:buChar char="⚫"/>
              <a:tabLst>
                <a:tab pos="285115" algn="l"/>
                <a:tab pos="28575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centró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luz</a:t>
            </a:r>
            <a:r>
              <a:rPr sz="180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pur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a,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los</a:t>
            </a:r>
            <a:r>
              <a:rPr sz="1800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colores del</a:t>
            </a:r>
            <a:r>
              <a:rPr sz="180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reflejo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Segoe UI Symbol"/>
              <a:buChar char="⚫"/>
            </a:pPr>
            <a:endParaRPr sz="1400">
              <a:latin typeface="Calibri"/>
              <a:cs typeface="Calibri"/>
            </a:endParaRPr>
          </a:p>
          <a:p>
            <a:pPr marL="285115" indent="-273050">
              <a:lnSpc>
                <a:spcPct val="100000"/>
              </a:lnSpc>
              <a:buClr>
                <a:srgbClr val="6D9FAF"/>
              </a:buClr>
              <a:buSzPct val="80555"/>
              <a:buFont typeface="Segoe UI Symbol"/>
              <a:buChar char="⚫"/>
              <a:tabLst>
                <a:tab pos="285115" algn="l"/>
                <a:tab pos="285750" algn="l"/>
              </a:tabLst>
            </a:pP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Los</a:t>
            </a:r>
            <a:r>
              <a:rPr sz="1800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objetos</a:t>
            </a:r>
            <a:r>
              <a:rPr sz="18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son</a:t>
            </a:r>
            <a:r>
              <a:rPr sz="18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vagamente</a:t>
            </a:r>
            <a:r>
              <a:rPr sz="1800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reconocibles.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egoe UI Symbol"/>
              <a:buChar char="⚫"/>
            </a:pPr>
            <a:endParaRPr sz="1350">
              <a:latin typeface="Calibri"/>
              <a:cs typeface="Calibri"/>
            </a:endParaRPr>
          </a:p>
          <a:p>
            <a:pPr marL="285115" indent="-273050">
              <a:lnSpc>
                <a:spcPct val="100000"/>
              </a:lnSpc>
              <a:spcBef>
                <a:spcPts val="5"/>
              </a:spcBef>
              <a:buClr>
                <a:srgbClr val="6D9FAF"/>
              </a:buClr>
              <a:buSzPct val="80000"/>
              <a:buFont typeface="Segoe UI Symbol"/>
              <a:buChar char="⚫"/>
              <a:tabLst>
                <a:tab pos="285115" algn="l"/>
                <a:tab pos="285750" algn="l"/>
              </a:tabLst>
            </a:pPr>
            <a:r>
              <a:rPr sz="2000" b="1" u="sng" spc="-10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Tuvo</a:t>
            </a:r>
            <a:r>
              <a:rPr sz="2000" b="1" u="sng" spc="-4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influencia</a:t>
            </a:r>
            <a:r>
              <a:rPr sz="2000" b="1" u="sng" spc="-3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en</a:t>
            </a:r>
            <a:r>
              <a:rPr sz="2000" b="1" u="sng" spc="-30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el</a:t>
            </a:r>
            <a:r>
              <a:rPr sz="2000" b="1" u="sng" spc="-2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impresionismo</a:t>
            </a:r>
            <a:r>
              <a:rPr sz="2000" b="1" u="sng" spc="-5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y</a:t>
            </a:r>
            <a:r>
              <a:rPr sz="2000" b="1" u="sng" spc="-30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en</a:t>
            </a:r>
            <a:r>
              <a:rPr sz="2000" b="1" u="sng" spc="-20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la</a:t>
            </a:r>
            <a:r>
              <a:rPr sz="2000" b="1" u="sng" spc="-3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spc="-10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abstracción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52976" y="6442354"/>
            <a:ext cx="6381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spc="-90" dirty="0">
                <a:solidFill>
                  <a:srgbClr val="9B9A97"/>
                </a:solidFill>
                <a:latin typeface="Times New Roman"/>
                <a:cs typeface="Times New Roman"/>
              </a:rPr>
              <a:t>Impresionismo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88400" y="6609384"/>
            <a:ext cx="1416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spc="-25" dirty="0">
                <a:solidFill>
                  <a:srgbClr val="9B9A97"/>
                </a:solidFill>
                <a:latin typeface="Times New Roman"/>
                <a:cs typeface="Times New Roman"/>
              </a:rPr>
              <a:t>34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2964" y="1412747"/>
            <a:ext cx="2406650" cy="5445760"/>
            <a:chOff x="92964" y="1412747"/>
            <a:chExt cx="2406650" cy="544576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964" y="4503418"/>
              <a:ext cx="2406396" cy="235458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04" y="1412747"/>
              <a:ext cx="2376234" cy="310108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53610" y="6609384"/>
            <a:ext cx="6381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spc="-90" dirty="0">
                <a:solidFill>
                  <a:srgbClr val="9B9A97"/>
                </a:solidFill>
                <a:latin typeface="Times New Roman"/>
                <a:cs typeface="Times New Roman"/>
              </a:rPr>
              <a:t>Impresionismo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88400" y="6609384"/>
            <a:ext cx="1416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spc="-25" dirty="0">
                <a:solidFill>
                  <a:srgbClr val="9B9A97"/>
                </a:solidFill>
                <a:latin typeface="Times New Roman"/>
                <a:cs typeface="Times New Roman"/>
              </a:rPr>
              <a:t>35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4525" y="692086"/>
            <a:ext cx="7743825" cy="576110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1187" y="142938"/>
            <a:ext cx="7921625" cy="462280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dirty="0"/>
              <a:t>El</a:t>
            </a:r>
            <a:r>
              <a:rPr sz="2400" spc="-35" dirty="0"/>
              <a:t> </a:t>
            </a:r>
            <a:r>
              <a:rPr sz="2400" dirty="0"/>
              <a:t>temerario</a:t>
            </a:r>
            <a:r>
              <a:rPr sz="2400" spc="-50" dirty="0"/>
              <a:t> </a:t>
            </a:r>
            <a:r>
              <a:rPr sz="2400" dirty="0"/>
              <a:t>remolcado</a:t>
            </a:r>
            <a:r>
              <a:rPr sz="2400" spc="-60" dirty="0"/>
              <a:t> </a:t>
            </a:r>
            <a:r>
              <a:rPr sz="2400" dirty="0"/>
              <a:t>a</a:t>
            </a:r>
            <a:r>
              <a:rPr sz="2400" spc="-30" dirty="0"/>
              <a:t> </a:t>
            </a:r>
            <a:r>
              <a:rPr sz="2400" dirty="0"/>
              <a:t>dique</a:t>
            </a:r>
            <a:r>
              <a:rPr sz="2400" spc="-35" dirty="0"/>
              <a:t> </a:t>
            </a:r>
            <a:r>
              <a:rPr sz="2400" spc="-20" dirty="0"/>
              <a:t>seco</a:t>
            </a:r>
            <a:endParaRPr sz="2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62325" y="549338"/>
            <a:ext cx="5781675" cy="503555"/>
          </a:xfrm>
          <a:custGeom>
            <a:avLst/>
            <a:gdLst/>
            <a:ahLst/>
            <a:cxnLst/>
            <a:rect l="l" t="t" r="r" b="b"/>
            <a:pathLst>
              <a:path w="5781675" h="503555">
                <a:moveTo>
                  <a:pt x="5781675" y="0"/>
                </a:moveTo>
                <a:lnTo>
                  <a:pt x="0" y="0"/>
                </a:lnTo>
                <a:lnTo>
                  <a:pt x="0" y="503237"/>
                </a:lnTo>
                <a:lnTo>
                  <a:pt x="5781675" y="503237"/>
                </a:lnTo>
                <a:lnTo>
                  <a:pt x="5781675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Barco</a:t>
            </a:r>
            <a:r>
              <a:rPr spc="-70" dirty="0"/>
              <a:t> </a:t>
            </a:r>
            <a:r>
              <a:rPr spc="-10" dirty="0"/>
              <a:t>eslavo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52976" y="6442354"/>
            <a:ext cx="6381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spc="-90" dirty="0">
                <a:solidFill>
                  <a:srgbClr val="9B9A97"/>
                </a:solidFill>
                <a:latin typeface="Times New Roman"/>
                <a:cs typeface="Times New Roman"/>
              </a:rPr>
              <a:t>Impresionismo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88400" y="6609384"/>
            <a:ext cx="1416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spc="-25" dirty="0">
                <a:solidFill>
                  <a:srgbClr val="9B9A97"/>
                </a:solidFill>
                <a:latin typeface="Times New Roman"/>
                <a:cs typeface="Times New Roman"/>
              </a:rPr>
              <a:t>36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573526"/>
            <a:ext cx="3281426" cy="24494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62325" y="1196847"/>
            <a:ext cx="5781674" cy="3960876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0" y="2816225"/>
            <a:ext cx="3281679" cy="400050"/>
          </a:xfrm>
          <a:custGeom>
            <a:avLst/>
            <a:gdLst/>
            <a:ahLst/>
            <a:cxnLst/>
            <a:rect l="l" t="t" r="r" b="b"/>
            <a:pathLst>
              <a:path w="3281679" h="400050">
                <a:moveTo>
                  <a:pt x="3281426" y="0"/>
                </a:moveTo>
                <a:lnTo>
                  <a:pt x="0" y="0"/>
                </a:lnTo>
                <a:lnTo>
                  <a:pt x="0" y="400050"/>
                </a:lnTo>
                <a:lnTo>
                  <a:pt x="3281426" y="400050"/>
                </a:lnTo>
                <a:lnTo>
                  <a:pt x="3281426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00329" y="2833243"/>
            <a:ext cx="26816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Lluvia,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vapor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velocidad,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88976"/>
            <a:ext cx="3281361" cy="24145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49275"/>
          </a:xfrm>
          <a:custGeom>
            <a:avLst/>
            <a:gdLst/>
            <a:ahLst/>
            <a:cxnLst/>
            <a:rect l="l" t="t" r="r" b="b"/>
            <a:pathLst>
              <a:path w="9144000" h="549275">
                <a:moveTo>
                  <a:pt x="9144000" y="0"/>
                </a:moveTo>
                <a:lnTo>
                  <a:pt x="0" y="0"/>
                </a:lnTo>
                <a:lnTo>
                  <a:pt x="0" y="549275"/>
                </a:lnTo>
                <a:lnTo>
                  <a:pt x="9144000" y="54927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8405" y="-7873"/>
            <a:ext cx="57124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ROMANTICISMO:</a:t>
            </a:r>
            <a:r>
              <a:rPr spc="-90" dirty="0"/>
              <a:t> </a:t>
            </a:r>
            <a:r>
              <a:rPr dirty="0"/>
              <a:t>Constable,</a:t>
            </a:r>
            <a:r>
              <a:rPr spc="-100" dirty="0"/>
              <a:t> </a:t>
            </a:r>
            <a:r>
              <a:rPr spc="-20" dirty="0"/>
              <a:t>John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778243" y="144526"/>
            <a:ext cx="14579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(1776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1837)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46501" y="832484"/>
            <a:ext cx="5765165" cy="5019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4970" marR="340360" indent="-382905">
              <a:lnSpc>
                <a:spcPct val="100000"/>
              </a:lnSpc>
              <a:spcBef>
                <a:spcPts val="100"/>
              </a:spcBef>
              <a:buClr>
                <a:srgbClr val="6D9FAF"/>
              </a:buClr>
              <a:buSzPct val="80555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Admiración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paisajistas</a:t>
            </a:r>
            <a:r>
              <a:rPr sz="18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holandeses</a:t>
            </a:r>
            <a:r>
              <a:rPr sz="18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del</a:t>
            </a:r>
            <a:r>
              <a:rPr sz="18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Barroco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especialmente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Ruysdael</a:t>
            </a:r>
            <a:r>
              <a:rPr sz="18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y</a:t>
            </a:r>
            <a:r>
              <a:rPr sz="18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Hobbema,</a:t>
            </a:r>
            <a:r>
              <a:rPr sz="1800" spc="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animándole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800" b="1" dirty="0">
                <a:solidFill>
                  <a:srgbClr val="FFFF00"/>
                </a:solidFill>
                <a:latin typeface="Calibri"/>
                <a:cs typeface="Calibri"/>
              </a:rPr>
              <a:t>trabajar</a:t>
            </a:r>
            <a:r>
              <a:rPr sz="1800" b="1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00"/>
                </a:solidFill>
                <a:latin typeface="Calibri"/>
                <a:cs typeface="Calibri"/>
              </a:rPr>
              <a:t>del</a:t>
            </a:r>
            <a:r>
              <a:rPr sz="1800" b="1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00"/>
                </a:solidFill>
                <a:latin typeface="Calibri"/>
                <a:cs typeface="Calibri"/>
              </a:rPr>
              <a:t>natural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6D9FAF"/>
              </a:buClr>
              <a:buFont typeface="Segoe UI Symbol"/>
              <a:buChar char="⦿"/>
            </a:pPr>
            <a:endParaRPr sz="2450">
              <a:latin typeface="Calibri"/>
              <a:cs typeface="Calibri"/>
            </a:endParaRPr>
          </a:p>
          <a:p>
            <a:pPr marL="394970" marR="5080" indent="-382905">
              <a:lnSpc>
                <a:spcPct val="100000"/>
              </a:lnSpc>
              <a:buClr>
                <a:srgbClr val="6D9FAF"/>
              </a:buClr>
              <a:buSzPct val="80555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Constable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convirtiera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claro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precedente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nacimiento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impresionismo</a:t>
            </a:r>
            <a:r>
              <a:rPr sz="18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tanto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interés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las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luces</a:t>
            </a:r>
            <a:r>
              <a:rPr sz="180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como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afición por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captar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paisaje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directamente</a:t>
            </a:r>
            <a:r>
              <a:rPr sz="18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del</a:t>
            </a:r>
            <a:r>
              <a:rPr sz="1800" spc="-5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natural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6D9FAF"/>
              </a:buClr>
              <a:buFont typeface="Segoe UI Symbol"/>
              <a:buChar char="⦿"/>
            </a:pPr>
            <a:endParaRPr sz="2450">
              <a:latin typeface="Calibri"/>
              <a:cs typeface="Calibri"/>
            </a:endParaRPr>
          </a:p>
          <a:p>
            <a:pPr marL="394970" marR="365125" indent="-382905">
              <a:lnSpc>
                <a:spcPct val="100000"/>
              </a:lnSpc>
              <a:buClr>
                <a:srgbClr val="6D9FAF"/>
              </a:buClr>
              <a:buSzPct val="80555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Minuciosidad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naturalista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;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efectos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luz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atmósfera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sobre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agua,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el cielo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hojas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árboles.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6D9FAF"/>
              </a:buClr>
              <a:buFont typeface="Segoe UI Symbol"/>
              <a:buChar char="⦿"/>
            </a:pPr>
            <a:endParaRPr sz="2450">
              <a:latin typeface="Calibri"/>
              <a:cs typeface="Calibri"/>
            </a:endParaRPr>
          </a:p>
          <a:p>
            <a:pPr marL="394970" marR="165735" indent="-382905">
              <a:lnSpc>
                <a:spcPct val="100000"/>
              </a:lnSpc>
              <a:buClr>
                <a:srgbClr val="6D9FAF"/>
              </a:buClr>
              <a:buSzPct val="80555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muerte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esposa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va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dejar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paso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visiones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cargadas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melancolía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expresividad,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00"/>
                </a:solidFill>
                <a:latin typeface="Calibri"/>
                <a:cs typeface="Calibri"/>
              </a:rPr>
              <a:t>los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colores</a:t>
            </a: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se</a:t>
            </a:r>
            <a:r>
              <a:rPr sz="18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hacen</a:t>
            </a: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más</a:t>
            </a:r>
            <a:r>
              <a:rPr sz="18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oscuros</a:t>
            </a:r>
            <a:r>
              <a:rPr sz="18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y</a:t>
            </a:r>
            <a:r>
              <a:rPr sz="18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las</a:t>
            </a:r>
            <a:r>
              <a:rPr sz="18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pinceladas</a:t>
            </a: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00"/>
                </a:solidFill>
                <a:latin typeface="Calibri"/>
                <a:cs typeface="Calibri"/>
              </a:rPr>
              <a:t>más </a:t>
            </a: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abocetadas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81000" y="1772792"/>
            <a:ext cx="2694940" cy="5085715"/>
            <a:chOff x="381000" y="1772792"/>
            <a:chExt cx="2694940" cy="508571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4997194"/>
              <a:ext cx="2694432" cy="186080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41" y="1772792"/>
              <a:ext cx="2664269" cy="32344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8638"/>
            <a:ext cx="9144000" cy="376555"/>
          </a:xfrm>
          <a:custGeom>
            <a:avLst/>
            <a:gdLst/>
            <a:ahLst/>
            <a:cxnLst/>
            <a:rect l="l" t="t" r="r" b="b"/>
            <a:pathLst>
              <a:path w="9144000" h="376555">
                <a:moveTo>
                  <a:pt x="9144000" y="0"/>
                </a:moveTo>
                <a:lnTo>
                  <a:pt x="0" y="0"/>
                </a:lnTo>
                <a:lnTo>
                  <a:pt x="0" y="376237"/>
                </a:lnTo>
                <a:lnTo>
                  <a:pt x="9144000" y="37623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899" rIns="0" bIns="0" rtlCol="0">
            <a:spAutoFit/>
          </a:bodyPr>
          <a:lstStyle/>
          <a:p>
            <a:pPr marL="94488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Catedral</a:t>
            </a:r>
            <a:r>
              <a:rPr sz="2400" spc="-65" dirty="0"/>
              <a:t> </a:t>
            </a:r>
            <a:r>
              <a:rPr sz="2400" dirty="0"/>
              <a:t>de</a:t>
            </a:r>
            <a:r>
              <a:rPr sz="2400" spc="-60" dirty="0"/>
              <a:t> </a:t>
            </a:r>
            <a:r>
              <a:rPr sz="2400" spc="-10" dirty="0"/>
              <a:t>Salisbury</a:t>
            </a:r>
            <a:endParaRPr sz="2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0687" y="457198"/>
            <a:ext cx="8255000" cy="63563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76250"/>
          </a:xfrm>
          <a:custGeom>
            <a:avLst/>
            <a:gdLst/>
            <a:ahLst/>
            <a:cxnLst/>
            <a:rect l="l" t="t" r="r" b="b"/>
            <a:pathLst>
              <a:path w="9144000" h="476250">
                <a:moveTo>
                  <a:pt x="9144000" y="0"/>
                </a:moveTo>
                <a:lnTo>
                  <a:pt x="0" y="0"/>
                </a:lnTo>
                <a:lnTo>
                  <a:pt x="0" y="476250"/>
                </a:lnTo>
                <a:lnTo>
                  <a:pt x="9144000" y="47625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09955">
              <a:lnSpc>
                <a:spcPct val="100000"/>
              </a:lnSpc>
              <a:spcBef>
                <a:spcPts val="105"/>
              </a:spcBef>
            </a:pPr>
            <a:r>
              <a:rPr dirty="0"/>
              <a:t>El</a:t>
            </a:r>
            <a:r>
              <a:rPr spc="-25" dirty="0"/>
              <a:t> </a:t>
            </a:r>
            <a:r>
              <a:rPr dirty="0"/>
              <a:t>carro</a:t>
            </a:r>
            <a:r>
              <a:rPr spc="-40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spc="-20" dirty="0"/>
              <a:t>heno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062" y="547749"/>
            <a:ext cx="8718550" cy="626579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49275"/>
          </a:xfrm>
          <a:custGeom>
            <a:avLst/>
            <a:gdLst/>
            <a:ahLst/>
            <a:cxnLst/>
            <a:rect l="l" t="t" r="r" b="b"/>
            <a:pathLst>
              <a:path w="9144000" h="549275">
                <a:moveTo>
                  <a:pt x="0" y="549275"/>
                </a:moveTo>
                <a:lnTo>
                  <a:pt x="9144000" y="549275"/>
                </a:lnTo>
                <a:lnTo>
                  <a:pt x="91440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7496" y="79375"/>
            <a:ext cx="78511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ROMANTICISMO:</a:t>
            </a:r>
            <a:r>
              <a:rPr spc="-40" dirty="0"/>
              <a:t> </a:t>
            </a:r>
            <a:r>
              <a:rPr dirty="0"/>
              <a:t>Blake,</a:t>
            </a:r>
            <a:r>
              <a:rPr spc="-55" dirty="0"/>
              <a:t> </a:t>
            </a:r>
            <a:r>
              <a:rPr dirty="0"/>
              <a:t>William</a:t>
            </a:r>
            <a:r>
              <a:rPr spc="-60" dirty="0"/>
              <a:t> </a:t>
            </a:r>
            <a:r>
              <a:rPr dirty="0"/>
              <a:t>(1757</a:t>
            </a:r>
            <a:r>
              <a:rPr spc="-20" dirty="0"/>
              <a:t> </a:t>
            </a:r>
            <a:r>
              <a:rPr dirty="0"/>
              <a:t>–</a:t>
            </a:r>
            <a:r>
              <a:rPr spc="-30" dirty="0"/>
              <a:t> </a:t>
            </a:r>
            <a:r>
              <a:rPr spc="-10" dirty="0"/>
              <a:t>1827)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57625" y="708482"/>
            <a:ext cx="5088890" cy="4982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4970" marR="471170" indent="-382905">
              <a:lnSpc>
                <a:spcPct val="100000"/>
              </a:lnSpc>
              <a:spcBef>
                <a:spcPts val="105"/>
              </a:spcBef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Blake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escribía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poesías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imprimía,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ilustrándolos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grabados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él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mismo realizaba.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6D9FAF"/>
              </a:buClr>
              <a:buFont typeface="Segoe UI Symbol"/>
              <a:buChar char="⦿"/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6D9FAF"/>
              </a:buClr>
              <a:buFont typeface="Segoe UI Symbol"/>
              <a:buChar char="⦿"/>
            </a:pPr>
            <a:endParaRPr sz="1700">
              <a:latin typeface="Calibri"/>
              <a:cs typeface="Calibri"/>
            </a:endParaRPr>
          </a:p>
          <a:p>
            <a:pPr marL="394970" marR="14604" indent="-382905">
              <a:lnSpc>
                <a:spcPct val="99300"/>
              </a:lnSpc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Blake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tenía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mente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muy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imaginativa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gran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capacidad</a:t>
            </a:r>
            <a:r>
              <a:rPr sz="2000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para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crear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sueños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en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donde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aparecían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otros</a:t>
            </a:r>
            <a:r>
              <a:rPr sz="2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mundos</a:t>
            </a:r>
            <a:r>
              <a:rPr sz="2000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sacados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sus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lecturas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sobre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Antigüedad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6D9FAF"/>
              </a:buClr>
              <a:buFont typeface="Segoe UI Symbol"/>
              <a:buChar char="⦿"/>
            </a:pPr>
            <a:endParaRPr sz="3200">
              <a:latin typeface="Calibri"/>
              <a:cs typeface="Calibri"/>
            </a:endParaRPr>
          </a:p>
          <a:p>
            <a:pPr marL="394970" marR="5080" indent="-382905">
              <a:lnSpc>
                <a:spcPct val="99500"/>
              </a:lnSpc>
              <a:buClr>
                <a:srgbClr val="6D9FAF"/>
              </a:buClr>
              <a:buSzPct val="80000"/>
              <a:buFont typeface="Segoe UI Symbol"/>
              <a:buChar char="⦿"/>
              <a:tabLst>
                <a:tab pos="394970" algn="l"/>
                <a:tab pos="39560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figuras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musculosas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de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Miguel</a:t>
            </a:r>
            <a:r>
              <a:rPr sz="20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Angel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influyeron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estilo,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sin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embargo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diferencia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este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que</a:t>
            </a:r>
            <a:r>
              <a:rPr sz="2000" spc="-5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Blake</a:t>
            </a:r>
            <a:r>
              <a:rPr sz="20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marca</a:t>
            </a:r>
            <a:r>
              <a:rPr sz="20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mucho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las</a:t>
            </a:r>
            <a:r>
              <a:rPr sz="200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líneas y</a:t>
            </a:r>
            <a:r>
              <a:rPr sz="200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los</a:t>
            </a:r>
            <a:r>
              <a:rPr sz="2000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cuerpos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tienen</a:t>
            </a:r>
            <a:r>
              <a:rPr sz="200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una</a:t>
            </a:r>
            <a:r>
              <a:rPr sz="2000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gran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flexibilidad</a:t>
            </a:r>
            <a:r>
              <a:rPr sz="2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00"/>
                </a:solidFill>
                <a:latin typeface="Calibri"/>
                <a:cs typeface="Calibri"/>
              </a:rPr>
              <a:t>y</a:t>
            </a:r>
            <a:r>
              <a:rPr sz="2000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00"/>
                </a:solidFill>
                <a:latin typeface="Calibri"/>
                <a:cs typeface="Calibri"/>
              </a:rPr>
              <a:t>movimiento</a:t>
            </a:r>
            <a:r>
              <a:rPr sz="2800" spc="-10" dirty="0">
                <a:solidFill>
                  <a:srgbClr val="FFFF00"/>
                </a:solidFill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95883" y="1700783"/>
            <a:ext cx="2551430" cy="5157470"/>
            <a:chOff x="595883" y="1700783"/>
            <a:chExt cx="2551430" cy="515747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5883" y="4797550"/>
              <a:ext cx="2551176" cy="206044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1555" y="1700783"/>
              <a:ext cx="2520264" cy="31062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6101" y="779526"/>
            <a:ext cx="5121275" cy="37448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" y="765175"/>
            <a:ext cx="3632200" cy="4962525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6200" y="188912"/>
            <a:ext cx="3632200" cy="462280"/>
          </a:xfrm>
          <a:custGeom>
            <a:avLst/>
            <a:gdLst/>
            <a:ahLst/>
            <a:cxnLst/>
            <a:rect l="l" t="t" r="r" b="b"/>
            <a:pathLst>
              <a:path w="3632200" h="462280">
                <a:moveTo>
                  <a:pt x="3632200" y="0"/>
                </a:moveTo>
                <a:lnTo>
                  <a:pt x="0" y="0"/>
                </a:lnTo>
                <a:lnTo>
                  <a:pt x="0" y="461962"/>
                </a:lnTo>
                <a:lnTo>
                  <a:pt x="3632200" y="461962"/>
                </a:lnTo>
                <a:lnTo>
                  <a:pt x="363220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0453" y="202184"/>
            <a:ext cx="27209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Dios</a:t>
            </a:r>
            <a:r>
              <a:rPr sz="2400" spc="-25" dirty="0"/>
              <a:t> </a:t>
            </a:r>
            <a:r>
              <a:rPr sz="2400" dirty="0"/>
              <a:t>como</a:t>
            </a:r>
            <a:r>
              <a:rPr sz="2400" spc="-30" dirty="0"/>
              <a:t> </a:t>
            </a:r>
            <a:r>
              <a:rPr sz="2400" spc="-10" dirty="0"/>
              <a:t>arquitecto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3841750" y="219075"/>
            <a:ext cx="5148580" cy="400050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29209" rIns="0" bIns="0" rtlCol="0">
            <a:spAutoFit/>
          </a:bodyPr>
          <a:lstStyle/>
          <a:p>
            <a:pPr marL="316230">
              <a:lnSpc>
                <a:spcPct val="100000"/>
              </a:lnSpc>
              <a:spcBef>
                <a:spcPts val="229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Cuerpo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Abel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encontrado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Adán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Eva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987" y="115887"/>
            <a:ext cx="4040504" cy="506730"/>
          </a:xfrm>
          <a:custGeom>
            <a:avLst/>
            <a:gdLst/>
            <a:ahLst/>
            <a:cxnLst/>
            <a:rect l="l" t="t" r="r" b="b"/>
            <a:pathLst>
              <a:path w="4040504" h="506730">
                <a:moveTo>
                  <a:pt x="4040124" y="0"/>
                </a:moveTo>
                <a:lnTo>
                  <a:pt x="0" y="0"/>
                </a:lnTo>
                <a:lnTo>
                  <a:pt x="0" y="506412"/>
                </a:lnTo>
                <a:lnTo>
                  <a:pt x="4040124" y="506412"/>
                </a:lnTo>
                <a:lnTo>
                  <a:pt x="4040124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58672" y="86613"/>
            <a:ext cx="19767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Dragón</a:t>
            </a:r>
            <a:r>
              <a:rPr sz="32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rojo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05351" y="119062"/>
            <a:ext cx="4939030" cy="503555"/>
          </a:xfrm>
          <a:custGeom>
            <a:avLst/>
            <a:gdLst/>
            <a:ahLst/>
            <a:cxnLst/>
            <a:rect l="l" t="t" r="r" b="b"/>
            <a:pathLst>
              <a:path w="4939030" h="503555">
                <a:moveTo>
                  <a:pt x="4938649" y="0"/>
                </a:moveTo>
                <a:lnTo>
                  <a:pt x="0" y="0"/>
                </a:lnTo>
                <a:lnTo>
                  <a:pt x="0" y="503237"/>
                </a:lnTo>
                <a:lnTo>
                  <a:pt x="4938649" y="503237"/>
                </a:lnTo>
                <a:lnTo>
                  <a:pt x="4938649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1275" y="733425"/>
            <a:ext cx="9102725" cy="5283200"/>
            <a:chOff x="41275" y="733425"/>
            <a:chExt cx="9102725" cy="52832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78300" y="809497"/>
              <a:ext cx="4965699" cy="382435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75" y="733425"/>
              <a:ext cx="4098925" cy="52832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04305" y="88214"/>
            <a:ext cx="134112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10" dirty="0">
                <a:latin typeface="Calibri"/>
                <a:cs typeface="Calibri"/>
              </a:rPr>
              <a:t>Newton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1266</Words>
  <Application>Microsoft Office PowerPoint</Application>
  <PresentationFormat>Presentación en pantalla (4:3)</PresentationFormat>
  <Paragraphs>142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2" baseType="lpstr">
      <vt:lpstr>Arial</vt:lpstr>
      <vt:lpstr>Calibri</vt:lpstr>
      <vt:lpstr>Segoe UI Symbol</vt:lpstr>
      <vt:lpstr>Times New Roman</vt:lpstr>
      <vt:lpstr>Wingdings</vt:lpstr>
      <vt:lpstr>Office Theme</vt:lpstr>
      <vt:lpstr>Presentación de PowerPoint</vt:lpstr>
      <vt:lpstr>Pintura del siglo XIX</vt:lpstr>
      <vt:lpstr>ROMANTICISMO: Jean Louis Géricault (1791-1824)</vt:lpstr>
      <vt:lpstr>La balsa de la medusa</vt:lpstr>
      <vt:lpstr>Oficial de la Guardia Imperial</vt:lpstr>
      <vt:lpstr>ROMANTICISMO: Eugèn Delacroix (1798 - 1863)</vt:lpstr>
      <vt:lpstr>La libertad guiando al pueblo</vt:lpstr>
      <vt:lpstr>La libertad guiando al pueblo</vt:lpstr>
      <vt:lpstr>La muerte de Sardanápalo</vt:lpstr>
      <vt:lpstr>La barca de Dante</vt:lpstr>
      <vt:lpstr>La batalla de Quíos</vt:lpstr>
      <vt:lpstr>ROMANTICISMO: Friedrich, Caspar David</vt:lpstr>
      <vt:lpstr>Abadía en el encinar</vt:lpstr>
      <vt:lpstr>Rocas cretáceas en Rügen</vt:lpstr>
      <vt:lpstr>Presentación de PowerPoint</vt:lpstr>
      <vt:lpstr>El Mar Helado</vt:lpstr>
      <vt:lpstr>El Mar Helado</vt:lpstr>
      <vt:lpstr>ROMANTICISMO : W. Turner 1775 - 1851</vt:lpstr>
      <vt:lpstr>El temerario remolcado a dique seco</vt:lpstr>
      <vt:lpstr>Barco eslavo</vt:lpstr>
      <vt:lpstr>ROMANTICISMO: Constable, John</vt:lpstr>
      <vt:lpstr>Catedral de Salisbury</vt:lpstr>
      <vt:lpstr>El carro de heno</vt:lpstr>
      <vt:lpstr>ROMANTICISMO: Blake, William (1757 – 1827)</vt:lpstr>
      <vt:lpstr>Dios como arquitecto</vt:lpstr>
      <vt:lpstr>Newton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Encarna Pérez Morales -SEK El Castillo-</dc:creator>
  <cp:lastModifiedBy>Maria Sanz</cp:lastModifiedBy>
  <cp:revision>3</cp:revision>
  <dcterms:created xsi:type="dcterms:W3CDTF">2022-07-19T08:20:32Z</dcterms:created>
  <dcterms:modified xsi:type="dcterms:W3CDTF">2022-07-20T11:22:15Z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2013-05-05T00:00:00Z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2022-07-19T00:00:00Z</vt:filetime>
  </property>
  <property fmtid="{D5CDD505-2E9C-101B-9397-08002B2CF9AE}" pid="5" name="Producer">
    <vt:lpwstr>Microsoft® PowerPoint® 2010</vt:lpwstr>
  </property>
</Properties>
</file>