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3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26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0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77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776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2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36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8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2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78519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7910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31532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4135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163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68857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00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60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140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7C29CCF-C745-42EC-97DB-A990637AAA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MIGRACIONES</a:t>
            </a:r>
            <a:br>
              <a:rPr lang="es-ES" dirty="0"/>
            </a:br>
            <a:endParaRPr lang="es-ES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ADA5A8FB-E615-4E57-A9CC-D02CB9462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4777379"/>
            <a:ext cx="10758749" cy="1543907"/>
          </a:xfrm>
        </p:spPr>
        <p:txBody>
          <a:bodyPr/>
          <a:lstStyle/>
          <a:p>
            <a:pPr algn="r"/>
            <a:endParaRPr lang="es-ES" dirty="0"/>
          </a:p>
          <a:p>
            <a:pPr algn="r"/>
            <a:r>
              <a:rPr lang="es-ES" dirty="0"/>
              <a:t>MARIA SANZ</a:t>
            </a:r>
          </a:p>
          <a:p>
            <a:pPr algn="r"/>
            <a:r>
              <a:rPr lang="es-ES" dirty="0"/>
              <a:t>IES FORTUNY</a:t>
            </a:r>
          </a:p>
        </p:txBody>
      </p:sp>
    </p:spTree>
    <p:extLst>
      <p:ext uri="{BB962C8B-B14F-4D97-AF65-F5344CB8AC3E}">
        <p14:creationId xmlns:p14="http://schemas.microsoft.com/office/powerpoint/2010/main" val="360876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C58B6-5BB3-463D-85C2-35EB50CF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s-ES" sz="4400" b="1" dirty="0"/>
              <a:t>¿</a:t>
            </a:r>
            <a:r>
              <a:rPr lang="en-US" altLang="es-ES" sz="4400" b="1" dirty="0" err="1"/>
              <a:t>Qué</a:t>
            </a:r>
            <a:r>
              <a:rPr lang="en-US" altLang="es-ES" sz="4400" b="1" dirty="0"/>
              <a:t> se </a:t>
            </a:r>
            <a:r>
              <a:rPr lang="en-US" altLang="es-ES" sz="4400" b="1" dirty="0" err="1"/>
              <a:t>entiende</a:t>
            </a:r>
            <a:r>
              <a:rPr lang="en-US" altLang="es-ES" sz="4400" b="1" dirty="0"/>
              <a:t> </a:t>
            </a:r>
            <a:r>
              <a:rPr lang="en-US" altLang="es-ES" sz="4400" b="1" dirty="0" err="1"/>
              <a:t>por</a:t>
            </a:r>
            <a:r>
              <a:rPr lang="en-US" altLang="es-ES" sz="4400" b="1" dirty="0"/>
              <a:t> </a:t>
            </a:r>
            <a:r>
              <a:rPr lang="en-US" altLang="es-ES" sz="4400" b="1" dirty="0" err="1"/>
              <a:t>migración</a:t>
            </a:r>
            <a:r>
              <a:rPr lang="en-US" altLang="es-ES" sz="4400" b="1" dirty="0"/>
              <a:t>?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0F53EB-2264-497A-B405-BFC12B431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None/>
            </a:pPr>
            <a:endParaRPr lang="en-US" altLang="es-ES" sz="4000" dirty="0"/>
          </a:p>
          <a:p>
            <a:pPr algn="just">
              <a:buFont typeface="Arial" panose="020B0604020202020204" pitchFamily="34" charset="0"/>
              <a:buNone/>
            </a:pPr>
            <a:r>
              <a:rPr lang="en-US" altLang="es-ES" sz="4000" dirty="0"/>
              <a:t>  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Migración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movimiento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permanente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población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region a </a:t>
            </a:r>
            <a:r>
              <a:rPr lang="en-US" altLang="es-E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otra</a:t>
            </a:r>
            <a:r>
              <a:rPr lang="en-US" altLang="es-E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029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6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69000"/>
                  <a:hueMod val="108000"/>
                  <a:satMod val="164000"/>
                  <a:lumMod val="74000"/>
                </a:schemeClr>
                <a:schemeClr val="bg2">
                  <a:tint val="96000"/>
                  <a:hueMod val="88000"/>
                  <a:satMod val="140000"/>
                  <a:lumMod val="132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43" name="Picture 14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5" name="Picture 144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7" name="Oval 14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9" name="Picture 14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1" name="Picture 15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53" name="Rectangle 15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Marcador de contenido 4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40890ACE-16DE-440E-AF8A-6BB45DB07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5" name="Rectangle 15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50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3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pic>
        <p:nvPicPr>
          <p:cNvPr id="1026" name="Picture 2" descr="http://jorgecespedesflores.weebly.com/uploads/3/1/9/9/31992865/530783_orig.jpg">
            <a:extLst>
              <a:ext uri="{FF2B5EF4-FFF2-40B4-BE49-F238E27FC236}">
                <a16:creationId xmlns:a16="http://schemas.microsoft.com/office/drawing/2014/main" id="{B425AC42-0652-4A6E-9DB2-B4E40B16E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172" y="1913964"/>
            <a:ext cx="6873407" cy="359135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297413-72BA-499D-850D-F0E1D7E5A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 altLang="es-ES" dirty="0">
                <a:solidFill>
                  <a:srgbClr val="EBEBEB"/>
                </a:solidFill>
              </a:rPr>
              <a:t>¿</a:t>
            </a:r>
            <a:r>
              <a:rPr lang="en-US" altLang="es-ES" dirty="0" err="1">
                <a:solidFill>
                  <a:srgbClr val="EBEBEB"/>
                </a:solidFill>
              </a:rPr>
              <a:t>Qué</a:t>
            </a:r>
            <a:r>
              <a:rPr lang="en-US" altLang="es-ES" dirty="0">
                <a:solidFill>
                  <a:srgbClr val="EBEBEB"/>
                </a:solidFill>
              </a:rPr>
              <a:t> </a:t>
            </a:r>
            <a:r>
              <a:rPr lang="en-US" altLang="es-ES" dirty="0" err="1">
                <a:solidFill>
                  <a:srgbClr val="EBEBEB"/>
                </a:solidFill>
              </a:rPr>
              <a:t>es</a:t>
            </a:r>
            <a:r>
              <a:rPr lang="en-US" altLang="es-ES" dirty="0">
                <a:solidFill>
                  <a:srgbClr val="EBEBEB"/>
                </a:solidFill>
              </a:rPr>
              <a:t> </a:t>
            </a:r>
            <a:r>
              <a:rPr lang="en-US" altLang="es-ES" dirty="0" err="1">
                <a:solidFill>
                  <a:srgbClr val="EBEBEB"/>
                </a:solidFill>
              </a:rPr>
              <a:t>emigración</a:t>
            </a:r>
            <a:r>
              <a:rPr lang="en-US" altLang="es-ES" dirty="0">
                <a:solidFill>
                  <a:srgbClr val="EBEBEB"/>
                </a:solidFill>
              </a:rPr>
              <a:t>?</a:t>
            </a:r>
            <a:endParaRPr lang="es-ES" dirty="0">
              <a:solidFill>
                <a:srgbClr val="EBEBE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9DB7BA-AC96-4F04-B51E-9D769F7E2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5819" y="2248981"/>
            <a:ext cx="5254806" cy="4609019"/>
          </a:xfrm>
        </p:spPr>
        <p:txBody>
          <a:bodyPr>
            <a:normAutofit/>
          </a:bodyPr>
          <a:lstStyle/>
          <a:p>
            <a:endParaRPr lang="en-US" altLang="es-ES" dirty="0">
              <a:solidFill>
                <a:srgbClr val="EBEBEB"/>
              </a:solidFill>
            </a:endParaRPr>
          </a:p>
          <a:p>
            <a:pPr algn="just"/>
            <a:r>
              <a:rPr lang="es-ES" dirty="0">
                <a:solidFill>
                  <a:schemeClr val="bg1"/>
                </a:solidFill>
              </a:rPr>
              <a:t> Es el movimiento de población que consiste en dejar el lugar de residencia para establecerse en otro país o región, generalmente por causas económicas o sociales</a:t>
            </a:r>
          </a:p>
          <a:p>
            <a:endParaRPr lang="es-ES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665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3" name="Picture 7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5" name="Picture 74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77" name="Oval 7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9" name="Picture 7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81" name="Picture 8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83" name="Rectangle 8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8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3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91" name="Freeform: Shape 9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Cifras y gráficos para entender la crisis migratoria en Europa">
            <a:extLst>
              <a:ext uri="{FF2B5EF4-FFF2-40B4-BE49-F238E27FC236}">
                <a16:creationId xmlns:a16="http://schemas.microsoft.com/office/drawing/2014/main" id="{DAB4C2CD-6D56-4685-B07E-1AAD315D6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9" y="1670957"/>
            <a:ext cx="6270662" cy="356084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69AFF6-C86A-47C5-9EB0-A8EE8D3EE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Cuando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alguien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deja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país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para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ir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otra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nación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hablamos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 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migraciones</a:t>
            </a:r>
            <a:r>
              <a:rPr lang="en-US" altLang="es-E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es-E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internacionale</a:t>
            </a:r>
            <a:r>
              <a:rPr lang="en-US" altLang="es-ES" sz="3000" dirty="0">
                <a:solidFill>
                  <a:srgbClr val="EBEBEB"/>
                </a:solidFill>
              </a:rPr>
              <a:t>.</a:t>
            </a:r>
            <a:endParaRPr lang="en-US" sz="3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3DA006-5A70-4AE5-92A2-00FAD17B7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580" y="5075582"/>
            <a:ext cx="8825659" cy="2362200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6598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E7BFDF-5663-4A44-886F-D335DA3A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31732F-CEF9-4A42-8F96-E4A53C0F4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en-US" altLang="es-ES" dirty="0"/>
          </a:p>
          <a:p>
            <a:endParaRPr lang="en-US" altLang="es-ES" dirty="0"/>
          </a:p>
          <a:p>
            <a:endParaRPr lang="en-US" altLang="es-ES" dirty="0"/>
          </a:p>
          <a:p>
            <a:r>
              <a:rPr lang="en-US" altLang="es-ES" dirty="0" err="1"/>
              <a:t>Factores</a:t>
            </a:r>
            <a:r>
              <a:rPr lang="en-US" altLang="es-ES" dirty="0"/>
              <a:t> </a:t>
            </a:r>
            <a:r>
              <a:rPr lang="en-US" altLang="es-ES" dirty="0" err="1"/>
              <a:t>incitadores</a:t>
            </a:r>
            <a:r>
              <a:rPr lang="en-US" altLang="es-ES" dirty="0"/>
              <a:t> – son </a:t>
            </a:r>
            <a:r>
              <a:rPr lang="en-US" altLang="es-ES" dirty="0" err="1"/>
              <a:t>aquellos</a:t>
            </a:r>
            <a:r>
              <a:rPr lang="en-US" altLang="es-ES" dirty="0"/>
              <a:t> que </a:t>
            </a:r>
            <a:r>
              <a:rPr lang="en-US" altLang="es-ES" dirty="0" err="1"/>
              <a:t>hacen</a:t>
            </a:r>
            <a:r>
              <a:rPr lang="en-US" altLang="es-ES" dirty="0"/>
              <a:t> que la </a:t>
            </a:r>
            <a:r>
              <a:rPr lang="en-US" altLang="es-ES" dirty="0" err="1"/>
              <a:t>población</a:t>
            </a:r>
            <a:r>
              <a:rPr lang="en-US" altLang="es-ES" dirty="0"/>
              <a:t> </a:t>
            </a:r>
            <a:r>
              <a:rPr lang="en-US" altLang="es-ES" dirty="0" err="1"/>
              <a:t>decida</a:t>
            </a:r>
            <a:r>
              <a:rPr lang="en-US" altLang="es-ES" dirty="0"/>
              <a:t> abandoner </a:t>
            </a:r>
            <a:r>
              <a:rPr lang="en-US" altLang="es-ES" dirty="0" err="1"/>
              <a:t>su</a:t>
            </a:r>
            <a:r>
              <a:rPr lang="en-US" altLang="es-ES" dirty="0"/>
              <a:t> </a:t>
            </a:r>
            <a:r>
              <a:rPr lang="en-US" altLang="es-ES" dirty="0" err="1"/>
              <a:t>lugar</a:t>
            </a:r>
            <a:r>
              <a:rPr lang="en-US" altLang="es-ES" dirty="0"/>
              <a:t> de </a:t>
            </a:r>
            <a:r>
              <a:rPr lang="en-US" altLang="es-ES" dirty="0" err="1"/>
              <a:t>residencia</a:t>
            </a:r>
            <a:endParaRPr lang="en-US" altLang="es-ES" dirty="0"/>
          </a:p>
          <a:p>
            <a:r>
              <a:rPr lang="en-US" altLang="es-ES" dirty="0" err="1"/>
              <a:t>Factores</a:t>
            </a:r>
            <a:r>
              <a:rPr lang="en-US" altLang="es-ES" dirty="0"/>
              <a:t> que </a:t>
            </a:r>
            <a:r>
              <a:rPr lang="en-US" altLang="es-ES" dirty="0" err="1"/>
              <a:t>atraen</a:t>
            </a:r>
            <a:r>
              <a:rPr lang="en-US" altLang="es-ES" dirty="0"/>
              <a:t> la </a:t>
            </a:r>
            <a:r>
              <a:rPr lang="en-US" altLang="es-ES" dirty="0" err="1"/>
              <a:t>emigración</a:t>
            </a:r>
            <a:r>
              <a:rPr lang="en-US" altLang="es-ES" dirty="0"/>
              <a:t> – </a:t>
            </a:r>
            <a:r>
              <a:rPr lang="en-US" altLang="es-ES" dirty="0" err="1"/>
              <a:t>Aspectos</a:t>
            </a:r>
            <a:r>
              <a:rPr lang="en-US" altLang="es-ES" dirty="0"/>
              <a:t> que </a:t>
            </a:r>
            <a:r>
              <a:rPr lang="en-US" altLang="es-ES" dirty="0" err="1"/>
              <a:t>hacen</a:t>
            </a:r>
            <a:r>
              <a:rPr lang="en-US" altLang="es-ES" dirty="0"/>
              <a:t> que las personas </a:t>
            </a:r>
            <a:r>
              <a:rPr lang="en-US" altLang="es-ES" dirty="0" err="1"/>
              <a:t>decidan</a:t>
            </a:r>
            <a:r>
              <a:rPr lang="en-US" altLang="es-ES" dirty="0"/>
              <a:t> </a:t>
            </a:r>
            <a:r>
              <a:rPr lang="en-US" altLang="es-ES" dirty="0" err="1"/>
              <a:t>establecerse</a:t>
            </a:r>
            <a:r>
              <a:rPr lang="en-US" altLang="es-ES" dirty="0"/>
              <a:t> </a:t>
            </a:r>
            <a:r>
              <a:rPr lang="en-US" altLang="es-ES" dirty="0" err="1"/>
              <a:t>en</a:t>
            </a:r>
            <a:r>
              <a:rPr lang="en-US" altLang="es-ES" dirty="0"/>
              <a:t> un sitio.</a:t>
            </a:r>
            <a:endParaRPr lang="es-E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DFAFFDA-08BA-4688-9E0B-6F9A7B37869D}"/>
              </a:ext>
            </a:extLst>
          </p:cNvPr>
          <p:cNvSpPr/>
          <p:nvPr/>
        </p:nvSpPr>
        <p:spPr>
          <a:xfrm>
            <a:off x="1669773" y="152401"/>
            <a:ext cx="8534400" cy="1676400"/>
          </a:xfrm>
          <a:prstGeom prst="rect">
            <a:avLst/>
          </a:prstGeom>
          <a:solidFill>
            <a:srgbClr val="00B050"/>
          </a:solidFill>
          <a:effectLst>
            <a:outerShdw blurRad="292100" dist="101600" dir="4380000" sx="99000" sy="99000" algn="ctr" rotWithShape="0">
              <a:schemeClr val="tx1">
                <a:alpha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incitadores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disuasivos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emigración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C:\Documents and Settings\Blessing\Desktop\push_factors.png">
            <a:extLst>
              <a:ext uri="{FF2B5EF4-FFF2-40B4-BE49-F238E27FC236}">
                <a16:creationId xmlns:a16="http://schemas.microsoft.com/office/drawing/2014/main" id="{46025CF3-17A4-44FF-8D39-471699CE5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54" y="2438400"/>
            <a:ext cx="83518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800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69000"/>
                  <a:hueMod val="108000"/>
                  <a:satMod val="164000"/>
                  <a:lumMod val="74000"/>
                </a:schemeClr>
                <a:schemeClr val="bg2">
                  <a:tint val="96000"/>
                  <a:hueMod val="88000"/>
                  <a:satMod val="140000"/>
                  <a:lumMod val="132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:\Documents and Settings\Blessing\Desktop\20101026.jpg">
            <a:extLst>
              <a:ext uri="{FF2B5EF4-FFF2-40B4-BE49-F238E27FC236}">
                <a16:creationId xmlns:a16="http://schemas.microsoft.com/office/drawing/2014/main" id="{78FABF78-8B53-48C2-85E5-1F1EDA5ED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6"/>
          <a:stretch/>
        </p:blipFill>
        <p:spPr bwMode="auto">
          <a:xfrm>
            <a:off x="6100398" y="10"/>
            <a:ext cx="60944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C66F62-CF81-47ED-85FA-88391D1E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8" y="629266"/>
            <a:ext cx="4802031" cy="16419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/>
              <a:t>PUSH FACTORS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4BBE06-9DBC-45E6-ACDF-2449782A8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668" y="2438400"/>
            <a:ext cx="4802031" cy="3809999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Font typeface="Wingdings 3" charset="2"/>
              <a:buChar char=""/>
            </a:pPr>
            <a:r>
              <a:rPr lang="en-US" altLang="es-ES" sz="2800" dirty="0"/>
              <a:t>War</a:t>
            </a:r>
          </a:p>
          <a:p>
            <a:pPr marL="457200" indent="-457200">
              <a:buFont typeface="Wingdings 3" charset="2"/>
              <a:buChar char=""/>
            </a:pPr>
            <a:r>
              <a:rPr lang="en-US" altLang="es-ES" sz="2800" dirty="0"/>
              <a:t>Crime and violence</a:t>
            </a:r>
          </a:p>
          <a:p>
            <a:pPr marL="457200" indent="-457200">
              <a:buFont typeface="Wingdings 3" charset="2"/>
              <a:buChar char=""/>
            </a:pPr>
            <a:r>
              <a:rPr lang="en-US" altLang="es-ES" sz="2800" dirty="0"/>
              <a:t>Poor educational opportunities</a:t>
            </a:r>
          </a:p>
          <a:p>
            <a:pPr marL="457200" indent="-457200">
              <a:buFont typeface="Wingdings 3" charset="2"/>
              <a:buChar char=""/>
            </a:pPr>
            <a:r>
              <a:rPr lang="en-US" altLang="es-ES" sz="2800" dirty="0"/>
              <a:t>Limited or no jobs</a:t>
            </a:r>
          </a:p>
          <a:p>
            <a:pPr marL="457200" indent="-457200">
              <a:buFont typeface="Wingdings 3" charset="2"/>
              <a:buChar char="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54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756B1-50C0-4A3B-92B0-E8EC5CF5A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altLang="es-ES" dirty="0"/>
            </a:br>
            <a:endParaRPr lang="es-ES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2BC4863-81D7-4801-AB05-205CB76A2325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D58FFA-4086-468B-A686-112ACBD15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0020" y="788670"/>
            <a:ext cx="6079913" cy="5109210"/>
          </a:xfrm>
        </p:spPr>
        <p:txBody>
          <a:bodyPr>
            <a:normAutofit lnSpcReduction="10000"/>
          </a:bodyPr>
          <a:lstStyle/>
          <a:p>
            <a:endParaRPr lang="en-US" altLang="es-ES" sz="3000" dirty="0"/>
          </a:p>
          <a:p>
            <a:endParaRPr lang="en-US" altLang="es-ES" sz="3000" dirty="0"/>
          </a:p>
          <a:p>
            <a:endParaRPr lang="en-US" altLang="es-ES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s-ES" sz="3000" dirty="0"/>
              <a:t>Lack of basic infrastructure – housing, water, light, roads etc.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s-ES" sz="3000" dirty="0"/>
              <a:t>Low wages/salaries.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s-ES" sz="3000" dirty="0"/>
              <a:t>Limited or no recreational facilities.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es-ES" sz="3000" dirty="0"/>
              <a:t>Lack of technologies.</a:t>
            </a:r>
          </a:p>
          <a:p>
            <a:endParaRPr lang="es-E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62165BF-0DA1-42AF-87F8-B124A2136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844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Documents and Settings\Blessing\Desktop\20101026.jpg">
            <a:extLst>
              <a:ext uri="{FF2B5EF4-FFF2-40B4-BE49-F238E27FC236}">
                <a16:creationId xmlns:a16="http://schemas.microsoft.com/office/drawing/2014/main" id="{A23DE643-1840-4D2D-8140-27AF7506A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933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644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69000"/>
                  <a:hueMod val="108000"/>
                  <a:satMod val="164000"/>
                  <a:lumMod val="74000"/>
                </a:schemeClr>
                <a:schemeClr val="bg2">
                  <a:tint val="96000"/>
                  <a:hueMod val="88000"/>
                  <a:satMod val="140000"/>
                  <a:lumMod val="132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3640D05A-2E78-4B92-8774-1A2B98977D6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" b="14878"/>
          <a:stretch/>
        </p:blipFill>
        <p:spPr bwMode="auto">
          <a:xfrm>
            <a:off x="-130609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C45557-C442-4442-AD84-4CE103A24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94E38E7-C3CF-4F61-B045-CEF3CAB1F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22828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827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B07A3F-B0D4-4802-AA1C-08C13937C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2133600"/>
            <a:ext cx="6087533" cy="28956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 err="1"/>
              <a:t>Availability</a:t>
            </a:r>
            <a:r>
              <a:rPr lang="es-ES" sz="2800" dirty="0"/>
              <a:t> </a:t>
            </a:r>
            <a:r>
              <a:rPr lang="es-ES" sz="2800" dirty="0" err="1"/>
              <a:t>of</a:t>
            </a:r>
            <a:r>
              <a:rPr lang="es-ES" sz="2800" dirty="0"/>
              <a:t> Jobs.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 err="1"/>
              <a:t>Technological</a:t>
            </a:r>
            <a:r>
              <a:rPr lang="es-ES" sz="2800" dirty="0"/>
              <a:t> </a:t>
            </a:r>
            <a:r>
              <a:rPr lang="es-ES" sz="2800" dirty="0" err="1"/>
              <a:t>advancements</a:t>
            </a: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/>
              <a:t>High </a:t>
            </a:r>
            <a:r>
              <a:rPr lang="es-ES" sz="2800" dirty="0" err="1"/>
              <a:t>wages</a:t>
            </a: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 err="1"/>
              <a:t>Political</a:t>
            </a:r>
            <a:r>
              <a:rPr lang="es-ES" sz="2800" dirty="0"/>
              <a:t> </a:t>
            </a:r>
            <a:r>
              <a:rPr lang="es-ES" sz="2800" dirty="0" err="1"/>
              <a:t>stability</a:t>
            </a: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/>
              <a:t>Low </a:t>
            </a:r>
            <a:r>
              <a:rPr lang="es-ES" sz="2800" dirty="0" err="1"/>
              <a:t>crime</a:t>
            </a:r>
            <a:r>
              <a:rPr lang="es-ES" sz="2800" dirty="0"/>
              <a:t> </a:t>
            </a:r>
            <a:r>
              <a:rPr lang="es-ES" sz="2800" dirty="0" err="1"/>
              <a:t>rate</a:t>
            </a: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/>
              <a:t>Good </a:t>
            </a:r>
            <a:r>
              <a:rPr lang="es-ES" sz="2800" dirty="0" err="1"/>
              <a:t>infrastructures</a:t>
            </a: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F0DBFEA-2AE6-4EE9-8296-10B87808D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22828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F66244C-6032-4999-8E74-385E71C85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721" y="4850130"/>
            <a:ext cx="22828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534CBC80-105C-4BCC-A2F5-4F55564C89A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3" r="26283"/>
          <a:stretch/>
        </p:blipFill>
        <p:spPr bwMode="auto">
          <a:xfrm>
            <a:off x="8316849" y="1223010"/>
            <a:ext cx="3875151" cy="553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94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A5333DAD-1137-4BFB-A331-C0A53E2079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7125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D8DDCE0E-FAA7-46E1-9860-FBDA5A352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8230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C6319E8-24F5-4F63-9105-EF2DABC50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009" y="643467"/>
            <a:ext cx="948266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6028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B32B0-F511-49E2-B745-D9A5AB87F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69489" cy="5822352"/>
          </a:xfrm>
        </p:spPr>
        <p:txBody>
          <a:bodyPr/>
          <a:lstStyle/>
          <a:p>
            <a:r>
              <a:rPr lang="es-ES" sz="5400" dirty="0"/>
              <a:t>        ¿Qué opinas?</a:t>
            </a:r>
            <a:br>
              <a:rPr lang="es-ES" sz="5400" dirty="0"/>
            </a:br>
            <a:br>
              <a:rPr lang="es-ES" sz="5400" dirty="0"/>
            </a:br>
            <a:r>
              <a:rPr lang="es-ES" sz="3600" dirty="0"/>
              <a:t>¿Por qué muchos jóvenes españoles se van de nuestro país en la actualidad? 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/>
              <a:t>¿Te gustaría emigrar? ¿Por qué? ¿A dónde irías?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/>
              <a:t>¿Por qué llegan emigrantes a España? do </a:t>
            </a:r>
            <a:r>
              <a:rPr lang="es-ES" sz="3600" dirty="0" err="1"/>
              <a:t>some</a:t>
            </a:r>
            <a:r>
              <a:rPr lang="es-ES" sz="3600" dirty="0"/>
              <a:t> </a:t>
            </a:r>
            <a:r>
              <a:rPr lang="es-ES" sz="3600" dirty="0" err="1"/>
              <a:t>people</a:t>
            </a:r>
            <a:r>
              <a:rPr lang="es-ES" sz="3600" dirty="0"/>
              <a:t> come </a:t>
            </a:r>
            <a:r>
              <a:rPr lang="es-ES" sz="3600" dirty="0" err="1"/>
              <a:t>to</a:t>
            </a:r>
            <a:r>
              <a:rPr lang="es-ES" sz="3600" dirty="0"/>
              <a:t> </a:t>
            </a:r>
            <a:r>
              <a:rPr lang="es-ES" sz="3600" dirty="0" err="1"/>
              <a:t>Spain</a:t>
            </a:r>
            <a:r>
              <a:rPr lang="es-ES" sz="3600" dirty="0"/>
              <a:t>?</a:t>
            </a:r>
            <a:br>
              <a:rPr lang="es-ES" sz="3600" dirty="0"/>
            </a:br>
            <a:br>
              <a:rPr lang="es-ES" sz="3600" dirty="0"/>
            </a:b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4037663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177</Words>
  <Application>Microsoft Office PowerPoint</Application>
  <PresentationFormat>Panorámica</PresentationFormat>
  <Paragraphs>37</Paragraphs>
  <Slides>14</Slides>
  <Notes>0</Notes>
  <HiddenSlides>5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Wingdings</vt:lpstr>
      <vt:lpstr>Wingdings 3</vt:lpstr>
      <vt:lpstr>Ion</vt:lpstr>
      <vt:lpstr>MIGRACIONES </vt:lpstr>
      <vt:lpstr>¿Qué se entiende por migración?</vt:lpstr>
      <vt:lpstr>Presentación de PowerPoint</vt:lpstr>
      <vt:lpstr>¿Qué es emigración?</vt:lpstr>
      <vt:lpstr>Cuando alguien deja su país para ir a otra nación hablamos de  migraciones internacionale.</vt:lpstr>
      <vt:lpstr>Presentación de PowerPoint</vt:lpstr>
      <vt:lpstr>PUSH FACTORS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¿Qué opinas?  ¿Por qué muchos jóvenes españoles se van de nuestro país en la actualidad?   ¿Te gustaría emigrar? ¿Por qué? ¿A dónde irías?  ¿Por qué llegan emigrantes a España? do some people come to Spain?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MIGRATIONS</dc:title>
  <dc:creator>Maria Sanz</dc:creator>
  <cp:lastModifiedBy>Maria Sanz</cp:lastModifiedBy>
  <cp:revision>7</cp:revision>
  <dcterms:created xsi:type="dcterms:W3CDTF">2017-09-07T14:02:51Z</dcterms:created>
  <dcterms:modified xsi:type="dcterms:W3CDTF">2017-09-13T16:44:03Z</dcterms:modified>
</cp:coreProperties>
</file>