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1"/>
  </p:notesMasterIdLst>
  <p:sldIdLst>
    <p:sldId id="257" r:id="rId2"/>
    <p:sldId id="258" r:id="rId3"/>
    <p:sldId id="259" r:id="rId4"/>
    <p:sldId id="261" r:id="rId5"/>
    <p:sldId id="260" r:id="rId6"/>
    <p:sldId id="262" r:id="rId7"/>
    <p:sldId id="263" r:id="rId8"/>
    <p:sldId id="265" r:id="rId9"/>
    <p:sldId id="266"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4" d="100"/>
          <a:sy n="84" d="100"/>
        </p:scale>
        <p:origin x="21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862F16-AF79-4FE9-B0BA-71E299BB590F}" type="datetimeFigureOut">
              <a:rPr lang="es-ES" smtClean="0"/>
              <a:t>07/09/2017</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8C88B3-04DF-42D8-A05F-93FA8476CE33}" type="slidenum">
              <a:rPr lang="es-ES" smtClean="0"/>
              <a:t>‹Nº›</a:t>
            </a:fld>
            <a:endParaRPr lang="es-ES"/>
          </a:p>
        </p:txBody>
      </p:sp>
    </p:spTree>
    <p:extLst>
      <p:ext uri="{BB962C8B-B14F-4D97-AF65-F5344CB8AC3E}">
        <p14:creationId xmlns:p14="http://schemas.microsoft.com/office/powerpoint/2010/main" val="13507307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BB4455E-3A07-4E67-8AA9-A4F649EF85A1}" type="slidenum">
              <a:rPr lang="en-US" smtClean="0"/>
              <a:t>1</a:t>
            </a:fld>
            <a:endParaRPr lang="en-US"/>
          </a:p>
        </p:txBody>
      </p:sp>
    </p:spTree>
    <p:extLst>
      <p:ext uri="{BB962C8B-B14F-4D97-AF65-F5344CB8AC3E}">
        <p14:creationId xmlns:p14="http://schemas.microsoft.com/office/powerpoint/2010/main" val="36919225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Shape 261"/>
          <p:cNvSpPr>
            <a:spLocks noGrp="1" noRot="1" noChangeAspect="1"/>
          </p:cNvSpPr>
          <p:nvPr>
            <p:ph type="sldImg" idx="2"/>
          </p:nvPr>
        </p:nvSpPr>
        <p:spPr>
          <a:xfrm>
            <a:off x="342900" y="696913"/>
            <a:ext cx="6196013" cy="34861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62" name="Shape 262"/>
          <p:cNvSpPr txBox="1">
            <a:spLocks noGrp="1"/>
          </p:cNvSpPr>
          <p:nvPr>
            <p:ph type="body" idx="1"/>
          </p:nvPr>
        </p:nvSpPr>
        <p:spPr>
          <a:xfrm>
            <a:off x="688183" y="4415789"/>
            <a:ext cx="5505300" cy="4183500"/>
          </a:xfrm>
          <a:prstGeom prst="rect">
            <a:avLst/>
          </a:prstGeom>
        </p:spPr>
        <p:txBody>
          <a:bodyPr lIns="91425" tIns="91425" rIns="91425" bIns="91425" anchor="t" anchorCtr="0">
            <a:noAutofit/>
          </a:bodyPr>
          <a:lstStyle/>
          <a:p>
            <a:r>
              <a:rPr lang="en-US" b="1" dirty="0"/>
              <a:t>3 min.</a:t>
            </a:r>
          </a:p>
          <a:p>
            <a:endParaRPr lang="en-US" dirty="0"/>
          </a:p>
          <a:p>
            <a:r>
              <a:rPr lang="en-US" dirty="0"/>
              <a:t>1. </a:t>
            </a:r>
            <a:r>
              <a:rPr lang="en-US" dirty="0" err="1"/>
              <a:t>Plyler</a:t>
            </a:r>
            <a:r>
              <a:rPr lang="en-US" dirty="0"/>
              <a:t> allows  K- 12 children to live normalized lives,</a:t>
            </a:r>
            <a:r>
              <a:rPr lang="en-US" baseline="0" dirty="0"/>
              <a:t> free from knowing that he or she is undocumented.  Some children grow up not knowing they have no papers, and come to believe they have the same future as US citizen children will have—They learn that  hard work and educational achievement will garner rewards in their future and are rewarded for accepting that notion.  </a:t>
            </a:r>
          </a:p>
          <a:p>
            <a:endParaRPr lang="en-US" baseline="0" dirty="0"/>
          </a:p>
          <a:p>
            <a:r>
              <a:rPr lang="en-US" baseline="0" dirty="0"/>
              <a:t>2. The surprise comes when they apply for work, driver’s license and find that they cannot legally work or drive because they lack a SSN.</a:t>
            </a:r>
          </a:p>
          <a:p>
            <a:endParaRPr lang="en-US" baseline="0" dirty="0"/>
          </a:p>
          <a:p>
            <a:r>
              <a:rPr lang="en-US" baseline="0" dirty="0"/>
              <a:t>Many students do not know that they are undocumented.  Many of those that find out and have no school support leave school as they find no purpose to pursue education and family obligations and expectations of helping to support the family take precedence.</a:t>
            </a:r>
          </a:p>
          <a:p>
            <a:r>
              <a:rPr lang="en-US" baseline="0" dirty="0"/>
              <a:t>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Dreams of college may be shattered; however, c</a:t>
            </a:r>
            <a:r>
              <a:rPr lang="en-US" dirty="0"/>
              <a:t>ollege going youth tend to have had support needed in high school to keep dreaming about a college trajectory.  </a:t>
            </a:r>
            <a:r>
              <a:rPr lang="en-US" baseline="0" dirty="0"/>
              <a:t> One mentor can  make a difference in keeping a child invested in his or her dreams.</a:t>
            </a:r>
          </a:p>
          <a:p>
            <a:pPr lvl="0">
              <a:spcBef>
                <a:spcPts val="0"/>
              </a:spcBef>
              <a:buNone/>
            </a:pPr>
            <a:endParaRPr lang="en-US" dirty="0"/>
          </a:p>
        </p:txBody>
      </p:sp>
    </p:spTree>
    <p:extLst>
      <p:ext uri="{BB962C8B-B14F-4D97-AF65-F5344CB8AC3E}">
        <p14:creationId xmlns:p14="http://schemas.microsoft.com/office/powerpoint/2010/main" val="40556683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9/7/2017</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48A87A34-81AB-432B-8DAE-1953F412C126}" type="datetimeFigureOut">
              <a:rPr lang="en-US" dirty="0"/>
              <a:t>9/7/2017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9/7/2017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Content Placeholder 3"/>
          <p:cNvSpPr>
            <a:spLocks noGrp="1"/>
          </p:cNvSpPr>
          <p:nvPr>
            <p:ph sz="half" idx="2"/>
          </p:nvPr>
        </p:nvSpPr>
        <p:spPr>
          <a:xfrm>
            <a:off x="1141410" y="3073397"/>
            <a:ext cx="4878391" cy="2717801"/>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Content Placeholder 5"/>
          <p:cNvSpPr>
            <a:spLocks noGrp="1"/>
          </p:cNvSpPr>
          <p:nvPr>
            <p:ph sz="quarter" idx="4"/>
          </p:nvPr>
        </p:nvSpPr>
        <p:spPr>
          <a:xfrm>
            <a:off x="6172200" y="3073397"/>
            <a:ext cx="4875210" cy="2717801"/>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9/7/2017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9/7/2017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9/7/2017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9/7/2017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9/7/2017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s-ES"/>
              <a:t>Haga clic en el icono para agregar una imagen</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9/7/2017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9/7/2017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s-ES"/>
              <a:t>Haga clic para modificar el estilo de título del patrón</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9/7/2017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9/7/2017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s-ES"/>
              <a:t>Haga clic para modificar el estilo de título del patrón</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3" name="Date Placeholder 2"/>
          <p:cNvSpPr>
            <a:spLocks noGrp="1"/>
          </p:cNvSpPr>
          <p:nvPr>
            <p:ph type="dt" sz="half" idx="10"/>
          </p:nvPr>
        </p:nvSpPr>
        <p:spPr/>
        <p:txBody>
          <a:bodyPr/>
          <a:lstStyle/>
          <a:p>
            <a:fld id="{48A87A34-81AB-432B-8DAE-1953F412C126}" type="datetimeFigureOut">
              <a:rPr lang="en-US" dirty="0"/>
              <a:t>9/7/2017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s-ES"/>
              <a:t>Haga clic para modificar el estilo de título del patrón</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s-ES"/>
              <a:t>Haga clic en el icono para agregar una imagen</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s-ES"/>
              <a:t>Haga clic en el icono para agregar una imagen</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s-ES"/>
              <a:t>Haga clic en el icono para agregar una imagen</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3" name="Date Placeholder 2"/>
          <p:cNvSpPr>
            <a:spLocks noGrp="1"/>
          </p:cNvSpPr>
          <p:nvPr>
            <p:ph type="dt" sz="half" idx="10"/>
          </p:nvPr>
        </p:nvSpPr>
        <p:spPr/>
        <p:txBody>
          <a:bodyPr/>
          <a:lstStyle/>
          <a:p>
            <a:fld id="{48A87A34-81AB-432B-8DAE-1953F412C126}" type="datetimeFigureOut">
              <a:rPr lang="en-US" dirty="0"/>
              <a:t>9/7/2017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9/7/2017</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‹Nº›</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9.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1"/>
            <a:ext cx="7772400" cy="2590800"/>
          </a:xfrm>
        </p:spPr>
        <p:txBody>
          <a:bodyPr/>
          <a:lstStyle/>
          <a:p>
            <a:r>
              <a:rPr lang="en-US" dirty="0"/>
              <a:t>                                                                                                                                                                                </a:t>
            </a:r>
          </a:p>
        </p:txBody>
      </p:sp>
      <p:sp>
        <p:nvSpPr>
          <p:cNvPr id="3" name="Subtitle 2"/>
          <p:cNvSpPr>
            <a:spLocks noGrp="1"/>
          </p:cNvSpPr>
          <p:nvPr>
            <p:ph type="subTitle" idx="1"/>
          </p:nvPr>
        </p:nvSpPr>
        <p:spPr>
          <a:xfrm>
            <a:off x="2895600" y="4351835"/>
            <a:ext cx="6400800" cy="2895600"/>
          </a:xfrm>
          <a:ln>
            <a:solidFill>
              <a:schemeClr val="tx2"/>
            </a:solidFill>
          </a:ln>
        </p:spPr>
        <p:txBody>
          <a:bodyPr>
            <a:normAutofit/>
          </a:bodyPr>
          <a:lstStyle/>
          <a:p>
            <a:endParaRPr lang="en-US" sz="3900" dirty="0">
              <a:solidFill>
                <a:schemeClr val="accent6"/>
              </a:solidFill>
            </a:endParaRPr>
          </a:p>
          <a:p>
            <a:pPr algn="ctr"/>
            <a:r>
              <a:rPr lang="en-US" sz="4000" b="1" dirty="0">
                <a:solidFill>
                  <a:schemeClr val="accent6"/>
                </a:solidFill>
              </a:rPr>
              <a:t> Dreamers </a:t>
            </a:r>
            <a:r>
              <a:rPr lang="en-US" sz="4000" b="1" dirty="0" err="1">
                <a:solidFill>
                  <a:schemeClr val="accent6"/>
                </a:solidFill>
              </a:rPr>
              <a:t>en</a:t>
            </a:r>
            <a:r>
              <a:rPr lang="en-US" sz="4000" b="1" dirty="0">
                <a:solidFill>
                  <a:schemeClr val="accent6"/>
                </a:solidFill>
              </a:rPr>
              <a:t> </a:t>
            </a:r>
            <a:r>
              <a:rPr lang="en-US" sz="4000" b="1" dirty="0" err="1">
                <a:solidFill>
                  <a:schemeClr val="accent6"/>
                </a:solidFill>
              </a:rPr>
              <a:t>USa</a:t>
            </a:r>
            <a:endParaRPr lang="en-US" sz="4000" b="1" dirty="0">
              <a:solidFill>
                <a:schemeClr val="accent6"/>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0112" y="427383"/>
            <a:ext cx="6426288" cy="3357016"/>
          </a:xfrm>
          <a:prstGeom prst="rect">
            <a:avLst/>
          </a:prstGeom>
        </p:spPr>
      </p:pic>
    </p:spTree>
    <p:extLst>
      <p:ext uri="{BB962C8B-B14F-4D97-AF65-F5344CB8AC3E}">
        <p14:creationId xmlns:p14="http://schemas.microsoft.com/office/powerpoint/2010/main" val="4886417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746BADE-76BC-4C8F-A8F6-846883514050}"/>
              </a:ext>
            </a:extLst>
          </p:cNvPr>
          <p:cNvSpPr>
            <a:spLocks noGrp="1"/>
          </p:cNvSpPr>
          <p:nvPr>
            <p:ph type="title"/>
          </p:nvPr>
        </p:nvSpPr>
        <p:spPr>
          <a:xfrm flipV="1">
            <a:off x="1141413" y="506437"/>
            <a:ext cx="9905998" cy="112081"/>
          </a:xfrm>
        </p:spPr>
        <p:txBody>
          <a:bodyPr>
            <a:normAutofit fontScale="90000"/>
          </a:bodyPr>
          <a:lstStyle/>
          <a:p>
            <a:endParaRPr lang="es-ES" dirty="0"/>
          </a:p>
        </p:txBody>
      </p:sp>
      <p:sp>
        <p:nvSpPr>
          <p:cNvPr id="4" name="Marcador de contenido 3">
            <a:extLst>
              <a:ext uri="{FF2B5EF4-FFF2-40B4-BE49-F238E27FC236}">
                <a16:creationId xmlns:a16="http://schemas.microsoft.com/office/drawing/2014/main" id="{F64839AF-0F57-4D18-B8FA-0851747DA51B}"/>
              </a:ext>
            </a:extLst>
          </p:cNvPr>
          <p:cNvSpPr>
            <a:spLocks noGrp="1"/>
          </p:cNvSpPr>
          <p:nvPr>
            <p:ph sz="half" idx="2"/>
          </p:nvPr>
        </p:nvSpPr>
        <p:spPr>
          <a:xfrm>
            <a:off x="5609493" y="562476"/>
            <a:ext cx="5827541" cy="5922729"/>
          </a:xfrm>
        </p:spPr>
        <p:txBody>
          <a:bodyPr>
            <a:normAutofit fontScale="92500"/>
          </a:bodyPr>
          <a:lstStyle/>
          <a:p>
            <a:pPr algn="just"/>
            <a:r>
              <a:rPr lang="en-US" sz="2800" dirty="0"/>
              <a:t>Los </a:t>
            </a:r>
            <a:r>
              <a:rPr lang="en-US" sz="2800" dirty="0" err="1"/>
              <a:t>cambios</a:t>
            </a:r>
            <a:r>
              <a:rPr lang="en-US" sz="2800" dirty="0"/>
              <a:t> </a:t>
            </a:r>
            <a:r>
              <a:rPr lang="en-US" sz="2800" dirty="0" err="1"/>
              <a:t>en</a:t>
            </a:r>
            <a:r>
              <a:rPr lang="en-US" sz="2800" dirty="0"/>
              <a:t> la </a:t>
            </a:r>
            <a:r>
              <a:rPr lang="en-US" sz="2800" dirty="0" err="1"/>
              <a:t>economía</a:t>
            </a:r>
            <a:r>
              <a:rPr lang="en-US" sz="2800" dirty="0"/>
              <a:t> global  y </a:t>
            </a:r>
            <a:r>
              <a:rPr lang="en-US" sz="2800" dirty="0" err="1"/>
              <a:t>en</a:t>
            </a:r>
            <a:r>
              <a:rPr lang="en-US" sz="2800" dirty="0"/>
              <a:t> la ley de </a:t>
            </a:r>
            <a:r>
              <a:rPr lang="en-US" sz="2800" dirty="0" err="1"/>
              <a:t>inmigración</a:t>
            </a:r>
            <a:r>
              <a:rPr lang="en-US" sz="2800" dirty="0"/>
              <a:t> </a:t>
            </a:r>
            <a:r>
              <a:rPr lang="en-US" sz="2800" dirty="0" err="1"/>
              <a:t>Estados</a:t>
            </a:r>
            <a:r>
              <a:rPr lang="en-US" sz="2800" dirty="0"/>
              <a:t> </a:t>
            </a:r>
            <a:r>
              <a:rPr lang="en-US" sz="2800" dirty="0" err="1"/>
              <a:t>Unidos</a:t>
            </a:r>
            <a:r>
              <a:rPr lang="en-US" sz="2800" dirty="0"/>
              <a:t> </a:t>
            </a:r>
            <a:r>
              <a:rPr lang="en-US" sz="2800" dirty="0" err="1"/>
              <a:t>han</a:t>
            </a:r>
            <a:r>
              <a:rPr lang="en-US" sz="2800" dirty="0"/>
              <a:t> </a:t>
            </a:r>
            <a:r>
              <a:rPr lang="en-US" sz="2800" dirty="0" err="1"/>
              <a:t>cambiado</a:t>
            </a:r>
            <a:r>
              <a:rPr lang="en-US" sz="2800" dirty="0"/>
              <a:t> la </a:t>
            </a:r>
            <a:r>
              <a:rPr lang="en-US" sz="2800" dirty="0" err="1"/>
              <a:t>procedencia</a:t>
            </a:r>
            <a:r>
              <a:rPr lang="en-US" sz="2800" dirty="0"/>
              <a:t> de </a:t>
            </a:r>
            <a:r>
              <a:rPr lang="en-US" sz="2800" dirty="0" err="1"/>
              <a:t>los</a:t>
            </a:r>
            <a:r>
              <a:rPr lang="en-US" sz="2800" dirty="0"/>
              <a:t> </a:t>
            </a:r>
            <a:r>
              <a:rPr lang="en-US" sz="2800" dirty="0" err="1"/>
              <a:t>migrantes</a:t>
            </a:r>
            <a:r>
              <a:rPr lang="en-US" sz="2800" dirty="0"/>
              <a:t> </a:t>
            </a:r>
            <a:r>
              <a:rPr lang="en-US" sz="2800" dirty="0" err="1"/>
              <a:t>llegados</a:t>
            </a:r>
            <a:r>
              <a:rPr lang="en-US" sz="2800" dirty="0"/>
              <a:t> a </a:t>
            </a:r>
            <a:r>
              <a:rPr lang="en-US" sz="2800" dirty="0" err="1"/>
              <a:t>Estados</a:t>
            </a:r>
            <a:r>
              <a:rPr lang="en-US" sz="2800" dirty="0"/>
              <a:t> </a:t>
            </a:r>
            <a:r>
              <a:rPr lang="en-US" sz="2800" dirty="0" err="1"/>
              <a:t>Unidos</a:t>
            </a:r>
            <a:r>
              <a:rPr lang="en-US" sz="2800" dirty="0"/>
              <a:t>..</a:t>
            </a:r>
          </a:p>
          <a:p>
            <a:endParaRPr lang="en-US" sz="2800" dirty="0"/>
          </a:p>
          <a:p>
            <a:pPr algn="just"/>
            <a:r>
              <a:rPr lang="en-US" sz="2800" dirty="0" err="1"/>
              <a:t>Hace</a:t>
            </a:r>
            <a:r>
              <a:rPr lang="en-US" sz="2800" dirty="0"/>
              <a:t> un </a:t>
            </a:r>
            <a:r>
              <a:rPr lang="en-US" sz="2800" dirty="0" err="1"/>
              <a:t>siglo</a:t>
            </a:r>
            <a:r>
              <a:rPr lang="en-US" sz="2800" dirty="0"/>
              <a:t>, </a:t>
            </a:r>
            <a:r>
              <a:rPr lang="en-US" sz="2800" dirty="0" err="1"/>
              <a:t>los</a:t>
            </a:r>
            <a:r>
              <a:rPr lang="en-US" sz="2800" dirty="0"/>
              <a:t> </a:t>
            </a:r>
            <a:r>
              <a:rPr lang="en-US" sz="2800" dirty="0" err="1"/>
              <a:t>emigrantes</a:t>
            </a:r>
            <a:r>
              <a:rPr lang="en-US" sz="2800" dirty="0"/>
              <a:t> </a:t>
            </a:r>
            <a:r>
              <a:rPr lang="en-US" sz="2800" dirty="0" err="1"/>
              <a:t>llegados</a:t>
            </a:r>
            <a:r>
              <a:rPr lang="en-US" sz="2800" dirty="0"/>
              <a:t> a U.S.A </a:t>
            </a:r>
            <a:r>
              <a:rPr lang="en-US" sz="2800" dirty="0" err="1"/>
              <a:t>procedían</a:t>
            </a:r>
            <a:r>
              <a:rPr lang="en-US" sz="2800" dirty="0"/>
              <a:t> </a:t>
            </a:r>
            <a:r>
              <a:rPr lang="en-US" sz="2800" dirty="0" err="1"/>
              <a:t>en</a:t>
            </a:r>
            <a:r>
              <a:rPr lang="en-US" sz="2800" dirty="0"/>
              <a:t> </a:t>
            </a:r>
            <a:r>
              <a:rPr lang="en-US" sz="2800" dirty="0" err="1"/>
              <a:t>su</a:t>
            </a:r>
            <a:r>
              <a:rPr lang="en-US" sz="2800" dirty="0"/>
              <a:t> </a:t>
            </a:r>
            <a:r>
              <a:rPr lang="en-US" sz="2800" dirty="0" err="1"/>
              <a:t>mayoría</a:t>
            </a:r>
            <a:r>
              <a:rPr lang="en-US" sz="2800" dirty="0"/>
              <a:t> de Europa. Hoy </a:t>
            </a:r>
            <a:r>
              <a:rPr lang="en-US" sz="2800" dirty="0" err="1"/>
              <a:t>en</a:t>
            </a:r>
            <a:r>
              <a:rPr lang="en-US" sz="2800" dirty="0"/>
              <a:t> </a:t>
            </a:r>
            <a:r>
              <a:rPr lang="en-US" sz="2800" dirty="0" err="1"/>
              <a:t>día</a:t>
            </a:r>
            <a:r>
              <a:rPr lang="en-US" sz="2800" dirty="0"/>
              <a:t>  son </a:t>
            </a:r>
            <a:r>
              <a:rPr lang="en-US" sz="2800" dirty="0" err="1"/>
              <a:t>fundamentalmente</a:t>
            </a:r>
            <a:r>
              <a:rPr lang="en-US" sz="2800" dirty="0"/>
              <a:t> de América Latina y de Asia </a:t>
            </a:r>
            <a:r>
              <a:rPr lang="en-US" sz="2800" dirty="0" err="1"/>
              <a:t>mientras</a:t>
            </a:r>
            <a:r>
              <a:rPr lang="en-US" sz="2800" dirty="0"/>
              <a:t> que </a:t>
            </a:r>
            <a:r>
              <a:rPr lang="en-US" sz="2800" dirty="0" err="1"/>
              <a:t>los</a:t>
            </a:r>
            <a:r>
              <a:rPr lang="en-US" sz="2800" dirty="0"/>
              <a:t> </a:t>
            </a:r>
            <a:r>
              <a:rPr lang="en-US" sz="2800" dirty="0" err="1"/>
              <a:t>europeos</a:t>
            </a:r>
            <a:r>
              <a:rPr lang="en-US" sz="2800" dirty="0"/>
              <a:t> </a:t>
            </a:r>
            <a:r>
              <a:rPr lang="en-US" sz="2800" dirty="0" err="1"/>
              <a:t>suponen</a:t>
            </a:r>
            <a:r>
              <a:rPr lang="en-US" sz="2800" dirty="0"/>
              <a:t> </a:t>
            </a:r>
            <a:r>
              <a:rPr lang="en-US" sz="2800" dirty="0" err="1"/>
              <a:t>una</a:t>
            </a:r>
            <a:r>
              <a:rPr lang="en-US" sz="2800" dirty="0"/>
              <a:t> </a:t>
            </a:r>
            <a:r>
              <a:rPr lang="en-US" sz="2800" dirty="0" err="1"/>
              <a:t>minoría</a:t>
            </a:r>
            <a:r>
              <a:rPr lang="en-US" sz="2800" dirty="0"/>
              <a:t>.</a:t>
            </a:r>
            <a:endParaRPr lang="es-ES" dirty="0"/>
          </a:p>
        </p:txBody>
      </p:sp>
      <p:pic>
        <p:nvPicPr>
          <p:cNvPr id="8" name="Picture 3" descr="slope graph: Breakdown of Foreign-Born Population">
            <a:extLst>
              <a:ext uri="{FF2B5EF4-FFF2-40B4-BE49-F238E27FC236}">
                <a16:creationId xmlns:a16="http://schemas.microsoft.com/office/drawing/2014/main" id="{8F728663-55B9-44BF-97F3-F835009B4486}"/>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408891" y="-99373"/>
            <a:ext cx="4120905" cy="69573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97220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2547711E-80E0-456C-A57D-2CA745B1E1E9}"/>
              </a:ext>
            </a:extLst>
          </p:cNvPr>
          <p:cNvSpPr>
            <a:spLocks noGrp="1"/>
          </p:cNvSpPr>
          <p:nvPr>
            <p:ph type="title"/>
          </p:nvPr>
        </p:nvSpPr>
        <p:spPr/>
        <p:txBody>
          <a:bodyPr/>
          <a:lstStyle/>
          <a:p>
            <a:pPr algn="r"/>
            <a:r>
              <a:rPr lang="es-ES" dirty="0"/>
              <a:t>¿Qué significa ser indocumentado o ilegal ?</a:t>
            </a:r>
          </a:p>
        </p:txBody>
      </p:sp>
      <p:sp>
        <p:nvSpPr>
          <p:cNvPr id="6" name="Marcador de contenido 5">
            <a:extLst>
              <a:ext uri="{FF2B5EF4-FFF2-40B4-BE49-F238E27FC236}">
                <a16:creationId xmlns:a16="http://schemas.microsoft.com/office/drawing/2014/main" id="{7AC47AA4-E0E2-4413-B294-A30A5DE42E16}"/>
              </a:ext>
            </a:extLst>
          </p:cNvPr>
          <p:cNvSpPr>
            <a:spLocks noGrp="1"/>
          </p:cNvSpPr>
          <p:nvPr>
            <p:ph idx="1"/>
          </p:nvPr>
        </p:nvSpPr>
        <p:spPr/>
        <p:txBody>
          <a:bodyPr>
            <a:normAutofit fontScale="77500" lnSpcReduction="20000"/>
          </a:bodyPr>
          <a:lstStyle/>
          <a:p>
            <a:pPr marL="12700" marR="116205" indent="0">
              <a:lnSpc>
                <a:spcPts val="2800"/>
              </a:lnSpc>
              <a:buNone/>
              <a:tabLst>
                <a:tab pos="354965" algn="l"/>
                <a:tab pos="355600" algn="l"/>
              </a:tabLst>
            </a:pPr>
            <a:endParaRPr lang="en-US" b="1" dirty="0">
              <a:latin typeface="Candara" charset="0"/>
              <a:ea typeface="Candara" charset="0"/>
              <a:cs typeface="Candara" charset="0"/>
            </a:endParaRPr>
          </a:p>
          <a:p>
            <a:pPr marL="12700" marR="116205" indent="0">
              <a:lnSpc>
                <a:spcPts val="2800"/>
              </a:lnSpc>
              <a:buNone/>
              <a:tabLst>
                <a:tab pos="354965" algn="l"/>
                <a:tab pos="355600" algn="l"/>
              </a:tabLst>
            </a:pPr>
            <a:r>
              <a:rPr lang="en-US" b="1" dirty="0">
                <a:latin typeface="Candara" charset="0"/>
                <a:ea typeface="Candara" charset="0"/>
                <a:cs typeface="Candara" charset="0"/>
              </a:rPr>
              <a:t> </a:t>
            </a:r>
            <a:r>
              <a:rPr lang="en-US" sz="2900" b="1" dirty="0">
                <a:latin typeface="Candara" charset="0"/>
                <a:ea typeface="Candara" charset="0"/>
                <a:cs typeface="Candara" charset="0"/>
              </a:rPr>
              <a:t>Un </a:t>
            </a:r>
            <a:r>
              <a:rPr lang="en-US" sz="2900" b="1" dirty="0" err="1">
                <a:latin typeface="Candara" charset="0"/>
                <a:ea typeface="Candara" charset="0"/>
                <a:cs typeface="Candara" charset="0"/>
              </a:rPr>
              <a:t>inmigrante</a:t>
            </a:r>
            <a:r>
              <a:rPr lang="en-US" sz="2900" b="1" dirty="0">
                <a:latin typeface="Candara" charset="0"/>
                <a:ea typeface="Candara" charset="0"/>
                <a:cs typeface="Candara" charset="0"/>
              </a:rPr>
              <a:t> sin </a:t>
            </a:r>
            <a:r>
              <a:rPr lang="en-US" sz="2900" b="1" dirty="0" err="1">
                <a:latin typeface="Candara" charset="0"/>
                <a:ea typeface="Candara" charset="0"/>
                <a:cs typeface="Candara" charset="0"/>
              </a:rPr>
              <a:t>documentos</a:t>
            </a:r>
            <a:r>
              <a:rPr lang="en-US" sz="2900" b="1" dirty="0">
                <a:latin typeface="Candara" charset="0"/>
                <a:ea typeface="Candara" charset="0"/>
                <a:cs typeface="Candara" charset="0"/>
              </a:rPr>
              <a:t> </a:t>
            </a:r>
            <a:r>
              <a:rPr lang="en-US" sz="2900" b="1" dirty="0" err="1">
                <a:latin typeface="Candara" charset="0"/>
                <a:ea typeface="Candara" charset="0"/>
                <a:cs typeface="Candara" charset="0"/>
              </a:rPr>
              <a:t>es</a:t>
            </a:r>
            <a:r>
              <a:rPr lang="en-US" sz="2900" b="1" dirty="0">
                <a:latin typeface="Candara" charset="0"/>
                <a:ea typeface="Candara" charset="0"/>
                <a:cs typeface="Candara" charset="0"/>
              </a:rPr>
              <a:t> </a:t>
            </a:r>
            <a:r>
              <a:rPr lang="en-US" sz="2900" b="1" dirty="0" err="1">
                <a:latin typeface="Candara" charset="0"/>
                <a:ea typeface="Candara" charset="0"/>
                <a:cs typeface="Candara" charset="0"/>
              </a:rPr>
              <a:t>aquel</a:t>
            </a:r>
            <a:r>
              <a:rPr lang="en-US" sz="2900" b="1" dirty="0">
                <a:latin typeface="Candara" charset="0"/>
                <a:ea typeface="Candara" charset="0"/>
                <a:cs typeface="Candara" charset="0"/>
              </a:rPr>
              <a:t> que </a:t>
            </a:r>
            <a:r>
              <a:rPr lang="en-US" sz="2900" b="1" dirty="0" err="1">
                <a:latin typeface="Candara" charset="0"/>
                <a:ea typeface="Candara" charset="0"/>
                <a:cs typeface="Candara" charset="0"/>
              </a:rPr>
              <a:t>carece</a:t>
            </a:r>
            <a:r>
              <a:rPr lang="en-US" sz="2900" b="1" dirty="0">
                <a:latin typeface="Candara" charset="0"/>
                <a:ea typeface="Candara" charset="0"/>
                <a:cs typeface="Candara" charset="0"/>
              </a:rPr>
              <a:t> del </a:t>
            </a:r>
            <a:r>
              <a:rPr lang="en-US" sz="2900" b="1" dirty="0" err="1">
                <a:latin typeface="Candara" charset="0"/>
                <a:ea typeface="Candara" charset="0"/>
                <a:cs typeface="Candara" charset="0"/>
              </a:rPr>
              <a:t>amparo</a:t>
            </a:r>
            <a:r>
              <a:rPr lang="en-US" sz="2900" b="1" dirty="0">
                <a:latin typeface="Candara" charset="0"/>
                <a:ea typeface="Candara" charset="0"/>
                <a:cs typeface="Candara" charset="0"/>
              </a:rPr>
              <a:t> legal  </a:t>
            </a:r>
            <a:r>
              <a:rPr lang="en-US" sz="2900" b="1" dirty="0" err="1">
                <a:latin typeface="Candara" charset="0"/>
                <a:ea typeface="Candara" charset="0"/>
                <a:cs typeface="Candara" charset="0"/>
              </a:rPr>
              <a:t>proporcionado</a:t>
            </a:r>
            <a:r>
              <a:rPr lang="en-US" sz="2900" b="1" dirty="0">
                <a:latin typeface="Candara" charset="0"/>
                <a:ea typeface="Candara" charset="0"/>
                <a:cs typeface="Candara" charset="0"/>
              </a:rPr>
              <a:t> </a:t>
            </a:r>
            <a:r>
              <a:rPr lang="en-US" sz="2900" b="1" dirty="0" err="1">
                <a:latin typeface="Candara" charset="0"/>
                <a:ea typeface="Candara" charset="0"/>
                <a:cs typeface="Candara" charset="0"/>
              </a:rPr>
              <a:t>por</a:t>
            </a:r>
            <a:r>
              <a:rPr lang="en-US" sz="2900" b="1" dirty="0">
                <a:latin typeface="Candara" charset="0"/>
                <a:ea typeface="Candara" charset="0"/>
                <a:cs typeface="Candara" charset="0"/>
              </a:rPr>
              <a:t> el </a:t>
            </a:r>
            <a:r>
              <a:rPr lang="en-US" sz="2900" b="1" dirty="0" err="1">
                <a:latin typeface="Candara" charset="0"/>
                <a:ea typeface="Candara" charset="0"/>
                <a:cs typeface="Candara" charset="0"/>
              </a:rPr>
              <a:t>país</a:t>
            </a:r>
            <a:r>
              <a:rPr lang="en-US" sz="2900" b="1" dirty="0">
                <a:latin typeface="Candara" charset="0"/>
                <a:ea typeface="Candara" charset="0"/>
                <a:cs typeface="Candara" charset="0"/>
              </a:rPr>
              <a:t> receptor. ¿</a:t>
            </a:r>
            <a:r>
              <a:rPr lang="en-US" sz="2900" b="1" dirty="0" err="1">
                <a:latin typeface="Candara" charset="0"/>
                <a:ea typeface="Candara" charset="0"/>
                <a:cs typeface="Candara" charset="0"/>
              </a:rPr>
              <a:t>Cómo</a:t>
            </a:r>
            <a:r>
              <a:rPr lang="en-US" sz="2900" b="1" dirty="0">
                <a:latin typeface="Candara" charset="0"/>
                <a:ea typeface="Candara" charset="0"/>
                <a:cs typeface="Candara" charset="0"/>
              </a:rPr>
              <a:t> se </a:t>
            </a:r>
            <a:r>
              <a:rPr lang="en-US" sz="2900" b="1" dirty="0" err="1">
                <a:latin typeface="Candara" charset="0"/>
                <a:ea typeface="Candara" charset="0"/>
                <a:cs typeface="Candara" charset="0"/>
              </a:rPr>
              <a:t>pasa</a:t>
            </a:r>
            <a:r>
              <a:rPr lang="en-US" sz="2900" b="1" dirty="0">
                <a:latin typeface="Candara" charset="0"/>
                <a:ea typeface="Candara" charset="0"/>
                <a:cs typeface="Candara" charset="0"/>
              </a:rPr>
              <a:t> a </a:t>
            </a:r>
            <a:r>
              <a:rPr lang="en-US" sz="2900" b="1" dirty="0" err="1">
                <a:latin typeface="Candara" charset="0"/>
                <a:ea typeface="Candara" charset="0"/>
                <a:cs typeface="Candara" charset="0"/>
              </a:rPr>
              <a:t>este</a:t>
            </a:r>
            <a:r>
              <a:rPr lang="en-US" sz="2900" b="1" dirty="0">
                <a:latin typeface="Candara" charset="0"/>
                <a:ea typeface="Candara" charset="0"/>
                <a:cs typeface="Candara" charset="0"/>
              </a:rPr>
              <a:t> </a:t>
            </a:r>
            <a:r>
              <a:rPr lang="en-US" sz="2900" b="1" dirty="0" err="1">
                <a:latin typeface="Candara" charset="0"/>
                <a:ea typeface="Candara" charset="0"/>
                <a:cs typeface="Candara" charset="0"/>
              </a:rPr>
              <a:t>estado</a:t>
            </a:r>
            <a:r>
              <a:rPr lang="en-US" sz="2900" b="1" dirty="0">
                <a:latin typeface="Candara" charset="0"/>
                <a:ea typeface="Candara" charset="0"/>
                <a:cs typeface="Candara" charset="0"/>
              </a:rPr>
              <a:t> </a:t>
            </a:r>
            <a:r>
              <a:rPr lang="en-US" sz="2900" b="1" dirty="0" err="1">
                <a:latin typeface="Candara" charset="0"/>
                <a:ea typeface="Candara" charset="0"/>
                <a:cs typeface="Candara" charset="0"/>
              </a:rPr>
              <a:t>en</a:t>
            </a:r>
            <a:r>
              <a:rPr lang="en-US" sz="2900" b="1" dirty="0">
                <a:latin typeface="Candara" charset="0"/>
                <a:ea typeface="Candara" charset="0"/>
                <a:cs typeface="Candara" charset="0"/>
              </a:rPr>
              <a:t>  USA? </a:t>
            </a:r>
            <a:endParaRPr lang="en-US" sz="2900" dirty="0">
              <a:latin typeface="Candara" charset="0"/>
              <a:ea typeface="Candara" charset="0"/>
              <a:cs typeface="Candara" charset="0"/>
            </a:endParaRPr>
          </a:p>
          <a:p>
            <a:pPr marL="749300" lvl="1" indent="-279400">
              <a:lnSpc>
                <a:spcPts val="2820"/>
              </a:lnSpc>
              <a:buFont typeface="Arial"/>
              <a:buChar char="•"/>
              <a:tabLst>
                <a:tab pos="755015" algn="l"/>
                <a:tab pos="755650" algn="l"/>
              </a:tabLst>
            </a:pPr>
            <a:r>
              <a:rPr lang="en-US" sz="2900" dirty="0">
                <a:latin typeface="Candara" charset="0"/>
                <a:ea typeface="Candara" charset="0"/>
                <a:cs typeface="Candara" charset="0"/>
              </a:rPr>
              <a:t>No </a:t>
            </a:r>
            <a:r>
              <a:rPr lang="en-US" sz="2900" dirty="0" err="1">
                <a:latin typeface="Candara" charset="0"/>
                <a:ea typeface="Candara" charset="0"/>
                <a:cs typeface="Candara" charset="0"/>
              </a:rPr>
              <a:t>renovando</a:t>
            </a:r>
            <a:r>
              <a:rPr lang="en-US" sz="2900" dirty="0">
                <a:latin typeface="Candara" charset="0"/>
                <a:ea typeface="Candara" charset="0"/>
                <a:cs typeface="Candara" charset="0"/>
              </a:rPr>
              <a:t> el </a:t>
            </a:r>
            <a:r>
              <a:rPr lang="en-US" sz="2900" dirty="0" err="1">
                <a:latin typeface="Candara" charset="0"/>
                <a:ea typeface="Candara" charset="0"/>
                <a:cs typeface="Candara" charset="0"/>
              </a:rPr>
              <a:t>visado</a:t>
            </a:r>
            <a:r>
              <a:rPr lang="en-US" sz="2900" dirty="0">
                <a:latin typeface="Candara" charset="0"/>
                <a:ea typeface="Candara" charset="0"/>
                <a:cs typeface="Candara" charset="0"/>
              </a:rPr>
              <a:t> y </a:t>
            </a:r>
            <a:r>
              <a:rPr lang="en-US" sz="2900" dirty="0" err="1">
                <a:latin typeface="Candara" charset="0"/>
                <a:ea typeface="Candara" charset="0"/>
                <a:cs typeface="Candara" charset="0"/>
              </a:rPr>
              <a:t>permaneciendo</a:t>
            </a:r>
            <a:r>
              <a:rPr lang="en-US" sz="2900" dirty="0">
                <a:latin typeface="Candara" charset="0"/>
                <a:ea typeface="Candara" charset="0"/>
                <a:cs typeface="Candara" charset="0"/>
              </a:rPr>
              <a:t> </a:t>
            </a:r>
            <a:r>
              <a:rPr lang="en-US" sz="2900" dirty="0" err="1">
                <a:latin typeface="Candara" charset="0"/>
                <a:ea typeface="Candara" charset="0"/>
                <a:cs typeface="Candara" charset="0"/>
              </a:rPr>
              <a:t>en</a:t>
            </a:r>
            <a:r>
              <a:rPr lang="en-US" sz="2900" dirty="0">
                <a:latin typeface="Candara" charset="0"/>
                <a:ea typeface="Candara" charset="0"/>
                <a:cs typeface="Candara" charset="0"/>
              </a:rPr>
              <a:t> el </a:t>
            </a:r>
            <a:r>
              <a:rPr lang="en-US" sz="2900" dirty="0" err="1">
                <a:latin typeface="Candara" charset="0"/>
                <a:ea typeface="Candara" charset="0"/>
                <a:cs typeface="Candara" charset="0"/>
              </a:rPr>
              <a:t>país</a:t>
            </a:r>
            <a:r>
              <a:rPr lang="en-US" sz="2900" dirty="0">
                <a:latin typeface="Candara" charset="0"/>
                <a:ea typeface="Candara" charset="0"/>
                <a:cs typeface="Candara" charset="0"/>
              </a:rPr>
              <a:t>.</a:t>
            </a:r>
          </a:p>
          <a:p>
            <a:pPr marL="749300" lvl="1" indent="-279400">
              <a:lnSpc>
                <a:spcPts val="2820"/>
              </a:lnSpc>
              <a:buFont typeface="Arial"/>
              <a:buChar char="•"/>
              <a:tabLst>
                <a:tab pos="755015" algn="l"/>
                <a:tab pos="755650" algn="l"/>
              </a:tabLst>
            </a:pPr>
            <a:endParaRPr lang="en-US" sz="2900" dirty="0">
              <a:latin typeface="Candara" charset="0"/>
              <a:ea typeface="Candara" charset="0"/>
              <a:cs typeface="Candara" charset="0"/>
            </a:endParaRPr>
          </a:p>
          <a:p>
            <a:pPr marL="749300" marR="5080" lvl="1" indent="-279400">
              <a:lnSpc>
                <a:spcPct val="100699"/>
              </a:lnSpc>
              <a:buFont typeface="Arial"/>
              <a:buChar char="•"/>
              <a:tabLst>
                <a:tab pos="755015" algn="l"/>
                <a:tab pos="755650" algn="l"/>
              </a:tabLst>
            </a:pPr>
            <a:r>
              <a:rPr lang="en-US" sz="2900" dirty="0" err="1">
                <a:latin typeface="Candara" charset="0"/>
                <a:ea typeface="Candara" charset="0"/>
                <a:cs typeface="Candara" charset="0"/>
              </a:rPr>
              <a:t>Habiendo</a:t>
            </a:r>
            <a:r>
              <a:rPr lang="en-US" sz="2900" dirty="0">
                <a:latin typeface="Candara" charset="0"/>
                <a:ea typeface="Candara" charset="0"/>
                <a:cs typeface="Candara" charset="0"/>
              </a:rPr>
              <a:t> </a:t>
            </a:r>
            <a:r>
              <a:rPr lang="en-US" sz="2900" dirty="0" err="1">
                <a:latin typeface="Candara" charset="0"/>
                <a:ea typeface="Candara" charset="0"/>
                <a:cs typeface="Candara" charset="0"/>
              </a:rPr>
              <a:t>entrado</a:t>
            </a:r>
            <a:r>
              <a:rPr lang="en-US" sz="2900" dirty="0">
                <a:latin typeface="Candara" charset="0"/>
                <a:ea typeface="Candara" charset="0"/>
                <a:cs typeface="Candara" charset="0"/>
              </a:rPr>
              <a:t> </a:t>
            </a:r>
            <a:r>
              <a:rPr lang="en-US" sz="2900" dirty="0" err="1">
                <a:latin typeface="Candara" charset="0"/>
                <a:ea typeface="Candara" charset="0"/>
                <a:cs typeface="Candara" charset="0"/>
              </a:rPr>
              <a:t>en</a:t>
            </a:r>
            <a:r>
              <a:rPr lang="en-US" sz="2900" dirty="0">
                <a:latin typeface="Candara" charset="0"/>
                <a:ea typeface="Candara" charset="0"/>
                <a:cs typeface="Candara" charset="0"/>
              </a:rPr>
              <a:t> </a:t>
            </a:r>
            <a:r>
              <a:rPr lang="en-US" sz="2900" dirty="0" err="1">
                <a:latin typeface="Candara" charset="0"/>
                <a:ea typeface="Candara" charset="0"/>
                <a:cs typeface="Candara" charset="0"/>
              </a:rPr>
              <a:t>Estados</a:t>
            </a:r>
            <a:r>
              <a:rPr lang="en-US" sz="2900" dirty="0">
                <a:latin typeface="Candara" charset="0"/>
                <a:ea typeface="Candara" charset="0"/>
                <a:cs typeface="Candara" charset="0"/>
              </a:rPr>
              <a:t> </a:t>
            </a:r>
            <a:r>
              <a:rPr lang="en-US" sz="2900" dirty="0" err="1">
                <a:latin typeface="Candara" charset="0"/>
                <a:ea typeface="Candara" charset="0"/>
                <a:cs typeface="Candara" charset="0"/>
              </a:rPr>
              <a:t>Unidos</a:t>
            </a:r>
            <a:r>
              <a:rPr lang="en-US" sz="2900" dirty="0">
                <a:latin typeface="Candara" charset="0"/>
                <a:ea typeface="Candara" charset="0"/>
                <a:cs typeface="Candara" charset="0"/>
              </a:rPr>
              <a:t> sin </a:t>
            </a:r>
            <a:r>
              <a:rPr lang="en-US" sz="2900" dirty="0" err="1">
                <a:latin typeface="Candara" charset="0"/>
                <a:ea typeface="Candara" charset="0"/>
                <a:cs typeface="Candara" charset="0"/>
              </a:rPr>
              <a:t>pasar</a:t>
            </a:r>
            <a:r>
              <a:rPr lang="en-US" sz="2900" dirty="0">
                <a:latin typeface="Candara" charset="0"/>
                <a:ea typeface="Candara" charset="0"/>
                <a:cs typeface="Candara" charset="0"/>
              </a:rPr>
              <a:t> </a:t>
            </a:r>
            <a:r>
              <a:rPr lang="en-US" sz="2900" dirty="0" err="1">
                <a:latin typeface="Candara" charset="0"/>
                <a:ea typeface="Candara" charset="0"/>
                <a:cs typeface="Candara" charset="0"/>
              </a:rPr>
              <a:t>por</a:t>
            </a:r>
            <a:r>
              <a:rPr lang="en-US" sz="2900" dirty="0">
                <a:latin typeface="Candara" charset="0"/>
                <a:ea typeface="Candara" charset="0"/>
                <a:cs typeface="Candara" charset="0"/>
              </a:rPr>
              <a:t> </a:t>
            </a:r>
            <a:r>
              <a:rPr lang="en-US" sz="2900" dirty="0" err="1">
                <a:latin typeface="Candara" charset="0"/>
                <a:ea typeface="Candara" charset="0"/>
                <a:cs typeface="Candara" charset="0"/>
              </a:rPr>
              <a:t>una</a:t>
            </a:r>
            <a:r>
              <a:rPr lang="en-US" sz="2900" dirty="0">
                <a:latin typeface="Candara" charset="0"/>
                <a:ea typeface="Candara" charset="0"/>
                <a:cs typeface="Candara" charset="0"/>
              </a:rPr>
              <a:t> </a:t>
            </a:r>
            <a:r>
              <a:rPr lang="en-US" sz="2900" dirty="0" err="1">
                <a:latin typeface="Candara" charset="0"/>
                <a:ea typeface="Candara" charset="0"/>
                <a:cs typeface="Candara" charset="0"/>
              </a:rPr>
              <a:t>aduana</a:t>
            </a:r>
            <a:r>
              <a:rPr lang="en-US" sz="2900" dirty="0">
                <a:latin typeface="Candara" charset="0"/>
                <a:ea typeface="Candara" charset="0"/>
                <a:cs typeface="Candara" charset="0"/>
              </a:rPr>
              <a:t>. </a:t>
            </a:r>
          </a:p>
          <a:p>
            <a:pPr marL="0" indent="0">
              <a:buNone/>
            </a:pPr>
            <a:r>
              <a:rPr lang="en-US" sz="2900" dirty="0" err="1"/>
              <a:t>Algunas</a:t>
            </a:r>
            <a:r>
              <a:rPr lang="en-US" sz="2900" dirty="0"/>
              <a:t> personas </a:t>
            </a:r>
            <a:r>
              <a:rPr lang="en-US" sz="2900" dirty="0" err="1"/>
              <a:t>indocumentadas</a:t>
            </a:r>
            <a:r>
              <a:rPr lang="en-US" sz="2900" dirty="0"/>
              <a:t> se </a:t>
            </a:r>
            <a:r>
              <a:rPr lang="en-US" sz="2900" dirty="0" err="1"/>
              <a:t>han</a:t>
            </a:r>
            <a:r>
              <a:rPr lang="en-US" sz="2900" dirty="0"/>
              <a:t> </a:t>
            </a:r>
            <a:r>
              <a:rPr lang="en-US" sz="2900" dirty="0" err="1"/>
              <a:t>visto</a:t>
            </a:r>
            <a:r>
              <a:rPr lang="en-US" sz="2900" dirty="0"/>
              <a:t> </a:t>
            </a:r>
            <a:r>
              <a:rPr lang="en-US" sz="2900" dirty="0" err="1"/>
              <a:t>amparadas</a:t>
            </a:r>
            <a:r>
              <a:rPr lang="en-US" sz="2900" dirty="0"/>
              <a:t> de un </a:t>
            </a:r>
            <a:r>
              <a:rPr lang="en-US" sz="2900" dirty="0" err="1"/>
              <a:t>modo</a:t>
            </a:r>
            <a:r>
              <a:rPr lang="en-US" sz="2900" dirty="0"/>
              <a:t> provisional </a:t>
            </a:r>
            <a:r>
              <a:rPr lang="en-US" sz="2900" dirty="0" err="1"/>
              <a:t>por</a:t>
            </a:r>
            <a:r>
              <a:rPr lang="en-US" sz="2900" dirty="0"/>
              <a:t> la ley DACA que el </a:t>
            </a:r>
            <a:r>
              <a:rPr lang="en-US" sz="2900" dirty="0" err="1"/>
              <a:t>Presidente</a:t>
            </a:r>
            <a:r>
              <a:rPr lang="en-US" sz="2900" dirty="0"/>
              <a:t> Trump </a:t>
            </a:r>
            <a:r>
              <a:rPr lang="en-US" sz="2900" dirty="0" err="1"/>
              <a:t>quiere</a:t>
            </a:r>
            <a:r>
              <a:rPr lang="en-US" sz="2900" dirty="0"/>
              <a:t> </a:t>
            </a:r>
            <a:r>
              <a:rPr lang="en-US" sz="2900" dirty="0" err="1"/>
              <a:t>derogar</a:t>
            </a:r>
            <a:r>
              <a:rPr lang="en-US" sz="2900" dirty="0"/>
              <a:t>.</a:t>
            </a:r>
            <a:endParaRPr lang="es-ES" dirty="0"/>
          </a:p>
        </p:txBody>
      </p:sp>
    </p:spTree>
    <p:extLst>
      <p:ext uri="{BB962C8B-B14F-4D97-AF65-F5344CB8AC3E}">
        <p14:creationId xmlns:p14="http://schemas.microsoft.com/office/powerpoint/2010/main" val="31555967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grpSp>
        <p:nvGrpSpPr>
          <p:cNvPr id="17" name="Group 16"/>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1902285" cy="6858001"/>
            <a:chOff x="0" y="0"/>
            <a:chExt cx="11902285" cy="6858001"/>
          </a:xfrm>
        </p:grpSpPr>
        <p:grpSp>
          <p:nvGrpSpPr>
            <p:cNvPr id="18" name="Group 17"/>
            <p:cNvGrpSpPr/>
            <p:nvPr>
              <p:extLst>
                <p:ext uri="{386F3935-93C4-4BCD-93E2-E3B085C9AB24}">
                  <p16:designElem xmlns:p16="http://schemas.microsoft.com/office/powerpoint/2015/main" val="1"/>
                </p:ext>
              </p:extLst>
            </p:nvPr>
          </p:nvGrpSpPr>
          <p:grpSpPr>
            <a:xfrm>
              <a:off x="0" y="0"/>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30" name="Rectangle 5"/>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1" name="Freeform 6"/>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7"/>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8"/>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9"/>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0"/>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11"/>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12"/>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13"/>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14"/>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15"/>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Line 16"/>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42" name="Freeform 17"/>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18"/>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19"/>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0"/>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Rectangle 21"/>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7" name="Freeform 22"/>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23"/>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24"/>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25"/>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26"/>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Freeform 27"/>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3" name="Freeform 28"/>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29"/>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30"/>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31"/>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9" name="Group 18"/>
            <p:cNvGrpSpPr/>
            <p:nvPr>
              <p:extLst>
                <p:ext uri="{386F3935-93C4-4BCD-93E2-E3B085C9AB24}">
                  <p16:designElem xmlns:p16="http://schemas.microsoft.com/office/powerpoint/2015/main" val="1"/>
                </p:ext>
              </p:extLst>
            </p:nvPr>
          </p:nvGrpSpPr>
          <p:grpSpPr>
            <a:xfrm>
              <a:off x="11227597" y="0"/>
              <a:ext cx="674688" cy="6848476"/>
              <a:chOff x="11364912" y="0"/>
              <a:chExt cx="674688" cy="6848476"/>
            </a:xfrm>
            <a:gradFill flip="none" rotWithShape="1">
              <a:gsLst>
                <a:gs pos="0">
                  <a:schemeClr val="bg2"/>
                </a:gs>
                <a:gs pos="100000">
                  <a:schemeClr val="tx2">
                    <a:lumMod val="60000"/>
                    <a:lumOff val="40000"/>
                  </a:schemeClr>
                </a:gs>
              </a:gsLst>
              <a:lin ang="5400000" scaled="0"/>
              <a:tileRect/>
            </a:gradFill>
          </p:grpSpPr>
          <p:sp>
            <p:nvSpPr>
              <p:cNvPr id="20" name="Freeform 32"/>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33"/>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34"/>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35"/>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36"/>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37"/>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38"/>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39"/>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40"/>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Rectangle 41"/>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pic>
        <p:nvPicPr>
          <p:cNvPr id="58" name="Picture 2"/>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xmlns="">
                <a:solidFill>
                  <a:srgbClr val="FFFFFF"/>
                </a:solidFill>
              </a14:hiddenFill>
            </a:ext>
          </a:extLst>
        </p:spPr>
      </p:pic>
      <p:sp useBgFill="1">
        <p:nvSpPr>
          <p:cNvPr id="60" name="Round Diagonal Corner Rectangle 1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949" y="808057"/>
            <a:ext cx="6752461" cy="5234394"/>
          </a:xfrm>
          <a:prstGeom prst="round2DiagRect">
            <a:avLst>
              <a:gd name="adj1" fmla="val 741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ítulo 3">
            <a:extLst>
              <a:ext uri="{FF2B5EF4-FFF2-40B4-BE49-F238E27FC236}">
                <a16:creationId xmlns:a16="http://schemas.microsoft.com/office/drawing/2014/main" id="{18F794CF-AF92-4078-8C88-E53266250FD7}"/>
              </a:ext>
            </a:extLst>
          </p:cNvPr>
          <p:cNvSpPr>
            <a:spLocks noGrp="1"/>
          </p:cNvSpPr>
          <p:nvPr>
            <p:ph type="title"/>
          </p:nvPr>
        </p:nvSpPr>
        <p:spPr>
          <a:xfrm>
            <a:off x="8036041" y="618518"/>
            <a:ext cx="3281003" cy="1478570"/>
          </a:xfrm>
        </p:spPr>
        <p:txBody>
          <a:bodyPr anchor="b">
            <a:noAutofit/>
          </a:bodyPr>
          <a:lstStyle/>
          <a:p>
            <a:r>
              <a:rPr lang="es-ES" sz="2800" dirty="0">
                <a:solidFill>
                  <a:srgbClr val="FFFFFF"/>
                </a:solidFill>
              </a:rPr>
              <a:t>¿Quien tiene Amparo legal bajo la </a:t>
            </a:r>
            <a:r>
              <a:rPr lang="es-ES" sz="2800" dirty="0" err="1">
                <a:solidFill>
                  <a:srgbClr val="FFFFFF"/>
                </a:solidFill>
              </a:rPr>
              <a:t>dream</a:t>
            </a:r>
            <a:r>
              <a:rPr lang="es-ES" sz="2800" dirty="0">
                <a:solidFill>
                  <a:srgbClr val="FFFFFF"/>
                </a:solidFill>
              </a:rPr>
              <a:t> </a:t>
            </a:r>
            <a:r>
              <a:rPr lang="es-ES" sz="2800" dirty="0" err="1">
                <a:solidFill>
                  <a:srgbClr val="FFFFFF"/>
                </a:solidFill>
              </a:rPr>
              <a:t>act</a:t>
            </a:r>
            <a:r>
              <a:rPr lang="es-ES" sz="2800" dirty="0">
                <a:solidFill>
                  <a:srgbClr val="FFFFFF"/>
                </a:solidFill>
              </a:rPr>
              <a:t>? </a:t>
            </a:r>
          </a:p>
        </p:txBody>
      </p:sp>
      <p:sp>
        <p:nvSpPr>
          <p:cNvPr id="6" name="Rectángulo 5">
            <a:extLst>
              <a:ext uri="{FF2B5EF4-FFF2-40B4-BE49-F238E27FC236}">
                <a16:creationId xmlns:a16="http://schemas.microsoft.com/office/drawing/2014/main" id="{224B1A32-E2D6-4A06-A211-9D5BB61F45C3}"/>
              </a:ext>
            </a:extLst>
          </p:cNvPr>
          <p:cNvSpPr/>
          <p:nvPr/>
        </p:nvSpPr>
        <p:spPr>
          <a:xfrm>
            <a:off x="712788" y="1279523"/>
            <a:ext cx="7009725" cy="4413516"/>
          </a:xfrm>
          <a:prstGeom prst="rect">
            <a:avLst/>
          </a:prstGeom>
        </p:spPr>
        <p:txBody>
          <a:bodyPr wrap="square">
            <a:spAutoFit/>
          </a:bodyPr>
          <a:lstStyle/>
          <a:p>
            <a:pPr marL="304800" marR="231775" indent="-292100">
              <a:lnSpc>
                <a:spcPct val="89600"/>
              </a:lnSpc>
              <a:tabLst>
                <a:tab pos="302895" algn="l"/>
                <a:tab pos="303530" algn="l"/>
              </a:tabLst>
            </a:pPr>
            <a:endParaRPr lang="en-US" sz="2400" dirty="0">
              <a:latin typeface="Candara" charset="0"/>
              <a:ea typeface="Candara" charset="0"/>
              <a:cs typeface="Candara" charset="0"/>
            </a:endParaRPr>
          </a:p>
          <a:p>
            <a:pPr marL="355600" marR="231775" indent="-342900">
              <a:lnSpc>
                <a:spcPct val="89600"/>
              </a:lnSpc>
              <a:buFont typeface="Arial" panose="020B0604020202020204" pitchFamily="34" charset="0"/>
              <a:buChar char="•"/>
              <a:tabLst>
                <a:tab pos="302895" algn="l"/>
                <a:tab pos="303530" algn="l"/>
              </a:tabLst>
            </a:pPr>
            <a:r>
              <a:rPr lang="en-US" sz="2400" dirty="0">
                <a:latin typeface="Candara" charset="0"/>
                <a:ea typeface="Candara" charset="0"/>
                <a:cs typeface="Candara" charset="0"/>
              </a:rPr>
              <a:t>Los </a:t>
            </a:r>
            <a:r>
              <a:rPr lang="en-US" sz="2400" dirty="0" err="1">
                <a:latin typeface="Candara" charset="0"/>
                <a:ea typeface="Candara" charset="0"/>
                <a:cs typeface="Candara" charset="0"/>
              </a:rPr>
              <a:t>emigrantes</a:t>
            </a:r>
            <a:r>
              <a:rPr lang="en-US" sz="2400" dirty="0">
                <a:latin typeface="Candara" charset="0"/>
                <a:ea typeface="Candara" charset="0"/>
                <a:cs typeface="Candara" charset="0"/>
              </a:rPr>
              <a:t> </a:t>
            </a:r>
            <a:r>
              <a:rPr lang="en-US" sz="2400" dirty="0" err="1">
                <a:latin typeface="Candara" charset="0"/>
                <a:ea typeface="Candara" charset="0"/>
                <a:cs typeface="Candara" charset="0"/>
              </a:rPr>
              <a:t>indocumentos</a:t>
            </a:r>
            <a:r>
              <a:rPr lang="en-US" sz="2400" dirty="0">
                <a:latin typeface="Candara" charset="0"/>
                <a:ea typeface="Candara" charset="0"/>
                <a:cs typeface="Candara" charset="0"/>
              </a:rPr>
              <a:t> que </a:t>
            </a:r>
            <a:r>
              <a:rPr lang="en-US" sz="2400" dirty="0" err="1">
                <a:latin typeface="Candara" charset="0"/>
                <a:ea typeface="Candara" charset="0"/>
                <a:cs typeface="Candara" charset="0"/>
              </a:rPr>
              <a:t>finalizado</a:t>
            </a:r>
            <a:r>
              <a:rPr lang="en-US" sz="2400" dirty="0">
                <a:latin typeface="Candara" charset="0"/>
                <a:ea typeface="Candara" charset="0"/>
                <a:cs typeface="Candara" charset="0"/>
              </a:rPr>
              <a:t> la </a:t>
            </a:r>
            <a:r>
              <a:rPr lang="en-US" sz="2400" dirty="0" err="1">
                <a:latin typeface="Candara" charset="0"/>
                <a:ea typeface="Candara" charset="0"/>
                <a:cs typeface="Candara" charset="0"/>
              </a:rPr>
              <a:t>Educación</a:t>
            </a:r>
            <a:r>
              <a:rPr lang="en-US" sz="2400" dirty="0">
                <a:latin typeface="Candara" charset="0"/>
                <a:ea typeface="Candara" charset="0"/>
                <a:cs typeface="Candara" charset="0"/>
              </a:rPr>
              <a:t> </a:t>
            </a:r>
            <a:r>
              <a:rPr lang="en-US" sz="2400" dirty="0" err="1">
                <a:latin typeface="Candara" charset="0"/>
                <a:ea typeface="Candara" charset="0"/>
                <a:cs typeface="Candara" charset="0"/>
              </a:rPr>
              <a:t>Secundaria</a:t>
            </a:r>
            <a:r>
              <a:rPr lang="en-US" sz="2400" dirty="0">
                <a:latin typeface="Candara" charset="0"/>
                <a:ea typeface="Candara" charset="0"/>
                <a:cs typeface="Candara" charset="0"/>
              </a:rPr>
              <a:t> </a:t>
            </a:r>
            <a:r>
              <a:rPr lang="en-US" sz="2400" dirty="0" err="1">
                <a:latin typeface="Candara" charset="0"/>
                <a:ea typeface="Candara" charset="0"/>
                <a:cs typeface="Candara" charset="0"/>
              </a:rPr>
              <a:t>pueden</a:t>
            </a:r>
            <a:r>
              <a:rPr lang="en-US" sz="2400" dirty="0">
                <a:latin typeface="Candara" charset="0"/>
                <a:ea typeface="Candara" charset="0"/>
                <a:cs typeface="Candara" charset="0"/>
              </a:rPr>
              <a:t> </a:t>
            </a:r>
            <a:r>
              <a:rPr lang="en-US" sz="2400" dirty="0" err="1">
                <a:latin typeface="Candara" charset="0"/>
                <a:ea typeface="Candara" charset="0"/>
                <a:cs typeface="Candara" charset="0"/>
              </a:rPr>
              <a:t>quedarse</a:t>
            </a:r>
            <a:r>
              <a:rPr lang="en-US" sz="2400" dirty="0">
                <a:latin typeface="Candara" charset="0"/>
                <a:ea typeface="Candara" charset="0"/>
                <a:cs typeface="Candara" charset="0"/>
              </a:rPr>
              <a:t> y solicitor el </a:t>
            </a:r>
            <a:r>
              <a:rPr lang="en-US" sz="2400" dirty="0" err="1">
                <a:latin typeface="Candara" charset="0"/>
                <a:ea typeface="Candara" charset="0"/>
                <a:cs typeface="Candara" charset="0"/>
              </a:rPr>
              <a:t>permiso</a:t>
            </a:r>
            <a:r>
              <a:rPr lang="en-US" sz="2400" dirty="0">
                <a:latin typeface="Candara" charset="0"/>
                <a:ea typeface="Candara" charset="0"/>
                <a:cs typeface="Candara" charset="0"/>
              </a:rPr>
              <a:t> de </a:t>
            </a:r>
            <a:r>
              <a:rPr lang="en-US" sz="2400" dirty="0" err="1">
                <a:latin typeface="Candara" charset="0"/>
                <a:ea typeface="Candara" charset="0"/>
                <a:cs typeface="Candara" charset="0"/>
              </a:rPr>
              <a:t>residencia</a:t>
            </a:r>
            <a:r>
              <a:rPr lang="en-US" sz="2400" dirty="0">
                <a:latin typeface="Candara" charset="0"/>
                <a:ea typeface="Candara" charset="0"/>
                <a:cs typeface="Candara" charset="0"/>
              </a:rPr>
              <a:t> </a:t>
            </a:r>
            <a:r>
              <a:rPr lang="en-US" sz="2400" dirty="0" err="1">
                <a:latin typeface="Candara" charset="0"/>
                <a:ea typeface="Candara" charset="0"/>
                <a:cs typeface="Candara" charset="0"/>
              </a:rPr>
              <a:t>en</a:t>
            </a:r>
            <a:r>
              <a:rPr lang="en-US" sz="2400" dirty="0">
                <a:latin typeface="Candara" charset="0"/>
                <a:ea typeface="Candara" charset="0"/>
                <a:cs typeface="Candara" charset="0"/>
              </a:rPr>
              <a:t> </a:t>
            </a:r>
            <a:r>
              <a:rPr lang="en-US" sz="2400" dirty="0" err="1">
                <a:latin typeface="Candara" charset="0"/>
                <a:ea typeface="Candara" charset="0"/>
                <a:cs typeface="Candara" charset="0"/>
              </a:rPr>
              <a:t>los</a:t>
            </a:r>
            <a:r>
              <a:rPr lang="en-US" sz="2400" dirty="0">
                <a:latin typeface="Candara" charset="0"/>
                <a:ea typeface="Candara" charset="0"/>
                <a:cs typeface="Candara" charset="0"/>
              </a:rPr>
              <a:t> </a:t>
            </a:r>
            <a:r>
              <a:rPr lang="en-US" sz="2400" dirty="0" err="1">
                <a:latin typeface="Candara" charset="0"/>
                <a:ea typeface="Candara" charset="0"/>
                <a:cs typeface="Candara" charset="0"/>
              </a:rPr>
              <a:t>seis</a:t>
            </a:r>
            <a:r>
              <a:rPr lang="en-US" sz="2400" dirty="0">
                <a:latin typeface="Candara" charset="0"/>
                <a:ea typeface="Candara" charset="0"/>
                <a:cs typeface="Candara" charset="0"/>
              </a:rPr>
              <a:t> </a:t>
            </a:r>
            <a:r>
              <a:rPr lang="en-US" sz="2400" dirty="0" err="1">
                <a:latin typeface="Candara" charset="0"/>
                <a:ea typeface="Candara" charset="0"/>
                <a:cs typeface="Candara" charset="0"/>
              </a:rPr>
              <a:t>años</a:t>
            </a:r>
            <a:r>
              <a:rPr lang="en-US" sz="2400" dirty="0">
                <a:latin typeface="Candara" charset="0"/>
                <a:ea typeface="Candara" charset="0"/>
                <a:cs typeface="Candara" charset="0"/>
              </a:rPr>
              <a:t> </a:t>
            </a:r>
            <a:r>
              <a:rPr lang="en-US" sz="2400" dirty="0" err="1">
                <a:latin typeface="Candara" charset="0"/>
                <a:ea typeface="Candara" charset="0"/>
                <a:cs typeface="Candara" charset="0"/>
              </a:rPr>
              <a:t>siguientes</a:t>
            </a:r>
            <a:r>
              <a:rPr lang="en-US" sz="2400" dirty="0">
                <a:latin typeface="Candara" charset="0"/>
                <a:ea typeface="Candara" charset="0"/>
                <a:cs typeface="Candara" charset="0"/>
              </a:rPr>
              <a:t> a la </a:t>
            </a:r>
            <a:r>
              <a:rPr lang="en-US" sz="2400" dirty="0" err="1">
                <a:latin typeface="Candara" charset="0"/>
                <a:ea typeface="Candara" charset="0"/>
                <a:cs typeface="Candara" charset="0"/>
              </a:rPr>
              <a:t>graduación</a:t>
            </a:r>
            <a:r>
              <a:rPr lang="en-US" sz="2400" dirty="0">
                <a:latin typeface="Candara" charset="0"/>
                <a:ea typeface="Candara" charset="0"/>
                <a:cs typeface="Candara" charset="0"/>
              </a:rPr>
              <a:t>.</a:t>
            </a:r>
          </a:p>
          <a:p>
            <a:pPr marL="304800" marR="231775" indent="-292100">
              <a:lnSpc>
                <a:spcPct val="89600"/>
              </a:lnSpc>
              <a:tabLst>
                <a:tab pos="302895" algn="l"/>
                <a:tab pos="303530" algn="l"/>
              </a:tabLst>
            </a:pPr>
            <a:endParaRPr lang="en-US" sz="2400" dirty="0">
              <a:latin typeface="Candara" charset="0"/>
              <a:ea typeface="Candara" charset="0"/>
              <a:cs typeface="Candara" charset="0"/>
            </a:endParaRPr>
          </a:p>
          <a:p>
            <a:pPr marL="355600" marR="231775" indent="-342900">
              <a:lnSpc>
                <a:spcPct val="89600"/>
              </a:lnSpc>
              <a:buFont typeface="Arial" panose="020B0604020202020204" pitchFamily="34" charset="0"/>
              <a:buChar char="•"/>
              <a:tabLst>
                <a:tab pos="302895" algn="l"/>
                <a:tab pos="303530" algn="l"/>
              </a:tabLst>
            </a:pPr>
            <a:r>
              <a:rPr lang="en-US" sz="2400" dirty="0">
                <a:latin typeface="Candara" charset="0"/>
                <a:ea typeface="Candara" charset="0"/>
                <a:cs typeface="Candara" charset="0"/>
              </a:rPr>
              <a:t>Durante </a:t>
            </a:r>
            <a:r>
              <a:rPr lang="en-US" sz="2400" dirty="0" err="1">
                <a:latin typeface="Candara" charset="0"/>
                <a:ea typeface="Candara" charset="0"/>
                <a:cs typeface="Candara" charset="0"/>
              </a:rPr>
              <a:t>esos</a:t>
            </a:r>
            <a:r>
              <a:rPr lang="en-US" sz="2400" dirty="0">
                <a:latin typeface="Candara" charset="0"/>
                <a:ea typeface="Candara" charset="0"/>
                <a:cs typeface="Candara" charset="0"/>
              </a:rPr>
              <a:t> 6 </a:t>
            </a:r>
            <a:r>
              <a:rPr lang="en-US" sz="2400" dirty="0" err="1">
                <a:latin typeface="Candara" charset="0"/>
                <a:ea typeface="Candara" charset="0"/>
                <a:cs typeface="Candara" charset="0"/>
              </a:rPr>
              <a:t>años</a:t>
            </a:r>
            <a:r>
              <a:rPr lang="en-US" sz="2400" dirty="0">
                <a:latin typeface="Candara" charset="0"/>
                <a:ea typeface="Candara" charset="0"/>
                <a:cs typeface="Candara" charset="0"/>
              </a:rPr>
              <a:t> </a:t>
            </a:r>
            <a:r>
              <a:rPr lang="en-US" sz="2400" dirty="0" err="1">
                <a:latin typeface="Candara" charset="0"/>
                <a:ea typeface="Candara" charset="0"/>
                <a:cs typeface="Candara" charset="0"/>
              </a:rPr>
              <a:t>siguientes</a:t>
            </a:r>
            <a:r>
              <a:rPr lang="en-US" sz="2400" dirty="0">
                <a:latin typeface="Candara" charset="0"/>
                <a:ea typeface="Candara" charset="0"/>
                <a:cs typeface="Candara" charset="0"/>
              </a:rPr>
              <a:t> el </a:t>
            </a:r>
            <a:r>
              <a:rPr lang="en-US" sz="2400" dirty="0" err="1">
                <a:latin typeface="Candara" charset="0"/>
                <a:ea typeface="Candara" charset="0"/>
                <a:cs typeface="Candara" charset="0"/>
              </a:rPr>
              <a:t>estudiante</a:t>
            </a:r>
            <a:r>
              <a:rPr lang="en-US" sz="2400" dirty="0">
                <a:latin typeface="Candara" charset="0"/>
                <a:ea typeface="Candara" charset="0"/>
                <a:cs typeface="Candara" charset="0"/>
              </a:rPr>
              <a:t> </a:t>
            </a:r>
            <a:r>
              <a:rPr lang="en-US" sz="2400" dirty="0" err="1">
                <a:latin typeface="Candara" charset="0"/>
                <a:ea typeface="Candara" charset="0"/>
                <a:cs typeface="Candara" charset="0"/>
              </a:rPr>
              <a:t>deberá</a:t>
            </a:r>
            <a:r>
              <a:rPr lang="en-US" sz="2400" dirty="0">
                <a:latin typeface="Candara" charset="0"/>
                <a:ea typeface="Candara" charset="0"/>
                <a:cs typeface="Candara" charset="0"/>
              </a:rPr>
              <a:t> </a:t>
            </a:r>
            <a:r>
              <a:rPr lang="en-US" sz="2400" dirty="0" err="1">
                <a:latin typeface="Candara" charset="0"/>
                <a:ea typeface="Candara" charset="0"/>
                <a:cs typeface="Candara" charset="0"/>
              </a:rPr>
              <a:t>ir</a:t>
            </a:r>
            <a:r>
              <a:rPr lang="en-US" sz="2400" dirty="0">
                <a:latin typeface="Candara" charset="0"/>
                <a:ea typeface="Candara" charset="0"/>
                <a:cs typeface="Candara" charset="0"/>
              </a:rPr>
              <a:t> a la Universidad </a:t>
            </a:r>
            <a:r>
              <a:rPr lang="en-US" sz="2400" dirty="0" err="1">
                <a:latin typeface="Candara" charset="0"/>
                <a:ea typeface="Candara" charset="0"/>
                <a:cs typeface="Candara" charset="0"/>
              </a:rPr>
              <a:t>aprobando</a:t>
            </a:r>
            <a:r>
              <a:rPr lang="en-US" sz="2400" dirty="0">
                <a:latin typeface="Candara" charset="0"/>
                <a:ea typeface="Candara" charset="0"/>
                <a:cs typeface="Candara" charset="0"/>
              </a:rPr>
              <a:t> dos </a:t>
            </a:r>
            <a:r>
              <a:rPr lang="en-US" sz="2400" dirty="0" err="1">
                <a:latin typeface="Candara" charset="0"/>
                <a:ea typeface="Candara" charset="0"/>
                <a:cs typeface="Candara" charset="0"/>
              </a:rPr>
              <a:t>años</a:t>
            </a:r>
            <a:r>
              <a:rPr lang="en-US" sz="2400" dirty="0">
                <a:latin typeface="Candara" charset="0"/>
                <a:ea typeface="Candara" charset="0"/>
                <a:cs typeface="Candara" charset="0"/>
              </a:rPr>
              <a:t> o </a:t>
            </a:r>
            <a:r>
              <a:rPr lang="en-US" sz="2400" dirty="0" err="1">
                <a:latin typeface="Candara" charset="0"/>
                <a:ea typeface="Candara" charset="0"/>
                <a:cs typeface="Candara" charset="0"/>
              </a:rPr>
              <a:t>enrolarse</a:t>
            </a:r>
            <a:r>
              <a:rPr lang="en-US" sz="2400" dirty="0">
                <a:latin typeface="Candara" charset="0"/>
                <a:ea typeface="Candara" charset="0"/>
                <a:cs typeface="Candara" charset="0"/>
              </a:rPr>
              <a:t> </a:t>
            </a:r>
            <a:r>
              <a:rPr lang="en-US" sz="2400" dirty="0" err="1">
                <a:latin typeface="Candara" charset="0"/>
                <a:ea typeface="Candara" charset="0"/>
                <a:cs typeface="Candara" charset="0"/>
              </a:rPr>
              <a:t>en</a:t>
            </a:r>
            <a:r>
              <a:rPr lang="en-US" sz="2400" dirty="0">
                <a:latin typeface="Candara" charset="0"/>
                <a:ea typeface="Candara" charset="0"/>
                <a:cs typeface="Candara" charset="0"/>
              </a:rPr>
              <a:t> el </a:t>
            </a:r>
            <a:r>
              <a:rPr lang="en-US" sz="2400" dirty="0" err="1">
                <a:latin typeface="Candara" charset="0"/>
                <a:ea typeface="Candara" charset="0"/>
                <a:cs typeface="Candara" charset="0"/>
              </a:rPr>
              <a:t>ejercito</a:t>
            </a:r>
            <a:r>
              <a:rPr lang="en-US" sz="2400" dirty="0">
                <a:latin typeface="Candara" charset="0"/>
                <a:ea typeface="Candara" charset="0"/>
                <a:cs typeface="Candara" charset="0"/>
              </a:rPr>
              <a:t> </a:t>
            </a:r>
            <a:r>
              <a:rPr lang="en-US" sz="2400" dirty="0" err="1">
                <a:latin typeface="Candara" charset="0"/>
                <a:ea typeface="Candara" charset="0"/>
                <a:cs typeface="Candara" charset="0"/>
              </a:rPr>
              <a:t>americando</a:t>
            </a:r>
            <a:r>
              <a:rPr lang="en-US" sz="2400" dirty="0">
                <a:latin typeface="Candara" charset="0"/>
                <a:ea typeface="Candara" charset="0"/>
                <a:cs typeface="Candara" charset="0"/>
              </a:rPr>
              <a:t> </a:t>
            </a:r>
            <a:r>
              <a:rPr lang="en-US" sz="2400" dirty="0" err="1">
                <a:latin typeface="Candara" charset="0"/>
                <a:ea typeface="Candara" charset="0"/>
                <a:cs typeface="Candara" charset="0"/>
              </a:rPr>
              <a:t>por</a:t>
            </a:r>
            <a:r>
              <a:rPr lang="en-US" sz="2400" dirty="0">
                <a:latin typeface="Candara" charset="0"/>
                <a:ea typeface="Candara" charset="0"/>
                <a:cs typeface="Candara" charset="0"/>
              </a:rPr>
              <a:t> lo </a:t>
            </a:r>
            <a:r>
              <a:rPr lang="en-US" sz="2400" dirty="0" err="1">
                <a:latin typeface="Candara" charset="0"/>
                <a:ea typeface="Candara" charset="0"/>
                <a:cs typeface="Candara" charset="0"/>
              </a:rPr>
              <a:t>menos</a:t>
            </a:r>
            <a:r>
              <a:rPr lang="en-US" sz="2400" dirty="0">
                <a:latin typeface="Candara" charset="0"/>
                <a:ea typeface="Candara" charset="0"/>
                <a:cs typeface="Candara" charset="0"/>
              </a:rPr>
              <a:t> dos </a:t>
            </a:r>
            <a:r>
              <a:rPr lang="en-US" sz="2400" dirty="0" err="1">
                <a:latin typeface="Candara" charset="0"/>
                <a:ea typeface="Candara" charset="0"/>
                <a:cs typeface="Candara" charset="0"/>
              </a:rPr>
              <a:t>años</a:t>
            </a:r>
            <a:r>
              <a:rPr lang="en-US" sz="2400" dirty="0">
                <a:latin typeface="Candara" charset="0"/>
                <a:ea typeface="Candara" charset="0"/>
                <a:cs typeface="Candara" charset="0"/>
              </a:rPr>
              <a:t>. </a:t>
            </a:r>
          </a:p>
          <a:p>
            <a:pPr marL="355600" marR="231775" indent="-342900">
              <a:lnSpc>
                <a:spcPct val="89600"/>
              </a:lnSpc>
              <a:buFont typeface="Arial" panose="020B0604020202020204" pitchFamily="34" charset="0"/>
              <a:buChar char="•"/>
              <a:tabLst>
                <a:tab pos="302895" algn="l"/>
                <a:tab pos="303530" algn="l"/>
              </a:tabLst>
            </a:pPr>
            <a:endParaRPr lang="en-US" sz="2400" dirty="0">
              <a:latin typeface="Candara" charset="0"/>
              <a:ea typeface="Candara" charset="0"/>
              <a:cs typeface="Candara" charset="0"/>
            </a:endParaRPr>
          </a:p>
          <a:p>
            <a:pPr marL="355600" marR="5080" indent="-342900">
              <a:lnSpc>
                <a:spcPct val="89600"/>
              </a:lnSpc>
              <a:buFont typeface="Arial" panose="020B0604020202020204" pitchFamily="34" charset="0"/>
              <a:buChar char="•"/>
              <a:tabLst>
                <a:tab pos="302895" algn="l"/>
                <a:tab pos="303530" algn="l"/>
              </a:tabLst>
            </a:pPr>
            <a:r>
              <a:rPr lang="en-US" sz="2400" dirty="0" err="1">
                <a:latin typeface="Candara" charset="0"/>
                <a:ea typeface="Candara" charset="0"/>
                <a:cs typeface="Candara" charset="0"/>
              </a:rPr>
              <a:t>Obtendrían</a:t>
            </a:r>
            <a:r>
              <a:rPr lang="en-US" sz="2400" dirty="0">
                <a:latin typeface="Candara" charset="0"/>
                <a:ea typeface="Candara" charset="0"/>
                <a:cs typeface="Candara" charset="0"/>
              </a:rPr>
              <a:t> el </a:t>
            </a:r>
            <a:r>
              <a:rPr lang="en-US" sz="2400" dirty="0" err="1">
                <a:latin typeface="Candara" charset="0"/>
                <a:ea typeface="Candara" charset="0"/>
                <a:cs typeface="Candara" charset="0"/>
              </a:rPr>
              <a:t>permiso</a:t>
            </a:r>
            <a:r>
              <a:rPr lang="en-US" sz="2400" dirty="0">
                <a:latin typeface="Candara" charset="0"/>
                <a:ea typeface="Candara" charset="0"/>
                <a:cs typeface="Candara" charset="0"/>
              </a:rPr>
              <a:t> de </a:t>
            </a:r>
            <a:r>
              <a:rPr lang="en-US" sz="2400" dirty="0" err="1">
                <a:latin typeface="Candara" charset="0"/>
                <a:ea typeface="Candara" charset="0"/>
                <a:cs typeface="Candara" charset="0"/>
              </a:rPr>
              <a:t>residencia</a:t>
            </a:r>
            <a:r>
              <a:rPr lang="en-US" sz="2400" dirty="0">
                <a:latin typeface="Candara" charset="0"/>
                <a:ea typeface="Candara" charset="0"/>
                <a:cs typeface="Candara" charset="0"/>
              </a:rPr>
              <a:t> </a:t>
            </a:r>
            <a:r>
              <a:rPr lang="en-US" sz="2400" dirty="0" err="1">
                <a:latin typeface="Candara" charset="0"/>
                <a:ea typeface="Candara" charset="0"/>
                <a:cs typeface="Candara" charset="0"/>
              </a:rPr>
              <a:t>si</a:t>
            </a:r>
            <a:r>
              <a:rPr lang="en-US" sz="2400" dirty="0">
                <a:latin typeface="Candara" charset="0"/>
                <a:ea typeface="Candara" charset="0"/>
                <a:cs typeface="Candara" charset="0"/>
              </a:rPr>
              <a:t> no </a:t>
            </a:r>
            <a:r>
              <a:rPr lang="en-US" sz="2400" dirty="0" err="1">
                <a:latin typeface="Candara" charset="0"/>
                <a:ea typeface="Candara" charset="0"/>
                <a:cs typeface="Candara" charset="0"/>
              </a:rPr>
              <a:t>tienen</a:t>
            </a:r>
            <a:r>
              <a:rPr lang="en-US" sz="2400" dirty="0">
                <a:latin typeface="Candara" charset="0"/>
                <a:ea typeface="Candara" charset="0"/>
                <a:cs typeface="Candara" charset="0"/>
              </a:rPr>
              <a:t> antecedents </a:t>
            </a:r>
            <a:r>
              <a:rPr lang="en-US" sz="2400" dirty="0" err="1">
                <a:latin typeface="Candara" charset="0"/>
                <a:ea typeface="Candara" charset="0"/>
                <a:cs typeface="Candara" charset="0"/>
              </a:rPr>
              <a:t>penales</a:t>
            </a:r>
            <a:r>
              <a:rPr lang="en-US" sz="2400" dirty="0">
                <a:latin typeface="Candara" charset="0"/>
                <a:ea typeface="Candara" charset="0"/>
                <a:cs typeface="Candara" charset="0"/>
              </a:rPr>
              <a:t>.</a:t>
            </a:r>
            <a:endParaRPr lang="en-US" dirty="0">
              <a:latin typeface="Candara" charset="0"/>
              <a:ea typeface="Candara" charset="0"/>
              <a:cs typeface="Candara" charset="0"/>
            </a:endParaRPr>
          </a:p>
        </p:txBody>
      </p:sp>
      <p:pic>
        <p:nvPicPr>
          <p:cNvPr id="57" name="Picture 1" descr="Imagen que contiene persona, edificio, exterior, ropa&#10;&#10;Descripción generada con confianza muy alta">
            <a:extLst>
              <a:ext uri="{FF2B5EF4-FFF2-40B4-BE49-F238E27FC236}">
                <a16:creationId xmlns:a16="http://schemas.microsoft.com/office/drawing/2014/main" id="{45914FAC-940D-4895-BC60-EC8FD29BFAA8}"/>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r="-2" b="17206"/>
          <a:stretch/>
        </p:blipFill>
        <p:spPr>
          <a:xfrm>
            <a:off x="8035925" y="2530833"/>
            <a:ext cx="3281363" cy="2979021"/>
          </a:xfrm>
          <a:prstGeom prst="rect">
            <a:avLst/>
          </a:prstGeom>
        </p:spPr>
      </p:pic>
    </p:spTree>
    <p:extLst>
      <p:ext uri="{BB962C8B-B14F-4D97-AF65-F5344CB8AC3E}">
        <p14:creationId xmlns:p14="http://schemas.microsoft.com/office/powerpoint/2010/main" val="1091367140"/>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blipFill>
            <a:blip r:embed="rId2">
              <a:duotone>
                <a:schemeClr val="bg2">
                  <a:shade val="88000"/>
                  <a:hueMod val="106000"/>
                  <a:satMod val="140000"/>
                  <a:lumMod val="54000"/>
                </a:schemeClr>
                <a:schemeClr val="bg2">
                  <a:tint val="98000"/>
                  <a:hueMod val="90000"/>
                  <a:satMod val="150000"/>
                  <a:lumMod val="160000"/>
                </a:schemeClr>
              </a:duotone>
            </a:blip>
            <a:stretch/>
          </a:blipFill>
          <a:ln>
            <a:noFill/>
          </a:ln>
          <a:effectLst/>
        </p:spPr>
      </p:sp>
      <p:pic>
        <p:nvPicPr>
          <p:cNvPr id="17" name="Picture 2" descr="Imagen que contiene electrónica&#10;&#10;Descripción generada con confianza alta"/>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9" name="Group 18"/>
          <p:cNvGrpSpPr>
            <a:grpSpLocks noGrp="1" noUngrp="1" noRot="1" noChangeAspect="1" noMove="1" noResize="1"/>
          </p:cNvGrpSpPr>
          <p:nvPr>
            <p:extLst>
              <p:ext uri="{386F3935-93C4-4BCD-93E2-E3B085C9AB24}">
                <p16:designElem xmlns:p16="http://schemas.microsoft.com/office/powerpoint/2015/main" val="1"/>
              </p:ext>
            </p:extLst>
          </p:nvPr>
        </p:nvGrpSpPr>
        <p:grpSpPr>
          <a:xfrm>
            <a:off x="-14288" y="0"/>
            <a:ext cx="12053888" cy="6858001"/>
            <a:chOff x="-14288" y="0"/>
            <a:chExt cx="12053888" cy="6858001"/>
          </a:xfrm>
        </p:grpSpPr>
        <p:grpSp>
          <p:nvGrpSpPr>
            <p:cNvPr id="20" name="Group 19"/>
            <p:cNvGrpSpPr/>
            <p:nvPr>
              <p:extLst>
                <p:ext uri="{386F3935-93C4-4BCD-93E2-E3B085C9AB24}">
                  <p16:designElem xmlns:p16="http://schemas.microsoft.com/office/powerpoint/2015/main" val="1"/>
                </p:ext>
              </p:extLst>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32" name="Rectangle 5"/>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3" name="Freeform 6"/>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7"/>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8"/>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9"/>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10"/>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11"/>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12"/>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13"/>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14"/>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15"/>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Line 16"/>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44" name="Freeform 17"/>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18"/>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19"/>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20"/>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Rectangle 21"/>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9" name="Freeform 22"/>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23"/>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24"/>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Freeform 25"/>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3" name="Freeform 26"/>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27"/>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28"/>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29"/>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0"/>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31"/>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21" name="Group 20"/>
            <p:cNvGrpSpPr/>
            <p:nvPr>
              <p:extLst>
                <p:ext uri="{386F3935-93C4-4BCD-93E2-E3B085C9AB24}">
                  <p16:designElem xmlns:p16="http://schemas.microsoft.com/office/powerpoint/2015/main" val="1"/>
                </p:ext>
              </p:extLst>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22" name="Freeform 32"/>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33"/>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34"/>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35"/>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36"/>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37"/>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38"/>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39"/>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40"/>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Rectangle 41"/>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grpSp>
        <p:nvGrpSpPr>
          <p:cNvPr id="60" name="Group 59"/>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18" name="Rectangle 60"/>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2" name="Picture 2" descr="Imagen que contiene electrónica&#10;&#10;Descripción generada con confianza alta"/>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pic>
        <p:nvPicPr>
          <p:cNvPr id="7" name="Picture 1" descr="Imagen que contiene persona, edificio, exterior, ropa&#10;&#10;Descripción generada con confianza muy alta">
            <a:extLst>
              <a:ext uri="{FF2B5EF4-FFF2-40B4-BE49-F238E27FC236}">
                <a16:creationId xmlns:a16="http://schemas.microsoft.com/office/drawing/2014/main" id="{5576E1EA-E594-477A-B431-476FEF9F25B3}"/>
              </a:ext>
            </a:extLst>
          </p:cNvPr>
          <p:cNvPicPr>
            <a:picLocks noChangeAspect="1"/>
          </p:cNvPicPr>
          <p:nvPr/>
        </p:nvPicPr>
        <p:blipFill rotWithShape="1">
          <a:blip r:embed="rId4">
            <a:extLst>
              <a:ext uri="{28A0092B-C50C-407E-A947-70E740481C1C}">
                <a14:useLocalDpi xmlns:a14="http://schemas.microsoft.com/office/drawing/2010/main" val="0"/>
              </a:ext>
            </a:extLst>
          </a:blip>
          <a:srcRect r="-2" b="17206"/>
          <a:stretch/>
        </p:blipFill>
        <p:spPr>
          <a:xfrm>
            <a:off x="-5597" y="10"/>
            <a:ext cx="7558541" cy="6857990"/>
          </a:xfrm>
          <a:prstGeom prst="rect">
            <a:avLst/>
          </a:prstGeom>
        </p:spPr>
      </p:pic>
      <p:grpSp>
        <p:nvGrpSpPr>
          <p:cNvPr id="64" name="Group 63"/>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solidFill>
            <a:schemeClr val="tx1">
              <a:alpha val="70000"/>
            </a:schemeClr>
          </a:solidFill>
          <a:effectLst/>
        </p:grpSpPr>
        <p:sp>
          <p:nvSpPr>
            <p:cNvPr id="65" name="Rectangle 64"/>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66" name="Freeform 6"/>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7" name="Freeform 7"/>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8" name="Rectangle 67"/>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69" name="Freeform 9"/>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70" name="Freeform 10"/>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71" name="Freeform 11"/>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72" name="Freeform 12"/>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73" name="Freeform 13"/>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74" name="Freeform 14"/>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75" name="Freeform 15"/>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76" name="Freeform 16"/>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77" name="Freeform 17"/>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78" name="Freeform 18"/>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79" name="Freeform 19"/>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0" name="Freeform 20"/>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1" name="Freeform 21"/>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2" name="Freeform 22"/>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3" name="Freeform 23"/>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4" name="Freeform 24"/>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5" name="Freeform 25"/>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6" name="Freeform 26"/>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7" name="Freeform 27"/>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8" name="Freeform 28"/>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9" name="Freeform 29"/>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90" name="Freeform 30"/>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91" name="Freeform 31"/>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92" name="Freeform 32"/>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93" name="Rectangle 92"/>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94" name="Freeform 34"/>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95" name="Freeform 35"/>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96" name="Freeform 36"/>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97" name="Freeform 37"/>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98" name="Freeform 38"/>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99" name="Freeform 39"/>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00" name="Freeform 40"/>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01" name="Freeform 41"/>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02" name="Freeform 42"/>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03" name="Freeform 43"/>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04" name="Freeform 44"/>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05" name="Rectangle 104"/>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06" name="Freeform 46"/>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07" name="Freeform 47"/>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08" name="Freeform 48"/>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09" name="Freeform 49"/>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0" name="Freeform 50"/>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1" name="Freeform 51"/>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2" name="Freeform 52"/>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3" name="Freeform 53"/>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4" name="Freeform 54"/>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5" name="Freeform 55"/>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6" name="Freeform 56"/>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7" name="Freeform 57"/>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8" name="Freeform 58"/>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4" name="Título 3">
            <a:extLst>
              <a:ext uri="{FF2B5EF4-FFF2-40B4-BE49-F238E27FC236}">
                <a16:creationId xmlns:a16="http://schemas.microsoft.com/office/drawing/2014/main" id="{7BAD3E09-6141-4B36-B0FE-473C517C1426}"/>
              </a:ext>
            </a:extLst>
          </p:cNvPr>
          <p:cNvSpPr>
            <a:spLocks noGrp="1"/>
          </p:cNvSpPr>
          <p:nvPr>
            <p:ph type="title"/>
          </p:nvPr>
        </p:nvSpPr>
        <p:spPr>
          <a:xfrm>
            <a:off x="7962519" y="618518"/>
            <a:ext cx="3084891" cy="1478570"/>
          </a:xfrm>
        </p:spPr>
        <p:txBody>
          <a:bodyPr vert="horz" lIns="91440" tIns="45720" rIns="91440" bIns="45720" rtlCol="0" anchor="ctr">
            <a:noAutofit/>
          </a:bodyPr>
          <a:lstStyle/>
          <a:p>
            <a:r>
              <a:rPr lang="en-US" sz="2800" dirty="0" err="1"/>
              <a:t>Razones</a:t>
            </a:r>
            <a:br>
              <a:rPr lang="en-US" sz="2800" dirty="0"/>
            </a:br>
            <a:r>
              <a:rPr lang="en-US" sz="2800" dirty="0"/>
              <a:t>para </a:t>
            </a:r>
            <a:br>
              <a:rPr lang="en-US" sz="2800" dirty="0"/>
            </a:br>
            <a:r>
              <a:rPr lang="en-US" sz="2800" dirty="0" err="1"/>
              <a:t>emigrar</a:t>
            </a:r>
            <a:r>
              <a:rPr lang="en-US" sz="2800" dirty="0"/>
              <a:t> :</a:t>
            </a:r>
            <a:br>
              <a:rPr lang="en-US" sz="2800" dirty="0"/>
            </a:br>
            <a:endParaRPr lang="en-US" sz="2800" dirty="0"/>
          </a:p>
        </p:txBody>
      </p:sp>
      <p:sp>
        <p:nvSpPr>
          <p:cNvPr id="6" name="Marcador de texto 5">
            <a:extLst>
              <a:ext uri="{FF2B5EF4-FFF2-40B4-BE49-F238E27FC236}">
                <a16:creationId xmlns:a16="http://schemas.microsoft.com/office/drawing/2014/main" id="{5A98781C-CD4B-4996-9E9C-73721D296C79}"/>
              </a:ext>
            </a:extLst>
          </p:cNvPr>
          <p:cNvSpPr>
            <a:spLocks noGrp="1"/>
          </p:cNvSpPr>
          <p:nvPr>
            <p:ph type="body" sz="half" idx="2"/>
          </p:nvPr>
        </p:nvSpPr>
        <p:spPr>
          <a:xfrm>
            <a:off x="7962519" y="2249487"/>
            <a:ext cx="3084892" cy="3541714"/>
          </a:xfrm>
        </p:spPr>
        <p:txBody>
          <a:bodyPr vert="horz" lIns="91440" tIns="45720" rIns="91440" bIns="45720" rtlCol="0">
            <a:normAutofit/>
          </a:bodyPr>
          <a:lstStyle/>
          <a:p>
            <a:pPr lvl="1" indent="-228600">
              <a:buFont typeface="Arial" panose="020B0604020202020204" pitchFamily="34" charset="0"/>
              <a:buChar char="•"/>
            </a:pPr>
            <a:r>
              <a:rPr lang="en-US" sz="1800" dirty="0" err="1"/>
              <a:t>Huir</a:t>
            </a:r>
            <a:r>
              <a:rPr lang="en-US" sz="1800" dirty="0"/>
              <a:t> de la </a:t>
            </a:r>
            <a:r>
              <a:rPr lang="en-US" sz="1800" dirty="0" err="1"/>
              <a:t>pobreza</a:t>
            </a:r>
            <a:r>
              <a:rPr lang="en-US" sz="1800" dirty="0"/>
              <a:t>.</a:t>
            </a:r>
          </a:p>
          <a:p>
            <a:pPr lvl="1" indent="-228600">
              <a:buFont typeface="Arial" panose="020B0604020202020204" pitchFamily="34" charset="0"/>
              <a:buChar char="•"/>
            </a:pPr>
            <a:r>
              <a:rPr lang="en-US" sz="1800" dirty="0" err="1"/>
              <a:t>Buscar</a:t>
            </a:r>
            <a:r>
              <a:rPr lang="en-US" sz="1800" dirty="0"/>
              <a:t> </a:t>
            </a:r>
            <a:r>
              <a:rPr lang="en-US" sz="1800" dirty="0" err="1"/>
              <a:t>mejores</a:t>
            </a:r>
            <a:r>
              <a:rPr lang="en-US" sz="1800" dirty="0"/>
              <a:t> </a:t>
            </a:r>
            <a:r>
              <a:rPr lang="en-US" sz="1800" dirty="0" err="1"/>
              <a:t>condiciones</a:t>
            </a:r>
            <a:r>
              <a:rPr lang="en-US" sz="1800" dirty="0"/>
              <a:t> de </a:t>
            </a:r>
            <a:r>
              <a:rPr lang="en-US" sz="1800" dirty="0" err="1"/>
              <a:t>vida</a:t>
            </a:r>
            <a:r>
              <a:rPr lang="en-US" sz="1800" dirty="0"/>
              <a:t>. </a:t>
            </a:r>
          </a:p>
          <a:p>
            <a:pPr lvl="1" indent="-228600">
              <a:buFont typeface="Arial" panose="020B0604020202020204" pitchFamily="34" charset="0"/>
              <a:buChar char="•"/>
            </a:pPr>
            <a:r>
              <a:rPr lang="en-US" sz="1800" dirty="0" err="1"/>
              <a:t>Proceder</a:t>
            </a:r>
            <a:r>
              <a:rPr lang="en-US" sz="1800" dirty="0"/>
              <a:t> de </a:t>
            </a:r>
            <a:r>
              <a:rPr lang="en-US" sz="1800" dirty="0" err="1"/>
              <a:t>países</a:t>
            </a:r>
            <a:r>
              <a:rPr lang="en-US" sz="1800" dirty="0"/>
              <a:t> </a:t>
            </a:r>
            <a:r>
              <a:rPr lang="en-US" sz="1800" dirty="0" err="1"/>
              <a:t>en</a:t>
            </a:r>
            <a:r>
              <a:rPr lang="en-US" sz="1800" dirty="0"/>
              <a:t> </a:t>
            </a:r>
            <a:r>
              <a:rPr lang="en-US" sz="1800" dirty="0" err="1"/>
              <a:t>estado</a:t>
            </a:r>
            <a:r>
              <a:rPr lang="en-US" sz="1800" dirty="0"/>
              <a:t> de </a:t>
            </a:r>
            <a:r>
              <a:rPr lang="en-US" sz="1800" dirty="0" err="1"/>
              <a:t>guerra</a:t>
            </a:r>
            <a:r>
              <a:rPr lang="en-US" sz="1800" dirty="0"/>
              <a:t>. </a:t>
            </a:r>
          </a:p>
          <a:p>
            <a:pPr lvl="1" indent="-228600">
              <a:buFont typeface="Arial" panose="020B0604020202020204" pitchFamily="34" charset="0"/>
              <a:buChar char="•"/>
            </a:pPr>
            <a:r>
              <a:rPr lang="en-US" sz="1800" dirty="0" err="1"/>
              <a:t>Huir</a:t>
            </a:r>
            <a:r>
              <a:rPr lang="en-US" sz="1800" dirty="0"/>
              <a:t> </a:t>
            </a:r>
            <a:r>
              <a:rPr lang="en-US" sz="1800" dirty="0" err="1"/>
              <a:t>por</a:t>
            </a:r>
            <a:r>
              <a:rPr lang="en-US" sz="1800" dirty="0"/>
              <a:t> </a:t>
            </a:r>
            <a:r>
              <a:rPr lang="en-US" sz="1800" dirty="0" err="1"/>
              <a:t>motivos</a:t>
            </a:r>
            <a:r>
              <a:rPr lang="en-US" sz="1800" dirty="0"/>
              <a:t> </a:t>
            </a:r>
            <a:r>
              <a:rPr lang="en-US" sz="1800" dirty="0" err="1"/>
              <a:t>ideológicos</a:t>
            </a:r>
            <a:r>
              <a:rPr lang="en-US" sz="1800" dirty="0"/>
              <a:t>.</a:t>
            </a:r>
          </a:p>
          <a:p>
            <a:pPr lvl="1" indent="-228600">
              <a:buFont typeface="Arial" panose="020B0604020202020204" pitchFamily="34" charset="0"/>
              <a:buChar char="•"/>
            </a:pPr>
            <a:r>
              <a:rPr lang="en-US" sz="1800" dirty="0" err="1"/>
              <a:t>Reagrupación</a:t>
            </a:r>
            <a:r>
              <a:rPr lang="en-US" sz="1800" dirty="0"/>
              <a:t> familiar</a:t>
            </a:r>
          </a:p>
          <a:p>
            <a:pPr lvl="1" indent="-228600">
              <a:buFont typeface="Arial" panose="020B0604020202020204" pitchFamily="34" charset="0"/>
              <a:buChar char="•"/>
            </a:pPr>
            <a:r>
              <a:rPr lang="en-US" sz="1800" dirty="0" err="1"/>
              <a:t>Estudiar</a:t>
            </a:r>
            <a:r>
              <a:rPr lang="en-US" sz="1800" dirty="0"/>
              <a:t> </a:t>
            </a:r>
            <a:r>
              <a:rPr lang="en-US" sz="1800" dirty="0" err="1"/>
              <a:t>en</a:t>
            </a:r>
            <a:r>
              <a:rPr lang="en-US" sz="1800" dirty="0"/>
              <a:t> USA</a:t>
            </a:r>
          </a:p>
        </p:txBody>
      </p:sp>
    </p:spTree>
    <p:extLst>
      <p:ext uri="{BB962C8B-B14F-4D97-AF65-F5344CB8AC3E}">
        <p14:creationId xmlns:p14="http://schemas.microsoft.com/office/powerpoint/2010/main" val="21171909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5538554" cy="5897880"/>
          </a:xfrm>
          <a:prstGeom prst="rect">
            <a:avLst/>
          </a:prstGeom>
          <a:solidFill>
            <a:srgbClr val="FFFFFF"/>
          </a:solidFill>
          <a:ln>
            <a:solidFill>
              <a:srgbClr val="75E0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76433" y="480057"/>
            <a:ext cx="5538554" cy="5897880"/>
          </a:xfrm>
          <a:prstGeom prst="rect">
            <a:avLst/>
          </a:prstGeom>
          <a:solidFill>
            <a:srgbClr val="FFFFFF"/>
          </a:solidFill>
          <a:ln>
            <a:solidFill>
              <a:srgbClr val="75E0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C:\Users\Elena\Pictures\Oregon\chart of undoc students.jpg">
            <a:extLst>
              <a:ext uri="{FF2B5EF4-FFF2-40B4-BE49-F238E27FC236}">
                <a16:creationId xmlns:a16="http://schemas.microsoft.com/office/drawing/2014/main" id="{57EB1A39-9ED3-4260-9C8D-65FE684CB696}"/>
              </a:ext>
            </a:extLst>
          </p:cNvPr>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bwMode="auto">
          <a:xfrm>
            <a:off x="874416" y="643467"/>
            <a:ext cx="4749333" cy="557106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 descr="Imagen que contiene persona, edificio, exterior, ropa&#10;&#10;Descripción generada con confianza muy alta">
            <a:extLst>
              <a:ext uri="{FF2B5EF4-FFF2-40B4-BE49-F238E27FC236}">
                <a16:creationId xmlns:a16="http://schemas.microsoft.com/office/drawing/2014/main" id="{FCABAD0C-15FE-4558-800F-1C114602461C}"/>
              </a:ext>
            </a:extLst>
          </p:cNvPr>
          <p:cNvPicPr>
            <a:picLocks noChangeAspect="1"/>
          </p:cNvPicPr>
          <p:nvPr/>
        </p:nvPicPr>
        <p:blipFill rotWithShape="1">
          <a:blip r:embed="rId3">
            <a:extLst>
              <a:ext uri="{28A0092B-C50C-407E-A947-70E740481C1C}">
                <a14:useLocalDpi xmlns:a14="http://schemas.microsoft.com/office/drawing/2010/main" val="0"/>
              </a:ext>
            </a:extLst>
          </a:blip>
          <a:srcRect r="-2" b="17206"/>
          <a:stretch/>
        </p:blipFill>
        <p:spPr>
          <a:xfrm>
            <a:off x="6342888" y="1062347"/>
            <a:ext cx="5211232" cy="4728220"/>
          </a:xfrm>
          <a:prstGeom prst="rect">
            <a:avLst/>
          </a:prstGeom>
        </p:spPr>
      </p:pic>
      <p:pic>
        <p:nvPicPr>
          <p:cNvPr id="5" name="Picture 2" descr="C:\Users\Elena\Pictures\Oregon\chart of undoc students.jpg">
            <a:extLst>
              <a:ext uri="{FF2B5EF4-FFF2-40B4-BE49-F238E27FC236}">
                <a16:creationId xmlns:a16="http://schemas.microsoft.com/office/drawing/2014/main" id="{562E66AE-65DE-4B12-871F-4DFE0183B9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flipV="1">
            <a:off x="13360399" y="6951446"/>
            <a:ext cx="1497259" cy="9878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16234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79474D4-1535-47DB-BCAB-A6A34D6B688B}"/>
              </a:ext>
            </a:extLst>
          </p:cNvPr>
          <p:cNvSpPr>
            <a:spLocks noGrp="1"/>
          </p:cNvSpPr>
          <p:nvPr>
            <p:ph type="title"/>
          </p:nvPr>
        </p:nvSpPr>
        <p:spPr/>
        <p:txBody>
          <a:bodyPr/>
          <a:lstStyle/>
          <a:p>
            <a:pPr algn="ctr"/>
            <a:r>
              <a:rPr lang="es-ES" dirty="0"/>
              <a:t>Perfil de los  </a:t>
            </a:r>
            <a:r>
              <a:rPr lang="es-ES" dirty="0" err="1"/>
              <a:t>dreamers</a:t>
            </a:r>
            <a:endParaRPr lang="es-ES" dirty="0"/>
          </a:p>
        </p:txBody>
      </p:sp>
      <p:sp>
        <p:nvSpPr>
          <p:cNvPr id="4" name="Marcador de contenido 3">
            <a:extLst>
              <a:ext uri="{FF2B5EF4-FFF2-40B4-BE49-F238E27FC236}">
                <a16:creationId xmlns:a16="http://schemas.microsoft.com/office/drawing/2014/main" id="{07274FB0-2AFB-4831-8E4C-296A40515057}"/>
              </a:ext>
            </a:extLst>
          </p:cNvPr>
          <p:cNvSpPr>
            <a:spLocks noGrp="1"/>
          </p:cNvSpPr>
          <p:nvPr>
            <p:ph idx="1"/>
          </p:nvPr>
        </p:nvSpPr>
        <p:spPr/>
        <p:txBody>
          <a:bodyPr>
            <a:normAutofit/>
          </a:bodyPr>
          <a:lstStyle/>
          <a:p>
            <a:r>
              <a:rPr lang="en-US" b="1" dirty="0">
                <a:latin typeface="Candara" charset="0"/>
                <a:ea typeface="Candara" charset="0"/>
                <a:cs typeface="Candara" charset="0"/>
              </a:rPr>
              <a:t>“Son </a:t>
            </a:r>
            <a:r>
              <a:rPr lang="en-US" b="1" dirty="0" err="1">
                <a:latin typeface="Candara" charset="0"/>
                <a:ea typeface="Candara" charset="0"/>
                <a:cs typeface="Candara" charset="0"/>
              </a:rPr>
              <a:t>estudiantes</a:t>
            </a:r>
            <a:r>
              <a:rPr lang="en-US" b="1" dirty="0">
                <a:latin typeface="Candara" charset="0"/>
                <a:ea typeface="Candara" charset="0"/>
                <a:cs typeface="Candara" charset="0"/>
              </a:rPr>
              <a:t> </a:t>
            </a:r>
            <a:r>
              <a:rPr lang="en-US" b="1" dirty="0" err="1">
                <a:latin typeface="Candara" charset="0"/>
                <a:ea typeface="Candara" charset="0"/>
                <a:cs typeface="Candara" charset="0"/>
              </a:rPr>
              <a:t>muy</a:t>
            </a:r>
            <a:r>
              <a:rPr lang="en-US" b="1" dirty="0">
                <a:latin typeface="Candara" charset="0"/>
                <a:ea typeface="Candara" charset="0"/>
                <a:cs typeface="Candara" charset="0"/>
              </a:rPr>
              <a:t> </a:t>
            </a:r>
            <a:r>
              <a:rPr lang="en-US" b="1" dirty="0" err="1">
                <a:latin typeface="Candara" charset="0"/>
                <a:ea typeface="Candara" charset="0"/>
                <a:cs typeface="Candara" charset="0"/>
              </a:rPr>
              <a:t>motivados</a:t>
            </a:r>
            <a:r>
              <a:rPr lang="en-US" b="1" dirty="0">
                <a:latin typeface="Candara" charset="0"/>
                <a:ea typeface="Candara" charset="0"/>
                <a:cs typeface="Candara" charset="0"/>
              </a:rPr>
              <a:t>.”</a:t>
            </a:r>
          </a:p>
          <a:p>
            <a:endParaRPr lang="en-US" b="1" dirty="0">
              <a:latin typeface="Candara" charset="0"/>
              <a:ea typeface="Candara" charset="0"/>
              <a:cs typeface="Candara" charset="0"/>
            </a:endParaRPr>
          </a:p>
          <a:p>
            <a:r>
              <a:rPr lang="en-US" b="1" dirty="0">
                <a:latin typeface="Candara" charset="0"/>
                <a:ea typeface="Candara" charset="0"/>
                <a:cs typeface="Candara" charset="0"/>
              </a:rPr>
              <a:t>“Son personas que </a:t>
            </a:r>
            <a:r>
              <a:rPr lang="en-US" b="1" dirty="0" err="1">
                <a:latin typeface="Candara" charset="0"/>
                <a:ea typeface="Candara" charset="0"/>
                <a:cs typeface="Candara" charset="0"/>
              </a:rPr>
              <a:t>han</a:t>
            </a:r>
            <a:r>
              <a:rPr lang="en-US" b="1" dirty="0">
                <a:latin typeface="Candara" charset="0"/>
                <a:ea typeface="Candara" charset="0"/>
                <a:cs typeface="Candara" charset="0"/>
              </a:rPr>
              <a:t> </a:t>
            </a:r>
            <a:r>
              <a:rPr lang="en-US" b="1" dirty="0" err="1">
                <a:latin typeface="Candara" charset="0"/>
                <a:ea typeface="Candara" charset="0"/>
                <a:cs typeface="Candara" charset="0"/>
              </a:rPr>
              <a:t>vivido</a:t>
            </a:r>
            <a:r>
              <a:rPr lang="en-US" b="1" dirty="0">
                <a:latin typeface="Candara" charset="0"/>
                <a:ea typeface="Candara" charset="0"/>
                <a:cs typeface="Candara" charset="0"/>
              </a:rPr>
              <a:t> </a:t>
            </a:r>
            <a:r>
              <a:rPr lang="en-US" b="1" dirty="0" err="1">
                <a:latin typeface="Candara" charset="0"/>
                <a:ea typeface="Candara" charset="0"/>
                <a:cs typeface="Candara" charset="0"/>
              </a:rPr>
              <a:t>en</a:t>
            </a:r>
            <a:r>
              <a:rPr lang="en-US" b="1" dirty="0">
                <a:latin typeface="Candara" charset="0"/>
                <a:ea typeface="Candara" charset="0"/>
                <a:cs typeface="Candara" charset="0"/>
              </a:rPr>
              <a:t> </a:t>
            </a:r>
            <a:r>
              <a:rPr lang="en-US" b="1" dirty="0" err="1">
                <a:latin typeface="Candara" charset="0"/>
                <a:ea typeface="Candara" charset="0"/>
                <a:cs typeface="Candara" charset="0"/>
              </a:rPr>
              <a:t>condiciones</a:t>
            </a:r>
            <a:endParaRPr lang="en-US" b="1" dirty="0">
              <a:latin typeface="Candara" charset="0"/>
              <a:ea typeface="Candara" charset="0"/>
              <a:cs typeface="Candara" charset="0"/>
            </a:endParaRPr>
          </a:p>
          <a:p>
            <a:pPr marL="0" indent="0">
              <a:buNone/>
            </a:pPr>
            <a:r>
              <a:rPr lang="en-US" b="1" dirty="0">
                <a:latin typeface="Candara" charset="0"/>
                <a:ea typeface="Candara" charset="0"/>
                <a:cs typeface="Candara" charset="0"/>
              </a:rPr>
              <a:t>     </a:t>
            </a:r>
            <a:r>
              <a:rPr lang="en-US" b="1" dirty="0" err="1">
                <a:latin typeface="Candara" charset="0"/>
                <a:ea typeface="Candara" charset="0"/>
                <a:cs typeface="Candara" charset="0"/>
              </a:rPr>
              <a:t>difíciles</a:t>
            </a:r>
            <a:r>
              <a:rPr lang="en-US" b="1" dirty="0">
                <a:latin typeface="Candara" charset="0"/>
                <a:ea typeface="Candara" charset="0"/>
                <a:cs typeface="Candara" charset="0"/>
              </a:rPr>
              <a:t>”.</a:t>
            </a:r>
          </a:p>
          <a:p>
            <a:r>
              <a:rPr lang="en-US" b="1" dirty="0">
                <a:latin typeface="Candara" charset="0"/>
                <a:ea typeface="Candara" charset="0"/>
                <a:cs typeface="Candara" charset="0"/>
              </a:rPr>
              <a:t>“Han </a:t>
            </a:r>
            <a:r>
              <a:rPr lang="en-US" b="1" dirty="0" err="1">
                <a:latin typeface="Candara" charset="0"/>
                <a:ea typeface="Candara" charset="0"/>
                <a:cs typeface="Candara" charset="0"/>
              </a:rPr>
              <a:t>trabajado</a:t>
            </a:r>
            <a:r>
              <a:rPr lang="en-US" b="1" dirty="0">
                <a:latin typeface="Candara" charset="0"/>
                <a:ea typeface="Candara" charset="0"/>
                <a:cs typeface="Candara" charset="0"/>
              </a:rPr>
              <a:t> </a:t>
            </a:r>
            <a:r>
              <a:rPr lang="en-US" b="1" dirty="0" err="1">
                <a:latin typeface="Candara" charset="0"/>
                <a:ea typeface="Candara" charset="0"/>
                <a:cs typeface="Candara" charset="0"/>
              </a:rPr>
              <a:t>duro</a:t>
            </a:r>
            <a:r>
              <a:rPr lang="en-US" b="1" dirty="0">
                <a:latin typeface="Candara" charset="0"/>
                <a:ea typeface="Candara" charset="0"/>
                <a:cs typeface="Candara" charset="0"/>
              </a:rPr>
              <a:t> para </a:t>
            </a:r>
            <a:r>
              <a:rPr lang="en-US" b="1" dirty="0" err="1">
                <a:latin typeface="Candara" charset="0"/>
                <a:ea typeface="Candara" charset="0"/>
                <a:cs typeface="Candara" charset="0"/>
              </a:rPr>
              <a:t>sobreponerse</a:t>
            </a:r>
            <a:r>
              <a:rPr lang="en-US" b="1" dirty="0">
                <a:latin typeface="Candara" charset="0"/>
                <a:ea typeface="Candara" charset="0"/>
                <a:cs typeface="Candara" charset="0"/>
              </a:rPr>
              <a:t> a la </a:t>
            </a:r>
          </a:p>
          <a:p>
            <a:pPr marL="0" indent="0">
              <a:buNone/>
            </a:pPr>
            <a:r>
              <a:rPr lang="en-US" b="1" dirty="0">
                <a:latin typeface="Candara" charset="0"/>
                <a:ea typeface="Candara" charset="0"/>
                <a:cs typeface="Candara" charset="0"/>
              </a:rPr>
              <a:t>      </a:t>
            </a:r>
            <a:r>
              <a:rPr lang="en-US" b="1" dirty="0" err="1">
                <a:latin typeface="Candara" charset="0"/>
                <a:ea typeface="Candara" charset="0"/>
                <a:cs typeface="Candara" charset="0"/>
              </a:rPr>
              <a:t>adversidad</a:t>
            </a:r>
            <a:r>
              <a:rPr lang="en-US" b="1" dirty="0">
                <a:latin typeface="Candara" charset="0"/>
                <a:ea typeface="Candara" charset="0"/>
                <a:cs typeface="Candara" charset="0"/>
              </a:rPr>
              <a:t>”.</a:t>
            </a:r>
          </a:p>
          <a:p>
            <a:endParaRPr lang="es-ES" dirty="0"/>
          </a:p>
        </p:txBody>
      </p:sp>
      <p:pic>
        <p:nvPicPr>
          <p:cNvPr id="7" name="Imagen 6">
            <a:extLst>
              <a:ext uri="{FF2B5EF4-FFF2-40B4-BE49-F238E27FC236}">
                <a16:creationId xmlns:a16="http://schemas.microsoft.com/office/drawing/2014/main" id="{6BFF2102-6FDD-408C-922D-CDF6C811C22D}"/>
              </a:ext>
            </a:extLst>
          </p:cNvPr>
          <p:cNvPicPr>
            <a:picLocks noChangeAspect="1"/>
          </p:cNvPicPr>
          <p:nvPr/>
        </p:nvPicPr>
        <p:blipFill>
          <a:blip r:embed="rId2"/>
          <a:stretch>
            <a:fillRect/>
          </a:stretch>
        </p:blipFill>
        <p:spPr>
          <a:xfrm>
            <a:off x="7606484" y="2009326"/>
            <a:ext cx="4433177" cy="4022035"/>
          </a:xfrm>
          <a:prstGeom prst="rect">
            <a:avLst/>
          </a:prstGeom>
        </p:spPr>
      </p:pic>
    </p:spTree>
    <p:extLst>
      <p:ext uri="{BB962C8B-B14F-4D97-AF65-F5344CB8AC3E}">
        <p14:creationId xmlns:p14="http://schemas.microsoft.com/office/powerpoint/2010/main" val="29958740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5" name="Shape 265"/>
          <p:cNvSpPr txBox="1"/>
          <p:nvPr/>
        </p:nvSpPr>
        <p:spPr>
          <a:xfrm>
            <a:off x="8610600" y="4303712"/>
            <a:ext cx="1752600" cy="366600"/>
          </a:xfrm>
          <a:prstGeom prst="rect">
            <a:avLst/>
          </a:prstGeom>
          <a:noFill/>
          <a:ln>
            <a:noFill/>
          </a:ln>
        </p:spPr>
        <p:txBody>
          <a:bodyPr lIns="91425" tIns="45700" rIns="91425" bIns="45700" anchor="t" anchorCtr="0">
            <a:noAutofit/>
          </a:bodyPr>
          <a:lstStyle/>
          <a:p>
            <a:pPr>
              <a:buClr>
                <a:srgbClr val="000000"/>
              </a:buClr>
            </a:pPr>
            <a:endParaRPr sz="1400">
              <a:solidFill>
                <a:srgbClr val="000000"/>
              </a:solidFill>
              <a:latin typeface="Arial"/>
              <a:ea typeface="Arial"/>
              <a:cs typeface="Arial"/>
              <a:sym typeface="Arial"/>
            </a:endParaRPr>
          </a:p>
        </p:txBody>
      </p:sp>
      <p:sp>
        <p:nvSpPr>
          <p:cNvPr id="266" name="Shape 266"/>
          <p:cNvSpPr txBox="1"/>
          <p:nvPr/>
        </p:nvSpPr>
        <p:spPr>
          <a:xfrm flipH="1">
            <a:off x="8607388" y="5291137"/>
            <a:ext cx="1300200" cy="366600"/>
          </a:xfrm>
          <a:prstGeom prst="rect">
            <a:avLst/>
          </a:prstGeom>
          <a:noFill/>
          <a:ln>
            <a:noFill/>
          </a:ln>
        </p:spPr>
        <p:txBody>
          <a:bodyPr lIns="91425" tIns="45700" rIns="91425" bIns="45700" anchor="t" anchorCtr="0">
            <a:noAutofit/>
          </a:bodyPr>
          <a:lstStyle/>
          <a:p>
            <a:pPr>
              <a:buClr>
                <a:srgbClr val="000000"/>
              </a:buClr>
            </a:pPr>
            <a:endParaRPr sz="1400">
              <a:solidFill>
                <a:srgbClr val="000000"/>
              </a:solidFill>
              <a:latin typeface="Arial"/>
              <a:ea typeface="Arial"/>
              <a:cs typeface="Arial"/>
              <a:sym typeface="Arial"/>
            </a:endParaRPr>
          </a:p>
        </p:txBody>
      </p:sp>
      <p:sp>
        <p:nvSpPr>
          <p:cNvPr id="267" name="Shape 267"/>
          <p:cNvSpPr txBox="1"/>
          <p:nvPr/>
        </p:nvSpPr>
        <p:spPr>
          <a:xfrm>
            <a:off x="1905000" y="445771"/>
            <a:ext cx="8763000" cy="1288482"/>
          </a:xfrm>
          <a:prstGeom prst="rect">
            <a:avLst/>
          </a:prstGeom>
          <a:noFill/>
          <a:ln>
            <a:noFill/>
          </a:ln>
        </p:spPr>
        <p:txBody>
          <a:bodyPr lIns="91425" tIns="91425" rIns="91425" bIns="91425" anchor="ctr" anchorCtr="0">
            <a:noAutofit/>
          </a:bodyPr>
          <a:lstStyle/>
          <a:p>
            <a:r>
              <a:rPr lang="en-US" sz="2800" b="1" dirty="0">
                <a:latin typeface="Candara" charset="0"/>
                <a:ea typeface="Candara" charset="0"/>
                <a:cs typeface="Candara" charset="0"/>
              </a:rPr>
              <a:t>CAMBIOS QUE ATRAVIESAN LOS DREAMERS</a:t>
            </a:r>
          </a:p>
          <a:p>
            <a:r>
              <a:rPr lang="en-US" sz="2000" dirty="0"/>
              <a:t>2.100.000 dreamers  </a:t>
            </a:r>
            <a:r>
              <a:rPr lang="en-US" sz="2000" dirty="0" err="1"/>
              <a:t>viven</a:t>
            </a:r>
            <a:r>
              <a:rPr lang="en-US" sz="2000" dirty="0"/>
              <a:t> </a:t>
            </a:r>
            <a:r>
              <a:rPr lang="en-US" sz="2000" dirty="0" err="1"/>
              <a:t>en</a:t>
            </a:r>
            <a:r>
              <a:rPr lang="en-US" sz="2000" dirty="0"/>
              <a:t> USA </a:t>
            </a:r>
            <a:r>
              <a:rPr lang="en-US" sz="2000" dirty="0" err="1"/>
              <a:t>desde</a:t>
            </a:r>
            <a:r>
              <a:rPr lang="en-US" sz="2000" dirty="0"/>
              <a:t> </a:t>
            </a:r>
            <a:r>
              <a:rPr lang="en-US" sz="2000" dirty="0" err="1"/>
              <a:t>su</a:t>
            </a:r>
            <a:r>
              <a:rPr lang="en-US" sz="2000" dirty="0"/>
              <a:t> </a:t>
            </a:r>
            <a:r>
              <a:rPr lang="en-US" sz="2000" dirty="0" err="1"/>
              <a:t>infancia</a:t>
            </a:r>
            <a:endParaRPr lang="en-US" sz="2000" dirty="0"/>
          </a:p>
          <a:p>
            <a:endParaRPr lang="en-US" sz="4000" b="1" dirty="0"/>
          </a:p>
        </p:txBody>
      </p:sp>
      <p:sp>
        <p:nvSpPr>
          <p:cNvPr id="268" name="Shape 268"/>
          <p:cNvSpPr txBox="1"/>
          <p:nvPr/>
        </p:nvSpPr>
        <p:spPr>
          <a:xfrm>
            <a:off x="1634490" y="3680460"/>
            <a:ext cx="2521110" cy="2263140"/>
          </a:xfrm>
          <a:prstGeom prst="rect">
            <a:avLst/>
          </a:prstGeom>
          <a:solidFill>
            <a:srgbClr val="1F497D"/>
          </a:solidFill>
          <a:ln w="38100" cap="flat" cmpd="sng">
            <a:solidFill>
              <a:srgbClr val="000000"/>
            </a:solidFill>
            <a:prstDash val="solid"/>
            <a:miter/>
            <a:headEnd type="none" w="med" len="med"/>
            <a:tailEnd type="none" w="med" len="med"/>
          </a:ln>
        </p:spPr>
        <p:txBody>
          <a:bodyPr lIns="91425" tIns="45700" rIns="91425" bIns="45700" anchor="t" anchorCtr="0">
            <a:noAutofit/>
          </a:bodyPr>
          <a:lstStyle/>
          <a:p>
            <a:pPr>
              <a:buClr>
                <a:srgbClr val="000000"/>
              </a:buClr>
              <a:buSzPct val="25000"/>
            </a:pPr>
            <a:r>
              <a:rPr lang="en-US" sz="1400" dirty="0">
                <a:solidFill>
                  <a:srgbClr val="FFFFFF"/>
                </a:solidFill>
                <a:latin typeface="Arial"/>
                <a:ea typeface="Arial"/>
                <a:cs typeface="Arial"/>
                <a:sym typeface="Arial"/>
              </a:rPr>
              <a:t>La </a:t>
            </a:r>
            <a:r>
              <a:rPr lang="en-US" sz="1400" dirty="0" err="1">
                <a:solidFill>
                  <a:srgbClr val="FFFFFF"/>
                </a:solidFill>
                <a:latin typeface="Arial"/>
                <a:ea typeface="Arial"/>
                <a:cs typeface="Arial"/>
                <a:sym typeface="Arial"/>
              </a:rPr>
              <a:t>educación</a:t>
            </a:r>
            <a:r>
              <a:rPr lang="en-US" sz="1400" dirty="0">
                <a:solidFill>
                  <a:srgbClr val="FFFFFF"/>
                </a:solidFill>
                <a:latin typeface="Arial"/>
                <a:ea typeface="Arial"/>
                <a:cs typeface="Arial"/>
                <a:sym typeface="Arial"/>
              </a:rPr>
              <a:t> </a:t>
            </a:r>
            <a:r>
              <a:rPr lang="en-US" sz="1400" dirty="0" err="1">
                <a:solidFill>
                  <a:srgbClr val="FFFFFF"/>
                </a:solidFill>
                <a:latin typeface="Arial"/>
                <a:ea typeface="Arial"/>
                <a:cs typeface="Arial"/>
                <a:sym typeface="Arial"/>
              </a:rPr>
              <a:t>Secundaria</a:t>
            </a:r>
            <a:r>
              <a:rPr lang="en-US" sz="1400" dirty="0">
                <a:solidFill>
                  <a:srgbClr val="FFFFFF"/>
                </a:solidFill>
                <a:latin typeface="Arial"/>
                <a:ea typeface="Arial"/>
                <a:cs typeface="Arial"/>
                <a:sym typeface="Arial"/>
              </a:rPr>
              <a:t> </a:t>
            </a:r>
            <a:r>
              <a:rPr lang="en-US" sz="1400" dirty="0" err="1">
                <a:solidFill>
                  <a:srgbClr val="FFFFFF"/>
                </a:solidFill>
                <a:latin typeface="Arial"/>
                <a:ea typeface="Arial"/>
                <a:cs typeface="Arial"/>
                <a:sym typeface="Arial"/>
              </a:rPr>
              <a:t>es</a:t>
            </a:r>
            <a:r>
              <a:rPr lang="en-US" sz="1400" dirty="0">
                <a:solidFill>
                  <a:srgbClr val="FFFFFF"/>
                </a:solidFill>
                <a:latin typeface="Arial"/>
                <a:ea typeface="Arial"/>
                <a:cs typeface="Arial"/>
                <a:sym typeface="Arial"/>
              </a:rPr>
              <a:t> </a:t>
            </a:r>
            <a:r>
              <a:rPr lang="en-US" sz="1400" dirty="0" err="1">
                <a:solidFill>
                  <a:srgbClr val="FFFFFF"/>
                </a:solidFill>
                <a:latin typeface="Arial"/>
                <a:ea typeface="Arial"/>
                <a:cs typeface="Arial"/>
                <a:sym typeface="Arial"/>
              </a:rPr>
              <a:t>gratuita</a:t>
            </a:r>
            <a:r>
              <a:rPr lang="en-US" sz="1400" dirty="0">
                <a:solidFill>
                  <a:srgbClr val="FFFFFF"/>
                </a:solidFill>
                <a:latin typeface="Arial"/>
                <a:ea typeface="Arial"/>
                <a:cs typeface="Arial"/>
                <a:sym typeface="Arial"/>
              </a:rPr>
              <a:t> y de </a:t>
            </a:r>
            <a:r>
              <a:rPr lang="en-US" sz="1400" dirty="0" err="1">
                <a:solidFill>
                  <a:srgbClr val="FFFFFF"/>
                </a:solidFill>
                <a:latin typeface="Arial"/>
                <a:ea typeface="Arial"/>
                <a:cs typeface="Arial"/>
                <a:sym typeface="Arial"/>
              </a:rPr>
              <a:t>libre</a:t>
            </a:r>
            <a:r>
              <a:rPr lang="en-US" sz="1400" dirty="0">
                <a:solidFill>
                  <a:srgbClr val="FFFFFF"/>
                </a:solidFill>
                <a:latin typeface="Arial"/>
                <a:ea typeface="Arial"/>
                <a:cs typeface="Arial"/>
                <a:sym typeface="Arial"/>
              </a:rPr>
              <a:t> </a:t>
            </a:r>
            <a:r>
              <a:rPr lang="en-US" sz="1400" dirty="0" err="1">
                <a:solidFill>
                  <a:srgbClr val="FFFFFF"/>
                </a:solidFill>
                <a:latin typeface="Arial"/>
                <a:ea typeface="Arial"/>
                <a:cs typeface="Arial"/>
                <a:sym typeface="Arial"/>
              </a:rPr>
              <a:t>acceso</a:t>
            </a:r>
            <a:r>
              <a:rPr lang="en-US" sz="1400" dirty="0">
                <a:solidFill>
                  <a:srgbClr val="FFFFFF"/>
                </a:solidFill>
                <a:latin typeface="Arial"/>
                <a:ea typeface="Arial"/>
                <a:cs typeface="Arial"/>
                <a:sym typeface="Arial"/>
              </a:rPr>
              <a:t>.</a:t>
            </a:r>
          </a:p>
          <a:p>
            <a:pPr>
              <a:spcBef>
                <a:spcPts val="700"/>
              </a:spcBef>
              <a:buClr>
                <a:srgbClr val="000000"/>
              </a:buClr>
              <a:buSzPct val="25000"/>
            </a:pPr>
            <a:r>
              <a:rPr lang="en-US" sz="1400" dirty="0">
                <a:solidFill>
                  <a:srgbClr val="FFFFFF"/>
                </a:solidFill>
                <a:latin typeface="Arial"/>
                <a:ea typeface="Arial"/>
                <a:cs typeface="Arial"/>
                <a:sym typeface="Arial"/>
              </a:rPr>
              <a:t>Las </a:t>
            </a:r>
            <a:r>
              <a:rPr lang="en-US" sz="1400" dirty="0" err="1">
                <a:solidFill>
                  <a:srgbClr val="FFFFFF"/>
                </a:solidFill>
                <a:latin typeface="Arial"/>
                <a:ea typeface="Arial"/>
                <a:cs typeface="Arial"/>
                <a:sym typeface="Arial"/>
              </a:rPr>
              <a:t>instituciones</a:t>
            </a:r>
            <a:r>
              <a:rPr lang="en-US" sz="1400" dirty="0">
                <a:solidFill>
                  <a:srgbClr val="FFFFFF"/>
                </a:solidFill>
                <a:latin typeface="Arial"/>
                <a:ea typeface="Arial"/>
                <a:cs typeface="Arial"/>
                <a:sym typeface="Arial"/>
              </a:rPr>
              <a:t> que </a:t>
            </a:r>
            <a:r>
              <a:rPr lang="en-US" sz="1400" dirty="0" err="1">
                <a:solidFill>
                  <a:srgbClr val="FFFFFF"/>
                </a:solidFill>
                <a:latin typeface="Arial"/>
                <a:ea typeface="Arial"/>
                <a:cs typeface="Arial"/>
                <a:sym typeface="Arial"/>
              </a:rPr>
              <a:t>atienden</a:t>
            </a:r>
            <a:r>
              <a:rPr lang="en-US" sz="1400" dirty="0">
                <a:solidFill>
                  <a:srgbClr val="FFFFFF"/>
                </a:solidFill>
                <a:latin typeface="Arial"/>
                <a:ea typeface="Arial"/>
                <a:cs typeface="Arial"/>
                <a:sym typeface="Arial"/>
              </a:rPr>
              <a:t> a la </a:t>
            </a:r>
            <a:r>
              <a:rPr lang="en-US" sz="1400" dirty="0" err="1">
                <a:solidFill>
                  <a:srgbClr val="FFFFFF"/>
                </a:solidFill>
                <a:latin typeface="Arial"/>
                <a:ea typeface="Arial"/>
                <a:cs typeface="Arial"/>
                <a:sym typeface="Arial"/>
              </a:rPr>
              <a:t>infancia</a:t>
            </a:r>
            <a:r>
              <a:rPr lang="en-US" sz="1400" dirty="0">
                <a:solidFill>
                  <a:srgbClr val="FFFFFF"/>
                </a:solidFill>
                <a:latin typeface="Arial"/>
                <a:ea typeface="Arial"/>
                <a:cs typeface="Arial"/>
                <a:sym typeface="Arial"/>
              </a:rPr>
              <a:t> no </a:t>
            </a:r>
            <a:r>
              <a:rPr lang="en-US" sz="1400" dirty="0" err="1">
                <a:solidFill>
                  <a:srgbClr val="FFFFFF"/>
                </a:solidFill>
                <a:latin typeface="Arial"/>
                <a:ea typeface="Arial"/>
                <a:cs typeface="Arial"/>
                <a:sym typeface="Arial"/>
              </a:rPr>
              <a:t>piden</a:t>
            </a:r>
            <a:r>
              <a:rPr lang="en-US" sz="1400" dirty="0">
                <a:solidFill>
                  <a:srgbClr val="FFFFFF"/>
                </a:solidFill>
                <a:latin typeface="Arial"/>
                <a:ea typeface="Arial"/>
                <a:cs typeface="Arial"/>
                <a:sym typeface="Arial"/>
              </a:rPr>
              <a:t> </a:t>
            </a:r>
            <a:r>
              <a:rPr lang="en-US" sz="1400" dirty="0" err="1">
                <a:solidFill>
                  <a:srgbClr val="FFFFFF"/>
                </a:solidFill>
                <a:latin typeface="Arial"/>
                <a:ea typeface="Arial"/>
                <a:cs typeface="Arial"/>
                <a:sym typeface="Arial"/>
              </a:rPr>
              <a:t>papeles</a:t>
            </a:r>
            <a:r>
              <a:rPr lang="en-US" sz="1400" dirty="0">
                <a:solidFill>
                  <a:srgbClr val="FFFFFF"/>
                </a:solidFill>
                <a:latin typeface="Arial"/>
                <a:ea typeface="Arial"/>
                <a:cs typeface="Arial"/>
                <a:sym typeface="Arial"/>
              </a:rPr>
              <a:t> </a:t>
            </a:r>
            <a:r>
              <a:rPr lang="en-US" sz="1400" dirty="0" err="1">
                <a:solidFill>
                  <a:srgbClr val="FFFFFF"/>
                </a:solidFill>
                <a:latin typeface="Arial"/>
                <a:ea typeface="Arial"/>
                <a:cs typeface="Arial"/>
                <a:sym typeface="Arial"/>
              </a:rPr>
              <a:t>ni</a:t>
            </a:r>
            <a:r>
              <a:rPr lang="en-US" sz="1400" dirty="0">
                <a:solidFill>
                  <a:srgbClr val="FFFFFF"/>
                </a:solidFill>
                <a:latin typeface="Arial"/>
                <a:ea typeface="Arial"/>
                <a:cs typeface="Arial"/>
                <a:sym typeface="Arial"/>
              </a:rPr>
              <a:t> </a:t>
            </a:r>
            <a:r>
              <a:rPr lang="en-US" sz="1400" dirty="0" err="1">
                <a:solidFill>
                  <a:srgbClr val="FFFFFF"/>
                </a:solidFill>
                <a:latin typeface="Arial"/>
                <a:ea typeface="Arial"/>
                <a:cs typeface="Arial"/>
                <a:sym typeface="Arial"/>
              </a:rPr>
              <a:t>estatuto</a:t>
            </a:r>
            <a:r>
              <a:rPr lang="en-US" sz="1400" dirty="0">
                <a:solidFill>
                  <a:srgbClr val="FFFFFF"/>
                </a:solidFill>
                <a:latin typeface="Arial"/>
                <a:ea typeface="Arial"/>
                <a:cs typeface="Arial"/>
                <a:sym typeface="Arial"/>
              </a:rPr>
              <a:t> legal </a:t>
            </a:r>
          </a:p>
          <a:p>
            <a:pPr>
              <a:spcBef>
                <a:spcPts val="700"/>
              </a:spcBef>
              <a:buClr>
                <a:srgbClr val="000000"/>
              </a:buClr>
              <a:buSzPct val="25000"/>
            </a:pPr>
            <a:r>
              <a:rPr lang="en-US" sz="1400" dirty="0">
                <a:solidFill>
                  <a:srgbClr val="FFFFFF"/>
                </a:solidFill>
                <a:latin typeface="Arial"/>
                <a:ea typeface="Arial"/>
                <a:cs typeface="Arial"/>
                <a:sym typeface="Arial"/>
              </a:rPr>
              <a:t>La </a:t>
            </a:r>
            <a:r>
              <a:rPr lang="en-US" sz="1400" dirty="0" err="1">
                <a:solidFill>
                  <a:srgbClr val="FFFFFF"/>
                </a:solidFill>
                <a:latin typeface="Arial"/>
                <a:ea typeface="Arial"/>
                <a:cs typeface="Arial"/>
                <a:sym typeface="Arial"/>
              </a:rPr>
              <a:t>situación</a:t>
            </a:r>
            <a:r>
              <a:rPr lang="en-US" sz="1400" dirty="0">
                <a:solidFill>
                  <a:srgbClr val="FFFFFF"/>
                </a:solidFill>
                <a:latin typeface="Arial"/>
                <a:ea typeface="Arial"/>
                <a:cs typeface="Arial"/>
                <a:sym typeface="Arial"/>
              </a:rPr>
              <a:t> legal de </a:t>
            </a:r>
            <a:r>
              <a:rPr lang="en-US" sz="1400" dirty="0" err="1">
                <a:solidFill>
                  <a:srgbClr val="FFFFFF"/>
                </a:solidFill>
                <a:latin typeface="Arial"/>
                <a:ea typeface="Arial"/>
                <a:cs typeface="Arial"/>
                <a:sym typeface="Arial"/>
              </a:rPr>
              <a:t>los</a:t>
            </a:r>
            <a:r>
              <a:rPr lang="en-US" sz="1400" dirty="0">
                <a:solidFill>
                  <a:srgbClr val="FFFFFF"/>
                </a:solidFill>
                <a:latin typeface="Arial"/>
                <a:ea typeface="Arial"/>
                <a:cs typeface="Arial"/>
                <a:sym typeface="Arial"/>
              </a:rPr>
              <a:t> </a:t>
            </a:r>
            <a:r>
              <a:rPr lang="en-US" sz="1400" dirty="0" err="1">
                <a:solidFill>
                  <a:srgbClr val="FFFFFF"/>
                </a:solidFill>
                <a:latin typeface="Arial"/>
                <a:ea typeface="Arial"/>
                <a:cs typeface="Arial"/>
                <a:sym typeface="Arial"/>
              </a:rPr>
              <a:t>inmigrantes</a:t>
            </a:r>
            <a:r>
              <a:rPr lang="en-US" sz="1400" dirty="0">
                <a:solidFill>
                  <a:srgbClr val="FFFFFF"/>
                </a:solidFill>
                <a:latin typeface="Arial"/>
                <a:ea typeface="Arial"/>
                <a:cs typeface="Arial"/>
                <a:sym typeface="Arial"/>
              </a:rPr>
              <a:t> </a:t>
            </a:r>
            <a:r>
              <a:rPr lang="en-US" sz="1400" dirty="0" err="1">
                <a:solidFill>
                  <a:srgbClr val="FFFFFF"/>
                </a:solidFill>
                <a:latin typeface="Arial"/>
                <a:ea typeface="Arial"/>
                <a:cs typeface="Arial"/>
                <a:sym typeface="Arial"/>
              </a:rPr>
              <a:t>nol</a:t>
            </a:r>
            <a:r>
              <a:rPr lang="en-US" sz="1400" dirty="0">
                <a:solidFill>
                  <a:srgbClr val="FFFFFF"/>
                </a:solidFill>
                <a:latin typeface="Arial"/>
                <a:ea typeface="Arial"/>
                <a:cs typeface="Arial"/>
                <a:sym typeface="Arial"/>
              </a:rPr>
              <a:t> </a:t>
            </a:r>
            <a:r>
              <a:rPr lang="en-US" sz="1400" dirty="0" err="1">
                <a:solidFill>
                  <a:srgbClr val="FFFFFF"/>
                </a:solidFill>
                <a:latin typeface="Arial"/>
                <a:ea typeface="Arial"/>
                <a:cs typeface="Arial"/>
                <a:sym typeface="Arial"/>
              </a:rPr>
              <a:t>limita</a:t>
            </a:r>
            <a:r>
              <a:rPr lang="en-US" sz="1400" dirty="0">
                <a:solidFill>
                  <a:srgbClr val="FFFFFF"/>
                </a:solidFill>
                <a:latin typeface="Arial"/>
                <a:ea typeface="Arial"/>
                <a:cs typeface="Arial"/>
                <a:sym typeface="Arial"/>
              </a:rPr>
              <a:t> </a:t>
            </a:r>
            <a:r>
              <a:rPr lang="en-US" sz="1400" dirty="0" err="1">
                <a:solidFill>
                  <a:srgbClr val="FFFFFF"/>
                </a:solidFill>
                <a:latin typeface="Arial"/>
                <a:ea typeface="Arial"/>
                <a:cs typeface="Arial"/>
                <a:sym typeface="Arial"/>
              </a:rPr>
              <a:t>casi</a:t>
            </a:r>
            <a:r>
              <a:rPr lang="en-US" sz="1400" dirty="0">
                <a:solidFill>
                  <a:srgbClr val="FFFFFF"/>
                </a:solidFill>
                <a:latin typeface="Arial"/>
                <a:ea typeface="Arial"/>
                <a:cs typeface="Arial"/>
                <a:sym typeface="Arial"/>
              </a:rPr>
              <a:t> </a:t>
            </a:r>
            <a:r>
              <a:rPr lang="en-US" sz="1400" dirty="0" err="1">
                <a:solidFill>
                  <a:srgbClr val="FFFFFF"/>
                </a:solidFill>
                <a:latin typeface="Arial"/>
                <a:ea typeface="Arial"/>
                <a:cs typeface="Arial"/>
                <a:sym typeface="Arial"/>
              </a:rPr>
              <a:t>ninguna</a:t>
            </a:r>
            <a:r>
              <a:rPr lang="en-US" sz="1400" dirty="0">
                <a:solidFill>
                  <a:srgbClr val="FFFFFF"/>
                </a:solidFill>
                <a:latin typeface="Arial"/>
                <a:ea typeface="Arial"/>
                <a:cs typeface="Arial"/>
                <a:sym typeface="Arial"/>
              </a:rPr>
              <a:t> </a:t>
            </a:r>
            <a:r>
              <a:rPr lang="en-US" sz="1400" dirty="0" err="1">
                <a:solidFill>
                  <a:srgbClr val="FFFFFF"/>
                </a:solidFill>
                <a:latin typeface="Arial"/>
                <a:ea typeface="Arial"/>
                <a:cs typeface="Arial"/>
                <a:sym typeface="Arial"/>
              </a:rPr>
              <a:t>actividad</a:t>
            </a:r>
            <a:endParaRPr sz="1400" dirty="0">
              <a:solidFill>
                <a:srgbClr val="FFFFFF"/>
              </a:solidFill>
              <a:latin typeface="Arial"/>
              <a:ea typeface="Arial"/>
              <a:cs typeface="Arial"/>
              <a:sym typeface="Arial"/>
            </a:endParaRPr>
          </a:p>
        </p:txBody>
      </p:sp>
      <p:sp>
        <p:nvSpPr>
          <p:cNvPr id="269" name="Shape 269"/>
          <p:cNvSpPr txBox="1"/>
          <p:nvPr/>
        </p:nvSpPr>
        <p:spPr>
          <a:xfrm flipH="1">
            <a:off x="4663440" y="3680460"/>
            <a:ext cx="2387902" cy="2263141"/>
          </a:xfrm>
          <a:prstGeom prst="rect">
            <a:avLst/>
          </a:prstGeom>
          <a:solidFill>
            <a:srgbClr val="1F497D">
              <a:alpha val="46670"/>
            </a:srgbClr>
          </a:solidFill>
          <a:ln w="38100" cap="flat" cmpd="sng">
            <a:solidFill>
              <a:srgbClr val="000000"/>
            </a:solidFill>
            <a:prstDash val="solid"/>
            <a:miter/>
            <a:headEnd type="none" w="med" len="med"/>
            <a:tailEnd type="none" w="med" len="med"/>
          </a:ln>
        </p:spPr>
        <p:txBody>
          <a:bodyPr lIns="91425" tIns="45700" rIns="91425" bIns="45700" anchor="t" anchorCtr="0">
            <a:noAutofit/>
          </a:bodyPr>
          <a:lstStyle/>
          <a:p>
            <a:pPr>
              <a:buClr>
                <a:srgbClr val="000000"/>
              </a:buClr>
              <a:buSzPct val="25000"/>
            </a:pPr>
            <a:r>
              <a:rPr lang="en-US" sz="1400" dirty="0">
                <a:solidFill>
                  <a:srgbClr val="FFFFFF"/>
                </a:solidFill>
                <a:latin typeface="Arial"/>
                <a:ea typeface="Arial"/>
                <a:cs typeface="Arial"/>
                <a:sym typeface="Arial"/>
              </a:rPr>
              <a:t>Al </a:t>
            </a:r>
            <a:r>
              <a:rPr lang="en-US" sz="1400" dirty="0" err="1">
                <a:solidFill>
                  <a:srgbClr val="FFFFFF"/>
                </a:solidFill>
                <a:latin typeface="Arial"/>
                <a:ea typeface="Arial"/>
                <a:cs typeface="Arial"/>
                <a:sym typeface="Arial"/>
              </a:rPr>
              <a:t>finalizar</a:t>
            </a:r>
            <a:r>
              <a:rPr lang="en-US" sz="1400" dirty="0">
                <a:solidFill>
                  <a:srgbClr val="FFFFFF"/>
                </a:solidFill>
                <a:latin typeface="Arial"/>
                <a:ea typeface="Arial"/>
                <a:cs typeface="Arial"/>
                <a:sym typeface="Arial"/>
              </a:rPr>
              <a:t> </a:t>
            </a:r>
            <a:r>
              <a:rPr lang="en-US" sz="1400" dirty="0" err="1">
                <a:solidFill>
                  <a:srgbClr val="FFFFFF"/>
                </a:solidFill>
                <a:latin typeface="Arial"/>
                <a:ea typeface="Arial"/>
                <a:cs typeface="Arial"/>
                <a:sym typeface="Arial"/>
              </a:rPr>
              <a:t>los</a:t>
            </a:r>
            <a:r>
              <a:rPr lang="en-US" sz="1400" dirty="0">
                <a:solidFill>
                  <a:srgbClr val="FFFFFF"/>
                </a:solidFill>
                <a:latin typeface="Arial"/>
                <a:ea typeface="Arial"/>
                <a:cs typeface="Arial"/>
                <a:sym typeface="Arial"/>
              </a:rPr>
              <a:t> </a:t>
            </a:r>
            <a:r>
              <a:rPr lang="en-US" sz="1400" dirty="0" err="1">
                <a:solidFill>
                  <a:srgbClr val="FFFFFF"/>
                </a:solidFill>
                <a:latin typeface="Arial"/>
                <a:ea typeface="Arial"/>
                <a:cs typeface="Arial"/>
                <a:sym typeface="Arial"/>
              </a:rPr>
              <a:t>estudios</a:t>
            </a:r>
            <a:r>
              <a:rPr lang="en-US" sz="1400" dirty="0">
                <a:solidFill>
                  <a:srgbClr val="FFFFFF"/>
                </a:solidFill>
                <a:latin typeface="Arial"/>
                <a:ea typeface="Arial"/>
                <a:cs typeface="Arial"/>
                <a:sym typeface="Arial"/>
              </a:rPr>
              <a:t> se </a:t>
            </a:r>
            <a:r>
              <a:rPr lang="en-US" sz="1400" dirty="0" err="1">
                <a:solidFill>
                  <a:srgbClr val="FFFFFF"/>
                </a:solidFill>
                <a:latin typeface="Arial"/>
                <a:ea typeface="Arial"/>
                <a:cs typeface="Arial"/>
                <a:sym typeface="Arial"/>
              </a:rPr>
              <a:t>enfrentan</a:t>
            </a:r>
            <a:r>
              <a:rPr lang="en-US" sz="1400" dirty="0">
                <a:solidFill>
                  <a:srgbClr val="FFFFFF"/>
                </a:solidFill>
                <a:latin typeface="Arial"/>
                <a:ea typeface="Arial"/>
                <a:cs typeface="Arial"/>
                <a:sym typeface="Arial"/>
              </a:rPr>
              <a:t> a  </a:t>
            </a:r>
            <a:r>
              <a:rPr lang="en-US" sz="1400" dirty="0" err="1">
                <a:solidFill>
                  <a:srgbClr val="FFFFFF"/>
                </a:solidFill>
                <a:latin typeface="Arial"/>
                <a:ea typeface="Arial"/>
                <a:cs typeface="Arial"/>
                <a:sym typeface="Arial"/>
              </a:rPr>
              <a:t>limitaciones</a:t>
            </a:r>
            <a:r>
              <a:rPr lang="en-US" sz="1400" dirty="0">
                <a:solidFill>
                  <a:srgbClr val="FFFFFF"/>
                </a:solidFill>
                <a:latin typeface="Arial"/>
                <a:ea typeface="Arial"/>
                <a:cs typeface="Arial"/>
                <a:sym typeface="Arial"/>
              </a:rPr>
              <a:t> </a:t>
            </a:r>
            <a:r>
              <a:rPr lang="en-US" sz="1400" dirty="0" err="1">
                <a:solidFill>
                  <a:srgbClr val="FFFFFF"/>
                </a:solidFill>
                <a:latin typeface="Arial"/>
                <a:ea typeface="Arial"/>
                <a:cs typeface="Arial"/>
                <a:sym typeface="Arial"/>
              </a:rPr>
              <a:t>debido</a:t>
            </a:r>
            <a:r>
              <a:rPr lang="en-US" sz="1400" dirty="0">
                <a:solidFill>
                  <a:srgbClr val="FFFFFF"/>
                </a:solidFill>
                <a:latin typeface="Arial"/>
                <a:ea typeface="Arial"/>
                <a:cs typeface="Arial"/>
                <a:sym typeface="Arial"/>
              </a:rPr>
              <a:t> a las </a:t>
            </a:r>
            <a:r>
              <a:rPr lang="en-US" sz="1400" dirty="0" err="1">
                <a:solidFill>
                  <a:srgbClr val="FFFFFF"/>
                </a:solidFill>
                <a:latin typeface="Arial"/>
                <a:ea typeface="Arial"/>
                <a:cs typeface="Arial"/>
                <a:sym typeface="Arial"/>
              </a:rPr>
              <a:t>leyes</a:t>
            </a:r>
            <a:r>
              <a:rPr lang="en-US" sz="1400" dirty="0">
                <a:solidFill>
                  <a:srgbClr val="FFFFFF"/>
                </a:solidFill>
                <a:latin typeface="Arial"/>
                <a:ea typeface="Arial"/>
                <a:cs typeface="Arial"/>
                <a:sym typeface="Arial"/>
              </a:rPr>
              <a:t> de </a:t>
            </a:r>
            <a:r>
              <a:rPr lang="en-US" sz="1400" dirty="0" err="1">
                <a:solidFill>
                  <a:srgbClr val="FFFFFF"/>
                </a:solidFill>
                <a:latin typeface="Arial"/>
                <a:ea typeface="Arial"/>
                <a:cs typeface="Arial"/>
                <a:sym typeface="Arial"/>
              </a:rPr>
              <a:t>emigración</a:t>
            </a:r>
            <a:r>
              <a:rPr lang="en-US" sz="1400" dirty="0">
                <a:solidFill>
                  <a:srgbClr val="FFFFFF"/>
                </a:solidFill>
                <a:latin typeface="Arial"/>
                <a:ea typeface="Arial"/>
                <a:cs typeface="Arial"/>
                <a:sym typeface="Arial"/>
              </a:rPr>
              <a:t>.</a:t>
            </a:r>
          </a:p>
          <a:p>
            <a:pPr>
              <a:buClr>
                <a:srgbClr val="000000"/>
              </a:buClr>
              <a:buSzPct val="25000"/>
            </a:pPr>
            <a:r>
              <a:rPr lang="en-US" sz="1400" dirty="0">
                <a:solidFill>
                  <a:srgbClr val="FFFFFF"/>
                </a:solidFill>
                <a:latin typeface="Arial"/>
                <a:ea typeface="Arial"/>
                <a:cs typeface="Arial"/>
                <a:sym typeface="Arial"/>
              </a:rPr>
              <a:t>-</a:t>
            </a:r>
            <a:r>
              <a:rPr lang="en-US" sz="1400" dirty="0" err="1">
                <a:solidFill>
                  <a:srgbClr val="FFFFFF"/>
                </a:solidFill>
                <a:latin typeface="Arial"/>
                <a:ea typeface="Arial"/>
                <a:cs typeface="Arial"/>
                <a:sym typeface="Arial"/>
              </a:rPr>
              <a:t>Trabajo</a:t>
            </a:r>
            <a:endParaRPr lang="en-US" sz="1400" dirty="0">
              <a:solidFill>
                <a:srgbClr val="FFFFFF"/>
              </a:solidFill>
              <a:latin typeface="Arial"/>
              <a:ea typeface="Arial"/>
              <a:cs typeface="Arial"/>
              <a:sym typeface="Arial"/>
            </a:endParaRPr>
          </a:p>
          <a:p>
            <a:pPr>
              <a:spcBef>
                <a:spcPts val="280"/>
              </a:spcBef>
              <a:buClr>
                <a:srgbClr val="000000"/>
              </a:buClr>
              <a:buSzPct val="25000"/>
            </a:pPr>
            <a:r>
              <a:rPr lang="en-US" sz="1400" dirty="0">
                <a:solidFill>
                  <a:srgbClr val="FFFFFF"/>
                </a:solidFill>
                <a:latin typeface="Arial"/>
                <a:ea typeface="Arial"/>
                <a:cs typeface="Arial"/>
                <a:sym typeface="Arial"/>
              </a:rPr>
              <a:t>- Carnet de </a:t>
            </a:r>
            <a:r>
              <a:rPr lang="en-US" sz="1400" dirty="0" err="1">
                <a:solidFill>
                  <a:srgbClr val="FFFFFF"/>
                </a:solidFill>
                <a:latin typeface="Arial"/>
                <a:ea typeface="Arial"/>
                <a:cs typeface="Arial"/>
                <a:sym typeface="Arial"/>
              </a:rPr>
              <a:t>conducir</a:t>
            </a:r>
            <a:endParaRPr lang="en-US" sz="1400" dirty="0">
              <a:solidFill>
                <a:srgbClr val="FFFFFF"/>
              </a:solidFill>
              <a:latin typeface="Arial"/>
              <a:ea typeface="Arial"/>
              <a:cs typeface="Arial"/>
              <a:sym typeface="Arial"/>
            </a:endParaRPr>
          </a:p>
          <a:p>
            <a:pPr>
              <a:spcBef>
                <a:spcPts val="280"/>
              </a:spcBef>
              <a:buClr>
                <a:srgbClr val="000000"/>
              </a:buClr>
              <a:buSzPct val="25000"/>
            </a:pPr>
            <a:r>
              <a:rPr lang="en-US" sz="1400" dirty="0">
                <a:solidFill>
                  <a:srgbClr val="FFFFFF"/>
                </a:solidFill>
                <a:latin typeface="Arial"/>
                <a:ea typeface="Arial"/>
                <a:cs typeface="Arial"/>
                <a:sym typeface="Arial"/>
              </a:rPr>
              <a:t>-</a:t>
            </a:r>
            <a:r>
              <a:rPr lang="en-US" sz="1400" dirty="0" err="1">
                <a:solidFill>
                  <a:srgbClr val="FFFFFF"/>
                </a:solidFill>
                <a:latin typeface="Arial"/>
                <a:ea typeface="Arial"/>
                <a:cs typeface="Arial"/>
                <a:sym typeface="Arial"/>
              </a:rPr>
              <a:t>Estudios</a:t>
            </a:r>
            <a:r>
              <a:rPr lang="en-US" sz="1400" dirty="0">
                <a:solidFill>
                  <a:srgbClr val="FFFFFF"/>
                </a:solidFill>
                <a:latin typeface="Arial"/>
                <a:ea typeface="Arial"/>
                <a:cs typeface="Arial"/>
                <a:sym typeface="Arial"/>
              </a:rPr>
              <a:t> </a:t>
            </a:r>
            <a:r>
              <a:rPr lang="en-US" sz="1400" dirty="0" err="1">
                <a:solidFill>
                  <a:srgbClr val="FFFFFF"/>
                </a:solidFill>
                <a:latin typeface="Arial"/>
                <a:ea typeface="Arial"/>
                <a:cs typeface="Arial"/>
                <a:sym typeface="Arial"/>
              </a:rPr>
              <a:t>universitarios</a:t>
            </a:r>
            <a:endParaRPr lang="en-US" sz="1400" dirty="0">
              <a:solidFill>
                <a:srgbClr val="FFFFFF"/>
              </a:solidFill>
              <a:latin typeface="Arial"/>
              <a:ea typeface="Arial"/>
              <a:cs typeface="Arial"/>
              <a:sym typeface="Arial"/>
            </a:endParaRPr>
          </a:p>
          <a:p>
            <a:pPr>
              <a:spcBef>
                <a:spcPts val="280"/>
              </a:spcBef>
              <a:buClr>
                <a:srgbClr val="000000"/>
              </a:buClr>
              <a:buSzPct val="25000"/>
            </a:pPr>
            <a:r>
              <a:rPr lang="en-US" sz="1400" dirty="0">
                <a:solidFill>
                  <a:srgbClr val="FFFFFF"/>
                </a:solidFill>
                <a:latin typeface="Arial"/>
                <a:ea typeface="Arial"/>
                <a:cs typeface="Arial"/>
                <a:sym typeface="Arial"/>
              </a:rPr>
              <a:t>- </a:t>
            </a:r>
            <a:r>
              <a:rPr lang="en-US" sz="1400" dirty="0" err="1">
                <a:solidFill>
                  <a:srgbClr val="FFFFFF"/>
                </a:solidFill>
                <a:latin typeface="Arial"/>
                <a:ea typeface="Arial"/>
                <a:cs typeface="Arial"/>
                <a:sym typeface="Arial"/>
              </a:rPr>
              <a:t>Ayudas</a:t>
            </a:r>
            <a:r>
              <a:rPr lang="en-US" sz="1400" dirty="0">
                <a:solidFill>
                  <a:srgbClr val="FFFFFF"/>
                </a:solidFill>
                <a:latin typeface="Arial"/>
                <a:ea typeface="Arial"/>
                <a:cs typeface="Arial"/>
                <a:sym typeface="Arial"/>
              </a:rPr>
              <a:t> </a:t>
            </a:r>
            <a:r>
              <a:rPr lang="en-US" sz="1400" dirty="0" err="1">
                <a:solidFill>
                  <a:srgbClr val="FFFFFF"/>
                </a:solidFill>
                <a:latin typeface="Arial"/>
                <a:ea typeface="Arial"/>
                <a:cs typeface="Arial"/>
                <a:sym typeface="Arial"/>
              </a:rPr>
              <a:t>financieras</a:t>
            </a:r>
            <a:r>
              <a:rPr lang="en-US" sz="1400" dirty="0">
                <a:solidFill>
                  <a:srgbClr val="FFFFFF"/>
                </a:solidFill>
                <a:latin typeface="Arial"/>
                <a:ea typeface="Arial"/>
                <a:cs typeface="Arial"/>
                <a:sym typeface="Arial"/>
              </a:rPr>
              <a:t>.</a:t>
            </a:r>
          </a:p>
          <a:p>
            <a:pPr>
              <a:spcBef>
                <a:spcPts val="280"/>
              </a:spcBef>
              <a:buClr>
                <a:srgbClr val="000000"/>
              </a:buClr>
              <a:buSzPct val="25000"/>
            </a:pPr>
            <a:r>
              <a:rPr lang="en-US" sz="1400" dirty="0">
                <a:solidFill>
                  <a:srgbClr val="FFFFFF"/>
                </a:solidFill>
                <a:latin typeface="Arial"/>
                <a:ea typeface="Arial"/>
                <a:cs typeface="Arial"/>
                <a:sym typeface="Arial"/>
              </a:rPr>
              <a:t>- </a:t>
            </a:r>
            <a:r>
              <a:rPr lang="en-US" sz="1400" dirty="0" err="1">
                <a:solidFill>
                  <a:srgbClr val="FFFFFF"/>
                </a:solidFill>
                <a:latin typeface="Arial"/>
                <a:ea typeface="Arial"/>
                <a:cs typeface="Arial"/>
                <a:sym typeface="Arial"/>
              </a:rPr>
              <a:t>Socialización</a:t>
            </a:r>
            <a:r>
              <a:rPr lang="en-US" sz="1400" dirty="0">
                <a:solidFill>
                  <a:srgbClr val="FFFFFF"/>
                </a:solidFill>
                <a:latin typeface="Arial"/>
                <a:ea typeface="Arial"/>
                <a:cs typeface="Arial"/>
                <a:sym typeface="Arial"/>
              </a:rPr>
              <a:t> </a:t>
            </a:r>
          </a:p>
        </p:txBody>
      </p:sp>
      <p:sp>
        <p:nvSpPr>
          <p:cNvPr id="270" name="Shape 270"/>
          <p:cNvSpPr txBox="1"/>
          <p:nvPr/>
        </p:nvSpPr>
        <p:spPr>
          <a:xfrm>
            <a:off x="7772542" y="3648656"/>
            <a:ext cx="2494716" cy="2294944"/>
          </a:xfrm>
          <a:prstGeom prst="rect">
            <a:avLst/>
          </a:prstGeom>
          <a:solidFill>
            <a:srgbClr val="1F497D"/>
          </a:solidFill>
          <a:ln w="38100" cap="flat" cmpd="sng">
            <a:solidFill>
              <a:srgbClr val="000000"/>
            </a:solidFill>
            <a:prstDash val="solid"/>
            <a:miter/>
            <a:headEnd type="none" w="med" len="med"/>
            <a:tailEnd type="none" w="med" len="med"/>
          </a:ln>
        </p:spPr>
        <p:txBody>
          <a:bodyPr lIns="91425" tIns="45700" rIns="91425" bIns="45700" anchor="t" anchorCtr="0">
            <a:noAutofit/>
          </a:bodyPr>
          <a:lstStyle/>
          <a:p>
            <a:pPr>
              <a:buClr>
                <a:srgbClr val="000000"/>
              </a:buClr>
              <a:buSzPct val="25000"/>
            </a:pPr>
            <a:r>
              <a:rPr lang="en-US" sz="1400" dirty="0" err="1">
                <a:solidFill>
                  <a:srgbClr val="FFFFFF"/>
                </a:solidFill>
                <a:latin typeface="Arial"/>
                <a:ea typeface="Arial"/>
                <a:cs typeface="Arial"/>
                <a:sym typeface="Arial"/>
              </a:rPr>
              <a:t>Muchas</a:t>
            </a:r>
            <a:r>
              <a:rPr lang="en-US" sz="1400" dirty="0">
                <a:solidFill>
                  <a:srgbClr val="FFFFFF"/>
                </a:solidFill>
                <a:latin typeface="Arial"/>
                <a:ea typeface="Arial"/>
                <a:cs typeface="Arial"/>
                <a:sym typeface="Arial"/>
              </a:rPr>
              <a:t> </a:t>
            </a:r>
            <a:r>
              <a:rPr lang="en-US" sz="1400" dirty="0" err="1">
                <a:solidFill>
                  <a:srgbClr val="FFFFFF"/>
                </a:solidFill>
                <a:latin typeface="Arial"/>
                <a:ea typeface="Arial"/>
                <a:cs typeface="Arial"/>
                <a:sym typeface="Arial"/>
              </a:rPr>
              <a:t>puertas</a:t>
            </a:r>
            <a:r>
              <a:rPr lang="en-US" sz="1400" dirty="0">
                <a:solidFill>
                  <a:srgbClr val="FFFFFF"/>
                </a:solidFill>
                <a:latin typeface="Arial"/>
                <a:ea typeface="Arial"/>
                <a:cs typeface="Arial"/>
                <a:sym typeface="Arial"/>
              </a:rPr>
              <a:t> se les </a:t>
            </a:r>
            <a:r>
              <a:rPr lang="en-US" sz="1400" dirty="0" err="1">
                <a:solidFill>
                  <a:srgbClr val="FFFFFF"/>
                </a:solidFill>
                <a:latin typeface="Arial"/>
                <a:ea typeface="Arial"/>
                <a:cs typeface="Arial"/>
                <a:sym typeface="Arial"/>
              </a:rPr>
              <a:t>cierran</a:t>
            </a:r>
            <a:endParaRPr lang="en-US" sz="1400" dirty="0">
              <a:solidFill>
                <a:srgbClr val="FFFFFF"/>
              </a:solidFill>
              <a:latin typeface="Arial"/>
              <a:ea typeface="Arial"/>
              <a:cs typeface="Arial"/>
              <a:sym typeface="Arial"/>
            </a:endParaRPr>
          </a:p>
          <a:p>
            <a:pPr>
              <a:spcBef>
                <a:spcPts val="700"/>
              </a:spcBef>
              <a:buClr>
                <a:srgbClr val="000000"/>
              </a:buClr>
              <a:buSzPct val="25000"/>
            </a:pPr>
            <a:endParaRPr lang="en-US" sz="1400" dirty="0">
              <a:solidFill>
                <a:srgbClr val="FFFFFF"/>
              </a:solidFill>
              <a:latin typeface="Arial"/>
              <a:ea typeface="Arial"/>
              <a:cs typeface="Arial"/>
              <a:sym typeface="Arial"/>
            </a:endParaRPr>
          </a:p>
          <a:p>
            <a:pPr>
              <a:spcBef>
                <a:spcPts val="700"/>
              </a:spcBef>
              <a:buClr>
                <a:srgbClr val="000000"/>
              </a:buClr>
              <a:buSzPct val="25000"/>
            </a:pPr>
            <a:r>
              <a:rPr lang="en-US" sz="1400" dirty="0" err="1">
                <a:solidFill>
                  <a:srgbClr val="FFFFFF"/>
                </a:solidFill>
                <a:latin typeface="Arial"/>
                <a:ea typeface="Arial"/>
                <a:cs typeface="Arial"/>
                <a:sym typeface="Arial"/>
              </a:rPr>
              <a:t>Sienten</a:t>
            </a:r>
            <a:r>
              <a:rPr lang="en-US" sz="1400" dirty="0">
                <a:solidFill>
                  <a:srgbClr val="FFFFFF"/>
                </a:solidFill>
                <a:latin typeface="Arial"/>
                <a:ea typeface="Arial"/>
                <a:cs typeface="Arial"/>
                <a:sym typeface="Arial"/>
              </a:rPr>
              <a:t> </a:t>
            </a:r>
            <a:r>
              <a:rPr lang="en-US" sz="1400" dirty="0" err="1">
                <a:solidFill>
                  <a:srgbClr val="FFFFFF"/>
                </a:solidFill>
                <a:latin typeface="Arial"/>
                <a:ea typeface="Arial"/>
                <a:cs typeface="Arial"/>
                <a:sym typeface="Arial"/>
              </a:rPr>
              <a:t>rechazo</a:t>
            </a:r>
            <a:r>
              <a:rPr lang="en-US" sz="1400" dirty="0">
                <a:solidFill>
                  <a:srgbClr val="FFFFFF"/>
                </a:solidFill>
                <a:latin typeface="Arial"/>
                <a:ea typeface="Arial"/>
                <a:cs typeface="Arial"/>
                <a:sym typeface="Arial"/>
              </a:rPr>
              <a:t> social y </a:t>
            </a:r>
            <a:r>
              <a:rPr lang="en-US" sz="1400" dirty="0" err="1">
                <a:solidFill>
                  <a:srgbClr val="FFFFFF"/>
                </a:solidFill>
                <a:latin typeface="Arial"/>
                <a:ea typeface="Arial"/>
                <a:cs typeface="Arial"/>
                <a:sym typeface="Arial"/>
              </a:rPr>
              <a:t>miedo</a:t>
            </a:r>
            <a:endParaRPr lang="en-US" sz="1400" dirty="0">
              <a:solidFill>
                <a:srgbClr val="FFFFFF"/>
              </a:solidFill>
              <a:latin typeface="Arial"/>
              <a:ea typeface="Arial"/>
              <a:cs typeface="Arial"/>
              <a:sym typeface="Arial"/>
            </a:endParaRPr>
          </a:p>
          <a:p>
            <a:pPr>
              <a:spcBef>
                <a:spcPts val="700"/>
              </a:spcBef>
              <a:buClr>
                <a:srgbClr val="000000"/>
              </a:buClr>
              <a:buSzPct val="25000"/>
            </a:pPr>
            <a:endParaRPr lang="en-US" sz="1400" dirty="0">
              <a:solidFill>
                <a:srgbClr val="FFFFFF"/>
              </a:solidFill>
              <a:latin typeface="Arial"/>
              <a:ea typeface="Arial"/>
              <a:cs typeface="Arial"/>
              <a:sym typeface="Arial"/>
            </a:endParaRPr>
          </a:p>
          <a:p>
            <a:pPr>
              <a:spcBef>
                <a:spcPts val="700"/>
              </a:spcBef>
              <a:buClr>
                <a:srgbClr val="000000"/>
              </a:buClr>
              <a:buSzPct val="25000"/>
            </a:pPr>
            <a:r>
              <a:rPr lang="en-US" sz="1400" dirty="0">
                <a:solidFill>
                  <a:srgbClr val="FFFFFF"/>
                </a:solidFill>
                <a:latin typeface="Arial"/>
                <a:ea typeface="Arial"/>
                <a:cs typeface="Arial"/>
                <a:sym typeface="Arial"/>
              </a:rPr>
              <a:t>Si la </a:t>
            </a:r>
            <a:r>
              <a:rPr lang="en-US" sz="1400" dirty="0" err="1">
                <a:solidFill>
                  <a:srgbClr val="FFFFFF"/>
                </a:solidFill>
                <a:latin typeface="Arial"/>
                <a:ea typeface="Arial"/>
                <a:cs typeface="Arial"/>
                <a:sym typeface="Arial"/>
              </a:rPr>
              <a:t>policía</a:t>
            </a:r>
            <a:r>
              <a:rPr lang="en-US" sz="1400" dirty="0">
                <a:solidFill>
                  <a:srgbClr val="FFFFFF"/>
                </a:solidFill>
                <a:latin typeface="Arial"/>
                <a:ea typeface="Arial"/>
                <a:cs typeface="Arial"/>
                <a:sym typeface="Arial"/>
              </a:rPr>
              <a:t> </a:t>
            </a:r>
            <a:r>
              <a:rPr lang="en-US" sz="1400" dirty="0" err="1">
                <a:solidFill>
                  <a:srgbClr val="FFFFFF"/>
                </a:solidFill>
                <a:latin typeface="Arial"/>
                <a:ea typeface="Arial"/>
                <a:cs typeface="Arial"/>
                <a:sym typeface="Arial"/>
              </a:rPr>
              <a:t>los</a:t>
            </a:r>
            <a:r>
              <a:rPr lang="en-US" sz="1400" dirty="0">
                <a:solidFill>
                  <a:srgbClr val="FFFFFF"/>
                </a:solidFill>
                <a:latin typeface="Arial"/>
                <a:ea typeface="Arial"/>
                <a:cs typeface="Arial"/>
                <a:sym typeface="Arial"/>
              </a:rPr>
              <a:t> </a:t>
            </a:r>
            <a:r>
              <a:rPr lang="en-US" sz="1400" dirty="0" err="1">
                <a:solidFill>
                  <a:srgbClr val="FFFFFF"/>
                </a:solidFill>
                <a:latin typeface="Arial"/>
                <a:ea typeface="Arial"/>
                <a:cs typeface="Arial"/>
                <a:sym typeface="Arial"/>
              </a:rPr>
              <a:t>detiene</a:t>
            </a:r>
            <a:r>
              <a:rPr lang="en-US" sz="1400" dirty="0">
                <a:solidFill>
                  <a:srgbClr val="FFFFFF"/>
                </a:solidFill>
                <a:latin typeface="Arial"/>
                <a:ea typeface="Arial"/>
                <a:cs typeface="Arial"/>
                <a:sym typeface="Arial"/>
              </a:rPr>
              <a:t> </a:t>
            </a:r>
            <a:r>
              <a:rPr lang="en-US" sz="1400" dirty="0" err="1">
                <a:solidFill>
                  <a:srgbClr val="FFFFFF"/>
                </a:solidFill>
                <a:latin typeface="Arial"/>
                <a:ea typeface="Arial"/>
                <a:cs typeface="Arial"/>
                <a:sym typeface="Arial"/>
              </a:rPr>
              <a:t>pueden</a:t>
            </a:r>
            <a:r>
              <a:rPr lang="en-US" sz="1400" dirty="0">
                <a:solidFill>
                  <a:srgbClr val="FFFFFF"/>
                </a:solidFill>
                <a:latin typeface="Arial"/>
                <a:ea typeface="Arial"/>
                <a:cs typeface="Arial"/>
                <a:sym typeface="Arial"/>
              </a:rPr>
              <a:t> </a:t>
            </a:r>
            <a:r>
              <a:rPr lang="en-US" sz="1400" dirty="0" err="1">
                <a:solidFill>
                  <a:srgbClr val="FFFFFF"/>
                </a:solidFill>
                <a:latin typeface="Arial"/>
                <a:ea typeface="Arial"/>
                <a:cs typeface="Arial"/>
                <a:sym typeface="Arial"/>
              </a:rPr>
              <a:t>ser</a:t>
            </a:r>
            <a:r>
              <a:rPr lang="en-US" sz="1400" dirty="0">
                <a:solidFill>
                  <a:srgbClr val="FFFFFF"/>
                </a:solidFill>
                <a:latin typeface="Arial"/>
                <a:ea typeface="Arial"/>
                <a:cs typeface="Arial"/>
                <a:sym typeface="Arial"/>
              </a:rPr>
              <a:t> </a:t>
            </a:r>
            <a:r>
              <a:rPr lang="en-US" sz="1400" dirty="0" err="1">
                <a:solidFill>
                  <a:srgbClr val="FFFFFF"/>
                </a:solidFill>
                <a:latin typeface="Arial"/>
                <a:ea typeface="Arial"/>
                <a:cs typeface="Arial"/>
                <a:sym typeface="Arial"/>
              </a:rPr>
              <a:t>deportados</a:t>
            </a:r>
            <a:r>
              <a:rPr lang="en-US" sz="1400" dirty="0">
                <a:solidFill>
                  <a:srgbClr val="FFFFFF"/>
                </a:solidFill>
                <a:latin typeface="Arial"/>
                <a:ea typeface="Arial"/>
                <a:cs typeface="Arial"/>
                <a:sym typeface="Arial"/>
              </a:rPr>
              <a:t> a </a:t>
            </a:r>
            <a:r>
              <a:rPr lang="en-US" sz="1400" dirty="0" err="1">
                <a:solidFill>
                  <a:srgbClr val="FFFFFF"/>
                </a:solidFill>
                <a:latin typeface="Arial"/>
                <a:ea typeface="Arial"/>
                <a:cs typeface="Arial"/>
                <a:sym typeface="Arial"/>
              </a:rPr>
              <a:t>su</a:t>
            </a:r>
            <a:r>
              <a:rPr lang="en-US" sz="1400" dirty="0">
                <a:solidFill>
                  <a:srgbClr val="FFFFFF"/>
                </a:solidFill>
                <a:latin typeface="Arial"/>
                <a:ea typeface="Arial"/>
                <a:cs typeface="Arial"/>
                <a:sym typeface="Arial"/>
              </a:rPr>
              <a:t> </a:t>
            </a:r>
            <a:r>
              <a:rPr lang="en-US" sz="1400" dirty="0" err="1">
                <a:solidFill>
                  <a:srgbClr val="FFFFFF"/>
                </a:solidFill>
                <a:latin typeface="Arial"/>
                <a:ea typeface="Arial"/>
                <a:cs typeface="Arial"/>
                <a:sym typeface="Arial"/>
              </a:rPr>
              <a:t>país</a:t>
            </a:r>
            <a:r>
              <a:rPr lang="en-US" sz="1400" dirty="0">
                <a:solidFill>
                  <a:srgbClr val="FFFFFF"/>
                </a:solidFill>
                <a:latin typeface="Arial"/>
                <a:ea typeface="Arial"/>
                <a:cs typeface="Arial"/>
                <a:sym typeface="Arial"/>
              </a:rPr>
              <a:t>.</a:t>
            </a:r>
          </a:p>
        </p:txBody>
      </p:sp>
      <p:sp>
        <p:nvSpPr>
          <p:cNvPr id="271" name="Shape 271"/>
          <p:cNvSpPr/>
          <p:nvPr/>
        </p:nvSpPr>
        <p:spPr>
          <a:xfrm>
            <a:off x="1981200" y="1447800"/>
            <a:ext cx="2174400" cy="1905000"/>
          </a:xfrm>
          <a:prstGeom prst="rightArrow">
            <a:avLst>
              <a:gd name="adj1" fmla="val 57472"/>
              <a:gd name="adj2" fmla="val 46080"/>
            </a:avLst>
          </a:prstGeom>
          <a:solidFill>
            <a:srgbClr val="8064A2"/>
          </a:solidFill>
          <a:ln w="9525" cap="flat" cmpd="sng">
            <a:solidFill>
              <a:srgbClr val="000000"/>
            </a:solidFill>
            <a:prstDash val="solid"/>
            <a:miter/>
            <a:headEnd type="none" w="med" len="med"/>
            <a:tailEnd type="none" w="med" len="med"/>
          </a:ln>
        </p:spPr>
        <p:txBody>
          <a:bodyPr lIns="91425" tIns="45700" rIns="91425" bIns="45700" anchor="ctr" anchorCtr="0">
            <a:noAutofit/>
          </a:bodyPr>
          <a:lstStyle/>
          <a:p>
            <a:pPr algn="ctr">
              <a:buClr>
                <a:srgbClr val="000000"/>
              </a:buClr>
              <a:buSzPct val="25000"/>
            </a:pPr>
            <a:r>
              <a:rPr lang="en-US" sz="2000" b="1" dirty="0">
                <a:solidFill>
                  <a:srgbClr val="000000"/>
                </a:solidFill>
                <a:latin typeface="Arial"/>
                <a:ea typeface="Arial"/>
                <a:cs typeface="Arial"/>
                <a:sym typeface="Arial"/>
              </a:rPr>
              <a:t>Status </a:t>
            </a:r>
            <a:r>
              <a:rPr lang="en-US" sz="2000" b="1" dirty="0" err="1">
                <a:solidFill>
                  <a:srgbClr val="000000"/>
                </a:solidFill>
                <a:latin typeface="Arial"/>
                <a:ea typeface="Arial"/>
                <a:cs typeface="Arial"/>
                <a:sym typeface="Arial"/>
              </a:rPr>
              <a:t>protegido</a:t>
            </a:r>
            <a:endParaRPr lang="en-US" sz="2000" b="1" dirty="0">
              <a:solidFill>
                <a:srgbClr val="000000"/>
              </a:solidFill>
              <a:latin typeface="Arial"/>
              <a:ea typeface="Arial"/>
              <a:cs typeface="Arial"/>
              <a:sym typeface="Arial"/>
            </a:endParaRPr>
          </a:p>
        </p:txBody>
      </p:sp>
      <p:sp>
        <p:nvSpPr>
          <p:cNvPr id="272" name="Shape 272"/>
          <p:cNvSpPr/>
          <p:nvPr/>
        </p:nvSpPr>
        <p:spPr>
          <a:xfrm>
            <a:off x="4876800" y="1447800"/>
            <a:ext cx="2174542" cy="1905000"/>
          </a:xfrm>
          <a:prstGeom prst="rightArrow">
            <a:avLst>
              <a:gd name="adj1" fmla="val 57472"/>
              <a:gd name="adj2" fmla="val 46080"/>
            </a:avLst>
          </a:prstGeom>
          <a:gradFill>
            <a:gsLst>
              <a:gs pos="0">
                <a:srgbClr val="8064A2"/>
              </a:gs>
              <a:gs pos="21000">
                <a:srgbClr val="8064A2"/>
              </a:gs>
              <a:gs pos="90000">
                <a:srgbClr val="9BBB59"/>
              </a:gs>
              <a:gs pos="100000">
                <a:srgbClr val="9BBB59"/>
              </a:gs>
            </a:gsLst>
            <a:lin ang="0" scaled="0"/>
          </a:gradFill>
          <a:ln w="9525" cap="flat" cmpd="sng">
            <a:solidFill>
              <a:srgbClr val="000000"/>
            </a:solidFill>
            <a:prstDash val="solid"/>
            <a:miter/>
            <a:headEnd type="none" w="med" len="med"/>
            <a:tailEnd type="none" w="med" len="med"/>
          </a:ln>
        </p:spPr>
        <p:txBody>
          <a:bodyPr lIns="91425" tIns="45700" rIns="91425" bIns="45700" anchor="ctr" anchorCtr="0">
            <a:noAutofit/>
          </a:bodyPr>
          <a:lstStyle/>
          <a:p>
            <a:pPr algn="ctr">
              <a:buClr>
                <a:srgbClr val="000000"/>
              </a:buClr>
              <a:buSzPct val="25000"/>
            </a:pPr>
            <a:r>
              <a:rPr lang="en-US" sz="2000" b="1" dirty="0" err="1">
                <a:solidFill>
                  <a:srgbClr val="000000"/>
                </a:solidFill>
                <a:latin typeface="Arial"/>
                <a:ea typeface="Arial"/>
                <a:cs typeface="Arial"/>
                <a:sym typeface="Arial"/>
              </a:rPr>
              <a:t>Transito</a:t>
            </a:r>
            <a:r>
              <a:rPr lang="en-US" sz="2000" b="1" dirty="0">
                <a:solidFill>
                  <a:srgbClr val="000000"/>
                </a:solidFill>
                <a:latin typeface="Arial"/>
                <a:ea typeface="Arial"/>
                <a:cs typeface="Arial"/>
                <a:sym typeface="Arial"/>
              </a:rPr>
              <a:t> a la </a:t>
            </a:r>
            <a:r>
              <a:rPr lang="en-US" sz="2000" b="1" dirty="0" err="1">
                <a:solidFill>
                  <a:srgbClr val="000000"/>
                </a:solidFill>
                <a:latin typeface="Arial"/>
                <a:ea typeface="Arial"/>
                <a:cs typeface="Arial"/>
                <a:sym typeface="Arial"/>
              </a:rPr>
              <a:t>edad</a:t>
            </a:r>
            <a:r>
              <a:rPr lang="en-US" sz="2000" b="1" dirty="0">
                <a:solidFill>
                  <a:srgbClr val="000000"/>
                </a:solidFill>
                <a:latin typeface="Arial"/>
                <a:ea typeface="Arial"/>
                <a:cs typeface="Arial"/>
                <a:sym typeface="Arial"/>
              </a:rPr>
              <a:t> </a:t>
            </a:r>
            <a:r>
              <a:rPr lang="en-US" sz="2000" b="1" dirty="0" err="1">
                <a:solidFill>
                  <a:srgbClr val="000000"/>
                </a:solidFill>
                <a:latin typeface="Arial"/>
                <a:ea typeface="Arial"/>
                <a:cs typeface="Arial"/>
                <a:sym typeface="Arial"/>
              </a:rPr>
              <a:t>adulta</a:t>
            </a:r>
            <a:r>
              <a:rPr lang="en-US" sz="2000" b="1" dirty="0">
                <a:solidFill>
                  <a:srgbClr val="000000"/>
                </a:solidFill>
                <a:latin typeface="Arial"/>
                <a:ea typeface="Arial"/>
                <a:cs typeface="Arial"/>
                <a:sym typeface="Arial"/>
              </a:rPr>
              <a:t> </a:t>
            </a:r>
          </a:p>
        </p:txBody>
      </p:sp>
      <p:sp>
        <p:nvSpPr>
          <p:cNvPr id="273" name="Shape 273"/>
          <p:cNvSpPr/>
          <p:nvPr/>
        </p:nvSpPr>
        <p:spPr>
          <a:xfrm>
            <a:off x="7772542" y="1447800"/>
            <a:ext cx="2281356" cy="1905000"/>
          </a:xfrm>
          <a:prstGeom prst="rightArrow">
            <a:avLst>
              <a:gd name="adj1" fmla="val 57472"/>
              <a:gd name="adj2" fmla="val 46080"/>
            </a:avLst>
          </a:prstGeom>
          <a:solidFill>
            <a:srgbClr val="9BBB59"/>
          </a:solidFill>
          <a:ln w="9525" cap="flat" cmpd="sng">
            <a:solidFill>
              <a:srgbClr val="000000"/>
            </a:solidFill>
            <a:prstDash val="solid"/>
            <a:miter/>
            <a:headEnd type="none" w="med" len="med"/>
            <a:tailEnd type="none" w="med" len="med"/>
          </a:ln>
        </p:spPr>
        <p:txBody>
          <a:bodyPr lIns="91425" tIns="45700" rIns="91425" bIns="45700" anchor="ctr" anchorCtr="0">
            <a:noAutofit/>
          </a:bodyPr>
          <a:lstStyle/>
          <a:p>
            <a:pPr algn="ctr">
              <a:buClr>
                <a:srgbClr val="000000"/>
              </a:buClr>
              <a:buSzPct val="25000"/>
            </a:pPr>
            <a:r>
              <a:rPr lang="en-US" sz="2000" b="1" dirty="0" err="1">
                <a:solidFill>
                  <a:srgbClr val="000000"/>
                </a:solidFill>
                <a:latin typeface="Arial"/>
                <a:ea typeface="Arial"/>
                <a:cs typeface="Arial"/>
                <a:sym typeface="Arial"/>
              </a:rPr>
              <a:t>Enfrentarse</a:t>
            </a:r>
            <a:r>
              <a:rPr lang="en-US" sz="2000" b="1" dirty="0">
                <a:solidFill>
                  <a:srgbClr val="000000"/>
                </a:solidFill>
                <a:latin typeface="Arial"/>
                <a:ea typeface="Arial"/>
                <a:cs typeface="Arial"/>
                <a:sym typeface="Arial"/>
              </a:rPr>
              <a:t> a </a:t>
            </a:r>
            <a:r>
              <a:rPr lang="en-US" sz="2000" b="1" dirty="0" err="1">
                <a:solidFill>
                  <a:srgbClr val="000000"/>
                </a:solidFill>
                <a:latin typeface="Arial"/>
                <a:ea typeface="Arial"/>
                <a:cs typeface="Arial"/>
                <a:sym typeface="Arial"/>
              </a:rPr>
              <a:t>una</a:t>
            </a:r>
            <a:r>
              <a:rPr lang="en-US" sz="2000" b="1" dirty="0">
                <a:solidFill>
                  <a:srgbClr val="000000"/>
                </a:solidFill>
                <a:latin typeface="Arial"/>
                <a:ea typeface="Arial"/>
                <a:cs typeface="Arial"/>
                <a:sym typeface="Arial"/>
              </a:rPr>
              <a:t> </a:t>
            </a:r>
            <a:r>
              <a:rPr lang="en-US" sz="2000" b="1" dirty="0" err="1">
                <a:solidFill>
                  <a:srgbClr val="000000"/>
                </a:solidFill>
                <a:latin typeface="Arial"/>
                <a:ea typeface="Arial"/>
                <a:cs typeface="Arial"/>
                <a:sym typeface="Arial"/>
              </a:rPr>
              <a:t>pesadilla</a:t>
            </a:r>
            <a:endParaRPr lang="en-US" sz="2000" b="1" dirty="0">
              <a:solidFill>
                <a:srgbClr val="000000"/>
              </a:solidFill>
              <a:latin typeface="Arial"/>
              <a:ea typeface="Arial"/>
              <a:cs typeface="Arial"/>
              <a:sym typeface="Arial"/>
            </a:endParaRPr>
          </a:p>
        </p:txBody>
      </p:sp>
      <p:sp>
        <p:nvSpPr>
          <p:cNvPr id="14" name="Shape 399">
            <a:extLst>
              <a:ext uri="{FF2B5EF4-FFF2-40B4-BE49-F238E27FC236}">
                <a16:creationId xmlns:a16="http://schemas.microsoft.com/office/drawing/2014/main" id="{147DF6AA-A35B-4D0A-B027-DE365F83A3C8}"/>
              </a:ext>
            </a:extLst>
          </p:cNvPr>
          <p:cNvSpPr txBox="1"/>
          <p:nvPr/>
        </p:nvSpPr>
        <p:spPr>
          <a:xfrm>
            <a:off x="2249424" y="2568791"/>
            <a:ext cx="3470025" cy="580594"/>
          </a:xfrm>
          <a:prstGeom prst="rect">
            <a:avLst/>
          </a:prstGeom>
          <a:noFill/>
          <a:ln>
            <a:noFill/>
          </a:ln>
        </p:spPr>
        <p:txBody>
          <a:bodyPr lIns="516750" tIns="129525" rIns="241800" bIns="129525" anchor="ctr" anchorCtr="0">
            <a:noAutofit/>
          </a:bodyPr>
          <a:lstStyle/>
          <a:p>
            <a:pPr algn="ctr">
              <a:lnSpc>
                <a:spcPct val="90000"/>
              </a:lnSpc>
              <a:spcAft>
                <a:spcPts val="1190"/>
              </a:spcAft>
              <a:buSzPct val="25000"/>
            </a:pPr>
            <a:r>
              <a:rPr lang="en-US" sz="3600" b="1" dirty="0">
                <a:solidFill>
                  <a:srgbClr val="326391"/>
                </a:solidFill>
                <a:latin typeface="Oswald"/>
                <a:ea typeface="Oswald"/>
                <a:cs typeface="Oswald"/>
                <a:sym typeface="Oswald"/>
              </a:rPr>
              <a:t> </a:t>
            </a:r>
          </a:p>
        </p:txBody>
      </p:sp>
    </p:spTree>
    <p:extLst>
      <p:ext uri="{BB962C8B-B14F-4D97-AF65-F5344CB8AC3E}">
        <p14:creationId xmlns:p14="http://schemas.microsoft.com/office/powerpoint/2010/main" val="1520068382"/>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6FCA8A-9592-4F48-847D-A9FB7426E9EA}"/>
              </a:ext>
            </a:extLst>
          </p:cNvPr>
          <p:cNvSpPr>
            <a:spLocks noGrp="1"/>
          </p:cNvSpPr>
          <p:nvPr>
            <p:ph type="title"/>
          </p:nvPr>
        </p:nvSpPr>
        <p:spPr/>
        <p:txBody>
          <a:bodyPr/>
          <a:lstStyle/>
          <a:p>
            <a:pPr algn="ctr"/>
            <a:r>
              <a:rPr lang="es-ES" dirty="0"/>
              <a:t>¿Qué opinas?</a:t>
            </a:r>
          </a:p>
        </p:txBody>
      </p:sp>
      <p:sp>
        <p:nvSpPr>
          <p:cNvPr id="3" name="Marcador de contenido 2">
            <a:extLst>
              <a:ext uri="{FF2B5EF4-FFF2-40B4-BE49-F238E27FC236}">
                <a16:creationId xmlns:a16="http://schemas.microsoft.com/office/drawing/2014/main" id="{3ABE4244-ED66-4F9B-9F19-E1B0A489A2A3}"/>
              </a:ext>
            </a:extLst>
          </p:cNvPr>
          <p:cNvSpPr>
            <a:spLocks noGrp="1"/>
          </p:cNvSpPr>
          <p:nvPr>
            <p:ph idx="1"/>
          </p:nvPr>
        </p:nvSpPr>
        <p:spPr>
          <a:xfrm>
            <a:off x="1141412" y="2236235"/>
            <a:ext cx="9905999" cy="3541714"/>
          </a:xfrm>
        </p:spPr>
        <p:txBody>
          <a:bodyPr/>
          <a:lstStyle/>
          <a:p>
            <a:r>
              <a:rPr lang="es-ES" dirty="0"/>
              <a:t>¿Es justo que el  Presidente Trump derogue </a:t>
            </a:r>
            <a:r>
              <a:rPr lang="es-ES" dirty="0" err="1"/>
              <a:t>Dream</a:t>
            </a:r>
            <a:r>
              <a:rPr lang="es-ES" dirty="0"/>
              <a:t> </a:t>
            </a:r>
            <a:r>
              <a:rPr lang="es-ES" dirty="0" err="1"/>
              <a:t>Act</a:t>
            </a:r>
            <a:r>
              <a:rPr lang="es-ES" dirty="0"/>
              <a:t>?</a:t>
            </a:r>
          </a:p>
          <a:p>
            <a:endParaRPr lang="es-ES" dirty="0"/>
          </a:p>
          <a:p>
            <a:r>
              <a:rPr lang="es-ES" dirty="0"/>
              <a:t>¿Qué les puede ocurrir a los </a:t>
            </a:r>
            <a:r>
              <a:rPr lang="es-ES" dirty="0" err="1"/>
              <a:t>dreamers</a:t>
            </a:r>
            <a:r>
              <a:rPr lang="es-ES" dirty="0"/>
              <a:t>?</a:t>
            </a:r>
          </a:p>
          <a:p>
            <a:endParaRPr lang="es-ES" dirty="0"/>
          </a:p>
          <a:p>
            <a:r>
              <a:rPr lang="es-ES" dirty="0"/>
              <a:t>Si tuvieras la posibilidad de hacer una ley para los </a:t>
            </a:r>
            <a:r>
              <a:rPr lang="es-ES" dirty="0" err="1"/>
              <a:t>dreamers</a:t>
            </a:r>
            <a:r>
              <a:rPr lang="es-ES" dirty="0"/>
              <a:t>, ¿cómo </a:t>
            </a:r>
            <a:r>
              <a:rPr lang="es-ES" err="1"/>
              <a:t>sería</a:t>
            </a:r>
            <a:r>
              <a:rPr lang="es-ES"/>
              <a:t>?</a:t>
            </a:r>
            <a:endParaRPr lang="es-ES" dirty="0"/>
          </a:p>
        </p:txBody>
      </p:sp>
    </p:spTree>
    <p:extLst>
      <p:ext uri="{BB962C8B-B14F-4D97-AF65-F5344CB8AC3E}">
        <p14:creationId xmlns:p14="http://schemas.microsoft.com/office/powerpoint/2010/main" val="175207462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o">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TM04033919[[fn=Circuito]]</Template>
  <TotalTime>85</TotalTime>
  <Words>630</Words>
  <Application>Microsoft Office PowerPoint</Application>
  <PresentationFormat>Panorámica</PresentationFormat>
  <Paragraphs>70</Paragraphs>
  <Slides>9</Slides>
  <Notes>2</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9</vt:i4>
      </vt:variant>
    </vt:vector>
  </HeadingPairs>
  <TitlesOfParts>
    <vt:vector size="16" baseType="lpstr">
      <vt:lpstr>Arial</vt:lpstr>
      <vt:lpstr>Calibri</vt:lpstr>
      <vt:lpstr>Candara</vt:lpstr>
      <vt:lpstr>Oswald</vt:lpstr>
      <vt:lpstr>Trebuchet MS</vt:lpstr>
      <vt:lpstr>Tw Cen MT</vt:lpstr>
      <vt:lpstr>Circuito</vt:lpstr>
      <vt:lpstr>                                                                                                                                                                                </vt:lpstr>
      <vt:lpstr>Presentación de PowerPoint</vt:lpstr>
      <vt:lpstr>¿Qué significa ser indocumentado o ilegal ?</vt:lpstr>
      <vt:lpstr>¿Quien tiene Amparo legal bajo la dream act? </vt:lpstr>
      <vt:lpstr>Razones para  emigrar : </vt:lpstr>
      <vt:lpstr>Presentación de PowerPoint</vt:lpstr>
      <vt:lpstr>Perfil de los  dreamers</vt:lpstr>
      <vt:lpstr>Presentación de PowerPoint</vt:lpstr>
      <vt:lpstr>¿Qué opinas?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Maria Sanz</dc:creator>
  <cp:lastModifiedBy>Maria Sanz</cp:lastModifiedBy>
  <cp:revision>6</cp:revision>
  <dcterms:created xsi:type="dcterms:W3CDTF">2017-09-06T16:18:57Z</dcterms:created>
  <dcterms:modified xsi:type="dcterms:W3CDTF">2017-09-07T16:26:48Z</dcterms:modified>
</cp:coreProperties>
</file>